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slides/slide9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s/slide9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Override PartName="/ppt/slides/slide89.xml" ContentType="application/vnd.openxmlformats-officedocument.presentationml.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s/slide92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29" r:id="rId75"/>
    <p:sldId id="330" r:id="rId76"/>
    <p:sldId id="331" r:id="rId77"/>
    <p:sldId id="333" r:id="rId78"/>
    <p:sldId id="334" r:id="rId79"/>
    <p:sldId id="335" r:id="rId80"/>
    <p:sldId id="336" r:id="rId81"/>
    <p:sldId id="337" r:id="rId82"/>
    <p:sldId id="338" r:id="rId83"/>
    <p:sldId id="339" r:id="rId84"/>
    <p:sldId id="340" r:id="rId85"/>
    <p:sldId id="341" r:id="rId86"/>
    <p:sldId id="342" r:id="rId87"/>
    <p:sldId id="343" r:id="rId88"/>
    <p:sldId id="344" r:id="rId89"/>
    <p:sldId id="345" r:id="rId90"/>
    <p:sldId id="346" r:id="rId91"/>
    <p:sldId id="347" r:id="rId92"/>
    <p:sldId id="348" r:id="rId93"/>
    <p:sldId id="349" r:id="rId9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13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97" Type="http://schemas.openxmlformats.org/officeDocument/2006/relationships/theme" Target="theme/theme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presProps" Target="pres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18.05.2017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18.05.2017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18.05.2017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18.05.2017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18.05.2017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18.05.2017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18.05.2017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6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6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6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6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6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6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6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6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6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6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6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6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6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6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6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6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6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6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6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6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6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6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6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6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6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6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6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6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6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6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6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6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6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6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6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6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6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6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6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6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6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6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6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6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6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6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6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6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6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6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373216"/>
            <a:ext cx="9144000" cy="1484784"/>
          </a:xfrm>
        </p:spPr>
        <p:txBody>
          <a:bodyPr>
            <a:normAutofit/>
          </a:bodyPr>
          <a:lstStyle/>
          <a:p>
            <a:r>
              <a:rPr lang="uk-UA" sz="3600" dirty="0" smtClean="0"/>
              <a:t>Пам’ятник українським козакам у Відні (2013, скульптори Володимир та Олексій </a:t>
            </a:r>
            <a:r>
              <a:rPr lang="uk-UA" sz="3600" dirty="0" err="1" smtClean="0"/>
              <a:t>Чепелики</a:t>
            </a:r>
            <a:r>
              <a:rPr lang="uk-UA" sz="3600" dirty="0" smtClean="0"/>
              <a:t>)</a:t>
            </a:r>
            <a:endParaRPr lang="ru-RU" sz="3600" dirty="0"/>
          </a:p>
        </p:txBody>
      </p:sp>
      <p:pic>
        <p:nvPicPr>
          <p:cNvPr id="1026" name="Picture 2" descr="D:\Лера\Для заливки на сайт\дошкольный\Зміни на сайт-укрліт9-16-05-17\у віртуальну галерею\Нова українська література\4.3.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1" y="1"/>
            <a:ext cx="7416824" cy="556032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589240"/>
            <a:ext cx="9144000" cy="1084982"/>
          </a:xfrm>
        </p:spPr>
        <p:txBody>
          <a:bodyPr>
            <a:noAutofit/>
          </a:bodyPr>
          <a:lstStyle/>
          <a:p>
            <a:r>
              <a:rPr lang="uk-UA" sz="2400" dirty="0" smtClean="0"/>
              <a:t>Тарас Шевченко зі своїми друзями — художником Г. </a:t>
            </a:r>
            <a:r>
              <a:rPr lang="uk-UA" sz="2400" dirty="0" err="1" smtClean="0"/>
              <a:t>Честахівським</a:t>
            </a:r>
            <a:r>
              <a:rPr lang="uk-UA" sz="2400" dirty="0" smtClean="0"/>
              <a:t>, братами Лазаревськими, письменником-етнографом П. </a:t>
            </a:r>
            <a:r>
              <a:rPr lang="uk-UA" sz="2400" dirty="0" err="1" smtClean="0"/>
              <a:t>Якушкіним</a:t>
            </a:r>
            <a:r>
              <a:rPr lang="uk-UA" sz="2400" dirty="0" smtClean="0"/>
              <a:t> (1859)</a:t>
            </a:r>
            <a:endParaRPr lang="ru-RU" sz="2400" dirty="0"/>
          </a:p>
        </p:txBody>
      </p:sp>
      <p:pic>
        <p:nvPicPr>
          <p:cNvPr id="2050" name="Picture 2" descr="D:\Лера\Для заливки на сайт\дошкольный\Зміни на сайт-укрліт9-16-05-17\у віртуальну галерею\Нова українська література\4.3.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0"/>
            <a:ext cx="6768752" cy="555858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4048" y="0"/>
            <a:ext cx="4139952" cy="6858000"/>
          </a:xfrm>
        </p:spPr>
        <p:txBody>
          <a:bodyPr/>
          <a:lstStyle/>
          <a:p>
            <a:r>
              <a:rPr lang="uk-UA" dirty="0" smtClean="0"/>
              <a:t>Я. </a:t>
            </a:r>
            <a:r>
              <a:rPr lang="uk-UA" dirty="0" err="1" smtClean="0"/>
              <a:t>Штірен</a:t>
            </a:r>
            <a:r>
              <a:rPr lang="uk-UA" dirty="0" smtClean="0"/>
              <a:t>. Портрет І. Котляревського (1922)</a:t>
            </a:r>
            <a:endParaRPr lang="ru-RU" dirty="0"/>
          </a:p>
        </p:txBody>
      </p:sp>
      <p:pic>
        <p:nvPicPr>
          <p:cNvPr id="3074" name="Picture 2" descr="D:\Лера\Для заливки на сайт\дошкольный\Зміни на сайт-укрліт9-16-05-17\у віртуальну галерею\Нова українська література\4.3.3.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5004048" cy="685465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5517232"/>
            <a:ext cx="7787208" cy="1084982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Т. Шевченко. Будинок Котляревського в Полтаві (1945)</a:t>
            </a:r>
            <a:endParaRPr lang="ru-RU" dirty="0"/>
          </a:p>
        </p:txBody>
      </p:sp>
      <p:pic>
        <p:nvPicPr>
          <p:cNvPr id="4098" name="Picture 2" descr="D:\Лера\Для заливки на сайт\дошкольный\Зміни на сайт-укрліт9-16-05-17\у віртуальну галерею\Нова українська література\4.3.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88640"/>
            <a:ext cx="8064896" cy="522246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16016" y="404664"/>
            <a:ext cx="4176464" cy="6053534"/>
          </a:xfrm>
        </p:spPr>
        <p:txBody>
          <a:bodyPr/>
          <a:lstStyle/>
          <a:p>
            <a:r>
              <a:rPr lang="uk-UA" dirty="0" smtClean="0"/>
              <a:t>Титульна сторінка першого видання «Енеїди» І. Котляревського (1798)</a:t>
            </a:r>
            <a:endParaRPr lang="ru-RU" dirty="0"/>
          </a:p>
        </p:txBody>
      </p:sp>
      <p:pic>
        <p:nvPicPr>
          <p:cNvPr id="5122" name="Picture 2" descr="D:\Лера\Для заливки на сайт\дошкольный\Зміни на сайт-укрліт9-16-05-17\у віртуальну галерею\Нова українська література\4.3.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0"/>
            <a:ext cx="4283968" cy="685434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5589240"/>
            <a:ext cx="8496944" cy="1084982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А. </a:t>
            </a:r>
            <a:r>
              <a:rPr lang="uk-UA" dirty="0" err="1" smtClean="0"/>
              <a:t>Базилевич</a:t>
            </a:r>
            <a:r>
              <a:rPr lang="uk-UA" dirty="0" smtClean="0"/>
              <a:t>. Ілюстрація до поеми І. Котляревського «Енеїда» (1970</a:t>
            </a:r>
            <a:r>
              <a:rPr lang="uk-UA" dirty="0" smtClean="0"/>
              <a:t>)</a:t>
            </a:r>
            <a:endParaRPr lang="ru-RU" dirty="0"/>
          </a:p>
        </p:txBody>
      </p:sp>
      <p:pic>
        <p:nvPicPr>
          <p:cNvPr id="6146" name="Picture 2" descr="D:\Лера\Для заливки на сайт\дошкольный\Зміни на сайт-укрліт9-16-05-17\у віртуальну галерею\Нова українська література\4.3.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4" y="0"/>
            <a:ext cx="4968552" cy="56220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5373216"/>
            <a:ext cx="8363272" cy="1084982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А. </a:t>
            </a:r>
            <a:r>
              <a:rPr lang="uk-UA" dirty="0" err="1" smtClean="0"/>
              <a:t>Базилевич</a:t>
            </a:r>
            <a:r>
              <a:rPr lang="uk-UA" dirty="0" smtClean="0"/>
              <a:t>. Ілюстрація до поеми І. Котляревського «Енеїда» (1970)</a:t>
            </a:r>
            <a:endParaRPr lang="ru-RU" dirty="0"/>
          </a:p>
        </p:txBody>
      </p:sp>
      <p:pic>
        <p:nvPicPr>
          <p:cNvPr id="7170" name="Picture 2" descr="D:\Лера\Для заливки на сайт\дошкольный\Зміни на сайт-укрліт9-16-05-17\у віртуальну галерею\Нова українська література\4.3.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0"/>
            <a:ext cx="4968552" cy="519666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01208" y="188640"/>
            <a:ext cx="4042792" cy="6269558"/>
          </a:xfrm>
        </p:spPr>
        <p:txBody>
          <a:bodyPr/>
          <a:lstStyle/>
          <a:p>
            <a:r>
              <a:rPr lang="uk-UA" dirty="0" smtClean="0"/>
              <a:t>А. </a:t>
            </a:r>
            <a:r>
              <a:rPr lang="uk-UA" dirty="0" err="1" smtClean="0"/>
              <a:t>Базилевич</a:t>
            </a:r>
            <a:r>
              <a:rPr lang="uk-UA" dirty="0" smtClean="0"/>
              <a:t>. Ілюстрація до поеми І. Котляревського «Енеїда» (1970)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8194" name="Picture 2" descr="D:\Лера\Для заливки на сайт\дошкольный\Зміни на сайт-укрліт9-16-05-17\у віртуальну галерею\Нова українська література\4.3.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0"/>
            <a:ext cx="4968552" cy="66294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16016" y="0"/>
            <a:ext cx="4042792" cy="6458198"/>
          </a:xfrm>
        </p:spPr>
        <p:txBody>
          <a:bodyPr/>
          <a:lstStyle/>
          <a:p>
            <a:r>
              <a:rPr lang="uk-UA" dirty="0" smtClean="0"/>
              <a:t>А. </a:t>
            </a:r>
            <a:r>
              <a:rPr lang="uk-UA" dirty="0" err="1" smtClean="0"/>
              <a:t>Базилевич</a:t>
            </a:r>
            <a:r>
              <a:rPr lang="uk-UA" dirty="0" smtClean="0"/>
              <a:t>. Ілюстрація до поеми І. Котляревського «Енеїда» (1970)</a:t>
            </a:r>
            <a:endParaRPr lang="ru-RU" dirty="0"/>
          </a:p>
        </p:txBody>
      </p:sp>
      <p:pic>
        <p:nvPicPr>
          <p:cNvPr id="9218" name="Picture 2" descr="D:\Лера\Для заливки на сайт\дошкольный\Зміни на сайт-укрліт9-16-05-17\у віртуальну галерею\Нова українська література\4.3.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548680"/>
            <a:ext cx="4392488" cy="545404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5373216"/>
            <a:ext cx="8363272" cy="1084982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А. </a:t>
            </a:r>
            <a:r>
              <a:rPr lang="uk-UA" dirty="0" err="1" smtClean="0"/>
              <a:t>Базилевич</a:t>
            </a:r>
            <a:r>
              <a:rPr lang="uk-UA" dirty="0" smtClean="0"/>
              <a:t>. Ілюстрація до поеми І. Котляревського «Енеїда» (1970)</a:t>
            </a:r>
            <a:endParaRPr lang="ru-RU" dirty="0"/>
          </a:p>
        </p:txBody>
      </p:sp>
      <p:pic>
        <p:nvPicPr>
          <p:cNvPr id="10242" name="Picture 2" descr="D:\Лера\Для заливки на сайт\дошкольный\Зміни на сайт-укрліт9-16-05-17\у віртуальну галерею\Нова українська література\4.3.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4" y="0"/>
            <a:ext cx="4791560" cy="526556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01208" y="260648"/>
            <a:ext cx="4042792" cy="6197550"/>
          </a:xfrm>
        </p:spPr>
        <p:txBody>
          <a:bodyPr/>
          <a:lstStyle/>
          <a:p>
            <a:r>
              <a:rPr lang="uk-UA" dirty="0" smtClean="0"/>
              <a:t>А. </a:t>
            </a:r>
            <a:r>
              <a:rPr lang="uk-UA" dirty="0" err="1" smtClean="0"/>
              <a:t>Базилевич</a:t>
            </a:r>
            <a:r>
              <a:rPr lang="uk-UA" dirty="0" smtClean="0"/>
              <a:t>. Ілюстрація до поеми І. Котляревського «Енеїда» (1970)</a:t>
            </a:r>
            <a:endParaRPr lang="ru-RU" dirty="0"/>
          </a:p>
        </p:txBody>
      </p:sp>
      <p:pic>
        <p:nvPicPr>
          <p:cNvPr id="11266" name="Picture 2" descr="D:\Лера\Для заливки на сайт\дошкольный\Зміни на сайт-укрліт9-16-05-17\у віртуальну галерею\Нова українська література\4.3.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48680"/>
            <a:ext cx="5099839" cy="586253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01208" y="332656"/>
            <a:ext cx="4042792" cy="6125542"/>
          </a:xfrm>
        </p:spPr>
        <p:txBody>
          <a:bodyPr/>
          <a:lstStyle/>
          <a:p>
            <a:r>
              <a:rPr lang="uk-UA" dirty="0" smtClean="0"/>
              <a:t>А. </a:t>
            </a:r>
            <a:r>
              <a:rPr lang="uk-UA" dirty="0" err="1" smtClean="0"/>
              <a:t>Базилевич</a:t>
            </a:r>
            <a:r>
              <a:rPr lang="uk-UA" dirty="0" smtClean="0"/>
              <a:t>. Ілюстрація до поеми І. Котляревського «Енеїда» (1970)</a:t>
            </a:r>
            <a:endParaRPr lang="ru-RU" dirty="0"/>
          </a:p>
        </p:txBody>
      </p:sp>
      <p:pic>
        <p:nvPicPr>
          <p:cNvPr id="12290" name="Picture 2" descr="D:\Лера\Для заливки на сайт\дошкольный\Зміни на сайт-укрліт9-16-05-17\у віртуальну галерею\Нова українська література\4.3.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3" y="260648"/>
            <a:ext cx="5040560" cy="639340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16016" y="476672"/>
            <a:ext cx="4427984" cy="5981526"/>
          </a:xfrm>
        </p:spPr>
        <p:txBody>
          <a:bodyPr/>
          <a:lstStyle/>
          <a:p>
            <a:r>
              <a:rPr lang="uk-UA" dirty="0" smtClean="0"/>
              <a:t>Г. Нарбут. Ілюстрація до поеми «Енеїда» І. Котляревського (1919)</a:t>
            </a:r>
            <a:endParaRPr lang="ru-RU" dirty="0"/>
          </a:p>
        </p:txBody>
      </p:sp>
      <p:pic>
        <p:nvPicPr>
          <p:cNvPr id="13314" name="Picture 2" descr="D:\Лера\Для заливки на сайт\дошкольный\Зміни на сайт-укрліт9-16-05-17\у віртуальну галерею\Нова українська література\4.3.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76672"/>
            <a:ext cx="4694362" cy="594223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16016" y="332656"/>
            <a:ext cx="4042792" cy="6125542"/>
          </a:xfrm>
        </p:spPr>
        <p:txBody>
          <a:bodyPr>
            <a:normAutofit/>
          </a:bodyPr>
          <a:lstStyle/>
          <a:p>
            <a:r>
              <a:rPr lang="uk-UA" dirty="0" smtClean="0"/>
              <a:t>Марія Заньковецька на сцені (листівка, 1905)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14338" name="Picture 2" descr="D:\Лера\Для заливки на сайт\дошкольный\Зміни на сайт-укрліт9-16-05-17\у віртуальну галерею\Нова українська література\4.3.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88640"/>
            <a:ext cx="4176464" cy="649672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80112" y="332656"/>
            <a:ext cx="3563888" cy="6197550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Український композитор Микола Лисенко — автор опери «Наталка Полтавка» за однойменною п’єсою Івана Котляревського</a:t>
            </a:r>
            <a:endParaRPr lang="ru-RU" dirty="0"/>
          </a:p>
        </p:txBody>
      </p:sp>
      <p:pic>
        <p:nvPicPr>
          <p:cNvPr id="15362" name="Picture 2" descr="D:\Лера\Для заливки на сайт\дошкольный\Зміни на сайт-укрліт9-16-05-17\у віртуальну галерею\Нова українська література\4.3.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5632651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5373216"/>
            <a:ext cx="8507288" cy="1084982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Кадр із х/ф «Наталка Полтавка» (екранізація опери М. Лисенка, 1978)</a:t>
            </a:r>
            <a:endParaRPr lang="ru-RU" dirty="0"/>
          </a:p>
        </p:txBody>
      </p:sp>
      <p:pic>
        <p:nvPicPr>
          <p:cNvPr id="16386" name="Picture 2" descr="D:\Лера\Для заливки на сайт\дошкольный\Зміни на сайт-укрліт9-16-05-17\у віртуальну галерею\Нова українська література\4.3.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260648"/>
            <a:ext cx="6171406" cy="486416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36096" y="260648"/>
            <a:ext cx="3322712" cy="6197550"/>
          </a:xfrm>
        </p:spPr>
        <p:txBody>
          <a:bodyPr>
            <a:normAutofit/>
          </a:bodyPr>
          <a:lstStyle/>
          <a:p>
            <a:r>
              <a:rPr lang="uk-UA" dirty="0" smtClean="0"/>
              <a:t>Пам’ятник Наталці Полтавці в Кропивницькому (2013, скульптор Григорій Савченко)</a:t>
            </a:r>
            <a:endParaRPr lang="ru-RU" dirty="0"/>
          </a:p>
        </p:txBody>
      </p:sp>
      <p:pic>
        <p:nvPicPr>
          <p:cNvPr id="17410" name="Picture 2" descr="D:\Лера\Для заливки на сайт\дошкольный\Зміни на сайт-укрліт9-16-05-17\у віртуальну галерею\Нова українська література\4.3.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88640"/>
            <a:ext cx="5182078" cy="64087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52120" y="476672"/>
            <a:ext cx="3106688" cy="5981526"/>
          </a:xfrm>
        </p:spPr>
        <p:txBody>
          <a:bodyPr/>
          <a:lstStyle/>
          <a:p>
            <a:r>
              <a:rPr lang="uk-UA" dirty="0" smtClean="0"/>
              <a:t>Портрет Григорія </a:t>
            </a:r>
            <a:r>
              <a:rPr lang="uk-UA" dirty="0" err="1" smtClean="0"/>
              <a:t>Квітки-Основ’яненка</a:t>
            </a:r>
            <a:r>
              <a:rPr lang="uk-UA" dirty="0" smtClean="0"/>
              <a:t> (невідомий художник)</a:t>
            </a:r>
            <a:endParaRPr lang="ru-RU" dirty="0"/>
          </a:p>
        </p:txBody>
      </p:sp>
      <p:pic>
        <p:nvPicPr>
          <p:cNvPr id="18434" name="Picture 2" descr="D:\Лера\Для заливки на сайт\дошкольный\Зміни на сайт-укрліт9-16-05-17\у віртуальну галерею\Нова українська література\4.3.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88640"/>
            <a:ext cx="5300524" cy="648072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16016" y="332656"/>
            <a:ext cx="4042792" cy="6125542"/>
          </a:xfrm>
        </p:spPr>
        <p:txBody>
          <a:bodyPr/>
          <a:lstStyle/>
          <a:p>
            <a:r>
              <a:rPr lang="uk-UA" dirty="0" smtClean="0"/>
              <a:t>Ілюстрація до повісті Григорія </a:t>
            </a:r>
            <a:r>
              <a:rPr lang="uk-UA" dirty="0" err="1" smtClean="0"/>
              <a:t>Квітки-Основ’яненка</a:t>
            </a:r>
            <a:r>
              <a:rPr lang="uk-UA" dirty="0" smtClean="0"/>
              <a:t> Маруся (1978)</a:t>
            </a:r>
            <a:endParaRPr lang="ru-RU" dirty="0"/>
          </a:p>
        </p:txBody>
      </p:sp>
      <p:pic>
        <p:nvPicPr>
          <p:cNvPr id="19458" name="Picture 2" descr="D:\Лера\Для заливки на сайт\дошкольный\Зміни на сайт-укрліт9-16-05-17\у віртуальну галерею\Нова українська література\4.3.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88639"/>
            <a:ext cx="4176464" cy="646169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5373216"/>
            <a:ext cx="8363272" cy="1084982"/>
          </a:xfrm>
        </p:spPr>
        <p:txBody>
          <a:bodyPr>
            <a:normAutofit/>
          </a:bodyPr>
          <a:lstStyle/>
          <a:p>
            <a:r>
              <a:rPr lang="uk-UA" dirty="0" smtClean="0"/>
              <a:t>Амвросій </a:t>
            </a:r>
            <a:r>
              <a:rPr lang="uk-UA" dirty="0" smtClean="0"/>
              <a:t>Метлинський</a:t>
            </a:r>
            <a:endParaRPr lang="ru-RU" dirty="0"/>
          </a:p>
        </p:txBody>
      </p:sp>
      <p:pic>
        <p:nvPicPr>
          <p:cNvPr id="20482" name="Picture 2" descr="D:\Лера\Для заливки на сайт\дошкольный\Зміни на сайт-укрліт9-16-05-17\у віртуальну галерею\Нова українська література\4.3.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332656"/>
            <a:ext cx="4896544" cy="495125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01208" y="476672"/>
            <a:ext cx="4042792" cy="5981526"/>
          </a:xfrm>
        </p:spPr>
        <p:txBody>
          <a:bodyPr/>
          <a:lstStyle/>
          <a:p>
            <a:r>
              <a:rPr lang="uk-UA" dirty="0" smtClean="0"/>
              <a:t>Віктор Забіла</a:t>
            </a:r>
            <a:endParaRPr lang="ru-RU" dirty="0"/>
          </a:p>
        </p:txBody>
      </p:sp>
      <p:pic>
        <p:nvPicPr>
          <p:cNvPr id="21506" name="Picture 2" descr="D:\Лера\Для заливки на сайт\дошкольный\Зміни на сайт-укрліт9-16-05-17\у віртуальну галерею\Нова українська література\4.3.2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88640"/>
            <a:ext cx="4824536" cy="648313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4048" y="332656"/>
            <a:ext cx="4139952" cy="6125542"/>
          </a:xfrm>
        </p:spPr>
        <p:txBody>
          <a:bodyPr/>
          <a:lstStyle/>
          <a:p>
            <a:r>
              <a:rPr lang="uk-UA" dirty="0" smtClean="0"/>
              <a:t>Левко Боровиковський</a:t>
            </a:r>
            <a:endParaRPr lang="ru-RU" dirty="0"/>
          </a:p>
        </p:txBody>
      </p:sp>
      <p:pic>
        <p:nvPicPr>
          <p:cNvPr id="22530" name="Picture 2" descr="D:\Лера\Для заливки на сайт\дошкольный\Зміни на сайт-укрліт9-16-05-17\у віртуальну галерею\Нова українська література\4.3.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004048" cy="686773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24128" y="0"/>
            <a:ext cx="3419872" cy="6858000"/>
          </a:xfrm>
        </p:spPr>
        <p:txBody>
          <a:bodyPr/>
          <a:lstStyle/>
          <a:p>
            <a:r>
              <a:rPr lang="uk-UA" dirty="0" smtClean="0"/>
              <a:t>Маркіян Шашкевич</a:t>
            </a:r>
            <a:endParaRPr lang="ru-RU" dirty="0"/>
          </a:p>
        </p:txBody>
      </p:sp>
      <p:pic>
        <p:nvPicPr>
          <p:cNvPr id="23554" name="Picture 2" descr="D:\Лера\Для заливки на сайт\дошкольный\Зміни на сайт-укрліт9-16-05-17\у віртуальну галерею\Нова українська література\4.3.2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715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5517232"/>
            <a:ext cx="6696744" cy="1084982"/>
          </a:xfrm>
        </p:spPr>
        <p:txBody>
          <a:bodyPr>
            <a:normAutofit/>
          </a:bodyPr>
          <a:lstStyle/>
          <a:p>
            <a:r>
              <a:rPr lang="uk-UA" dirty="0" smtClean="0"/>
              <a:t>Микола </a:t>
            </a:r>
            <a:r>
              <a:rPr lang="uk-UA" dirty="0" smtClean="0"/>
              <a:t>Костомаров</a:t>
            </a:r>
            <a:endParaRPr lang="ru-RU" dirty="0"/>
          </a:p>
        </p:txBody>
      </p:sp>
      <p:pic>
        <p:nvPicPr>
          <p:cNvPr id="24578" name="Picture 2" descr="D:\Лера\Для заливки на сайт\дошкольный\Зміни на сайт-укрліт9-16-05-17\у віртуальну галерею\Нова українська література\4.3.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188640"/>
            <a:ext cx="5445224" cy="544522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5773018"/>
            <a:ext cx="8291264" cy="1084982"/>
          </a:xfrm>
        </p:spPr>
        <p:txBody>
          <a:bodyPr>
            <a:normAutofit/>
          </a:bodyPr>
          <a:lstStyle/>
          <a:p>
            <a:r>
              <a:rPr lang="uk-UA" dirty="0" smtClean="0"/>
              <a:t>Михайло Петренко</a:t>
            </a:r>
            <a:endParaRPr lang="ru-RU" dirty="0"/>
          </a:p>
        </p:txBody>
      </p:sp>
      <p:pic>
        <p:nvPicPr>
          <p:cNvPr id="25602" name="Picture 2" descr="D:\Лера\Для заливки на сайт\дошкольный\Зміни на сайт-укрліт9-16-05-17\у віртуальну галерею\Нова українська література\4.3.2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3768" y="0"/>
            <a:ext cx="4392488" cy="586808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16016" y="404664"/>
            <a:ext cx="4042792" cy="6053534"/>
          </a:xfrm>
        </p:spPr>
        <p:txBody>
          <a:bodyPr>
            <a:normAutofit/>
          </a:bodyPr>
          <a:lstStyle/>
          <a:p>
            <a:r>
              <a:rPr lang="uk-UA" dirty="0" smtClean="0"/>
              <a:t>Олександр </a:t>
            </a:r>
            <a:r>
              <a:rPr lang="uk-UA" dirty="0" err="1" smtClean="0"/>
              <a:t>Афанасьєв-Чужбинський</a:t>
            </a:r>
            <a:endParaRPr lang="ru-RU" dirty="0"/>
          </a:p>
        </p:txBody>
      </p:sp>
      <p:pic>
        <p:nvPicPr>
          <p:cNvPr id="26626" name="Picture 2" descr="D:\Лера\Для заливки на сайт\дошкольный\Зміни на сайт-укрліт9-16-05-17\у віртуальну галерею\Нова українська література\4.3.2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-33201"/>
            <a:ext cx="4211960" cy="68912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5517232"/>
            <a:ext cx="8291264" cy="1084982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Пам’ятний знак на стіні будинку музею Русалки Дністрової у Львові</a:t>
            </a:r>
            <a:endParaRPr lang="ru-RU" dirty="0"/>
          </a:p>
        </p:txBody>
      </p:sp>
      <p:pic>
        <p:nvPicPr>
          <p:cNvPr id="27650" name="Picture 2" descr="D:\Лера\Для заливки на сайт\дошкольный\Зміни на сайт-укрліт9-16-05-17\у віртуальну галерею\Нова українська література\4.3.2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3768" y="0"/>
            <a:ext cx="4032448" cy="537659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88024" y="1052736"/>
            <a:ext cx="4042792" cy="4824536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Титульна сторінка збірника українських народних пісень М. Максимовича (1834)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28674" name="Picture 2" descr="D:\Лера\Для заливки на сайт\дошкольный\Зміни на сайт-укрліт9-16-05-17\у віртуальну галерею\Нова українська література\4.3.2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0"/>
            <a:ext cx="3923928" cy="683792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16016" y="476672"/>
            <a:ext cx="4042792" cy="5981526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Романтизм в образотворчому мистецтві. Ф. Гойя. Офорт із серії «</a:t>
            </a:r>
            <a:r>
              <a:rPr lang="uk-UA" dirty="0" err="1" smtClean="0"/>
              <a:t>Капрічос</a:t>
            </a:r>
            <a:r>
              <a:rPr lang="uk-UA" dirty="0" smtClean="0"/>
              <a:t>» (1799) «Сон розуму народжує чудовиськ»</a:t>
            </a:r>
            <a:endParaRPr lang="ru-RU" dirty="0"/>
          </a:p>
        </p:txBody>
      </p:sp>
      <p:pic>
        <p:nvPicPr>
          <p:cNvPr id="29698" name="Picture 2" descr="D:\Лера\Для заливки на сайт\дошкольный\Зміни на сайт-укрліт9-16-05-17\у віртуальну галерею\Нова українська література\4.3.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4427984" cy="684634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773018"/>
            <a:ext cx="9144000" cy="1084982"/>
          </a:xfrm>
        </p:spPr>
        <p:txBody>
          <a:bodyPr>
            <a:normAutofit/>
          </a:bodyPr>
          <a:lstStyle/>
          <a:p>
            <a:r>
              <a:rPr lang="uk-UA" sz="3200" dirty="0" smtClean="0"/>
              <a:t>Романтизм в образотворчому мистецтві. Ф. Гойя «Король Іспанії Карл </a:t>
            </a:r>
            <a:r>
              <a:rPr lang="en-US" sz="3200" dirty="0" smtClean="0"/>
              <a:t>IV </a:t>
            </a:r>
            <a:r>
              <a:rPr lang="uk-UA" sz="3200" dirty="0" smtClean="0"/>
              <a:t>і його родина» (1800)</a:t>
            </a:r>
            <a:endParaRPr lang="ru-RU" sz="3200" dirty="0"/>
          </a:p>
        </p:txBody>
      </p:sp>
      <p:pic>
        <p:nvPicPr>
          <p:cNvPr id="30722" name="Picture 2" descr="D:\Лера\Для заливки на сайт\дошкольный\Зміни на сайт-укрліт9-16-05-17\у віртуальну галерею\Нова українська література\4.3.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0"/>
            <a:ext cx="7056784" cy="575127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4941168"/>
            <a:ext cx="8435280" cy="1728192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Романтизм в образотворчому мистецтві. Ф. Гойя «</a:t>
            </a:r>
            <a:r>
              <a:rPr lang="uk-UA" dirty="0" err="1" smtClean="0"/>
              <a:t>Маха</a:t>
            </a:r>
            <a:r>
              <a:rPr lang="uk-UA" dirty="0" smtClean="0"/>
              <a:t> одягнена» (1803</a:t>
            </a:r>
            <a:r>
              <a:rPr lang="uk-UA" dirty="0" smtClean="0"/>
              <a:t>)</a:t>
            </a:r>
            <a:endParaRPr lang="ru-RU" dirty="0"/>
          </a:p>
        </p:txBody>
      </p:sp>
      <p:pic>
        <p:nvPicPr>
          <p:cNvPr id="31746" name="Picture 2" descr="D:\Лера\Для заливки на сайт\дошкольный\Зміни на сайт-укрліт9-16-05-17\у віртуальну галерею\Нова українська література\4.3.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60648"/>
            <a:ext cx="8734425" cy="43910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373216"/>
            <a:ext cx="9144000" cy="1484784"/>
          </a:xfrm>
        </p:spPr>
        <p:txBody>
          <a:bodyPr>
            <a:normAutofit/>
          </a:bodyPr>
          <a:lstStyle/>
          <a:p>
            <a:r>
              <a:rPr lang="uk-UA" sz="3600" dirty="0" smtClean="0"/>
              <a:t>Романтизм в образотворчому мистецтві. Е. Делакруа «Поєдинок гяура з пашею» (1826)</a:t>
            </a:r>
            <a:endParaRPr lang="ru-RU" sz="3600" dirty="0"/>
          </a:p>
        </p:txBody>
      </p:sp>
      <p:pic>
        <p:nvPicPr>
          <p:cNvPr id="32771" name="Picture 3" descr="D:\Лера\Для заливки на сайт\дошкольный\Зміни на сайт-укрліт9-16-05-17\у віртуальну галерею\Нова українська література\4.3.3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188640"/>
            <a:ext cx="6667500" cy="52959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589240"/>
            <a:ext cx="9144000" cy="1084982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Романтизм в образотворчому мистецтві. Е. Делакруа «Мазепа на коні» (1828</a:t>
            </a:r>
            <a:r>
              <a:rPr lang="uk-UA" dirty="0" smtClean="0"/>
              <a:t>)</a:t>
            </a:r>
            <a:endParaRPr lang="ru-RU" dirty="0"/>
          </a:p>
        </p:txBody>
      </p:sp>
      <p:pic>
        <p:nvPicPr>
          <p:cNvPr id="33794" name="Picture 2" descr="D:\Лера\Для заливки на сайт\дошкольный\Зміни на сайт-укрліт9-16-05-17\у віртуальну галерею\Нова українська література\4.3.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88640"/>
            <a:ext cx="7560840" cy="527807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517232"/>
            <a:ext cx="9144000" cy="1084982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Романтизм в образотворчому мистецтві. Е. Делакруа «Алжирські жінки» (1834)</a:t>
            </a:r>
            <a:endParaRPr lang="ru-RU" dirty="0"/>
          </a:p>
        </p:txBody>
      </p:sp>
      <p:pic>
        <p:nvPicPr>
          <p:cNvPr id="34818" name="Picture 2" descr="D:\Лера\Для заливки на сайт\дошкольный\Зміни на сайт-укрліт9-16-05-17\у віртуальну галерею\Нова українська література\4.3.3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188640"/>
            <a:ext cx="6768752" cy="529413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64088" y="836712"/>
            <a:ext cx="3538736" cy="5261446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Романтизм в образотворчому мистецтві. Е. Делакруа. Портрет </a:t>
            </a:r>
            <a:r>
              <a:rPr lang="uk-UA" dirty="0" err="1" smtClean="0"/>
              <a:t>Фредеріка</a:t>
            </a:r>
            <a:r>
              <a:rPr lang="uk-UA" dirty="0" smtClean="0"/>
              <a:t> Шопена (1838)</a:t>
            </a:r>
            <a:endParaRPr lang="ru-RU" dirty="0"/>
          </a:p>
        </p:txBody>
      </p:sp>
      <p:pic>
        <p:nvPicPr>
          <p:cNvPr id="35842" name="Picture 2" descr="D:\Лера\Для заливки на сайт\дошкольный\Зміни на сайт-укрліт9-16-05-17\у віртуальну галерею\Нова українська література\4.3.3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5148064" cy="688527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36096" y="548680"/>
            <a:ext cx="3707904" cy="5981526"/>
          </a:xfrm>
        </p:spPr>
        <p:txBody>
          <a:bodyPr/>
          <a:lstStyle/>
          <a:p>
            <a:r>
              <a:rPr lang="uk-UA" dirty="0" smtClean="0"/>
              <a:t>Романтизм в образотворчому мистецтві. К. Брюллов «Італійський полудень» (1827)</a:t>
            </a:r>
            <a:endParaRPr lang="ru-RU" dirty="0"/>
          </a:p>
        </p:txBody>
      </p:sp>
      <p:pic>
        <p:nvPicPr>
          <p:cNvPr id="36866" name="Picture 2" descr="D:\Лера\Для заливки на сайт\дошкольный\Зміни на сайт-укрліт9-16-05-17\у віртуальну галерею\Нова українська література\4.3.3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508104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32040" y="404664"/>
            <a:ext cx="4042792" cy="6053534"/>
          </a:xfrm>
        </p:spPr>
        <p:txBody>
          <a:bodyPr/>
          <a:lstStyle/>
          <a:p>
            <a:r>
              <a:rPr lang="uk-UA" dirty="0" smtClean="0"/>
              <a:t>Романтизм в образотворчому мистецтві. К. Брюллов «Вершниця» (1832</a:t>
            </a:r>
            <a:r>
              <a:rPr lang="uk-UA" dirty="0" smtClean="0"/>
              <a:t>)</a:t>
            </a:r>
            <a:endParaRPr lang="ru-RU" dirty="0"/>
          </a:p>
        </p:txBody>
      </p:sp>
      <p:pic>
        <p:nvPicPr>
          <p:cNvPr id="37890" name="Picture 2" descr="D:\Лера\Для заливки на сайт\дошкольный\Зміни на сайт-укрліт9-16-05-17\у віртуальну галерею\Нова українська література\4.3.3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1"/>
            <a:ext cx="4812631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157192"/>
            <a:ext cx="9144000" cy="1700808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Романтизм в образотворчому мистецтві. К. Брюллов «Останній день Помпеї» (1830–1833)</a:t>
            </a:r>
            <a:endParaRPr lang="ru-RU" dirty="0"/>
          </a:p>
        </p:txBody>
      </p:sp>
      <p:pic>
        <p:nvPicPr>
          <p:cNvPr id="38915" name="Picture 3" descr="D:\Лера\Для заливки на сайт\дошкольный\Зміни на сайт-укрліт9-16-05-17\у віртуальну галерею\Нова українська література\4.3.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0"/>
            <a:ext cx="7344816" cy="515186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773018"/>
            <a:ext cx="9144000" cy="1084982"/>
          </a:xfrm>
        </p:spPr>
        <p:txBody>
          <a:bodyPr/>
          <a:lstStyle/>
          <a:p>
            <a:r>
              <a:rPr lang="uk-UA" dirty="0" smtClean="0"/>
              <a:t>Портрет П. Гулака-Артемовського</a:t>
            </a:r>
            <a:endParaRPr lang="ru-RU" dirty="0"/>
          </a:p>
        </p:txBody>
      </p:sp>
      <p:pic>
        <p:nvPicPr>
          <p:cNvPr id="39938" name="Picture 2" descr="D:\Лера\Для заливки на сайт\дошкольный\Зміни на сайт-укрліт9-16-05-17\у віртуальну галерею\Нова українська література\4.3.3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188640"/>
            <a:ext cx="4464496" cy="560520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5373216"/>
            <a:ext cx="8363272" cy="1084982"/>
          </a:xfrm>
        </p:spPr>
        <p:txBody>
          <a:bodyPr/>
          <a:lstStyle/>
          <a:p>
            <a:r>
              <a:rPr lang="uk-UA" dirty="0" smtClean="0"/>
              <a:t>М. Тимченко «Русалка» (2005)</a:t>
            </a:r>
            <a:endParaRPr lang="ru-RU" dirty="0"/>
          </a:p>
        </p:txBody>
      </p:sp>
      <p:pic>
        <p:nvPicPr>
          <p:cNvPr id="40962" name="Picture 2" descr="D:\Лера\Для заливки на сайт\дошкольный\Зміни на сайт-укрліт9-16-05-17\у віртуальну галерею\Нова українська література\4.3.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188640"/>
            <a:ext cx="7362825" cy="52292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24128" y="476672"/>
            <a:ext cx="3419872" cy="5981526"/>
          </a:xfrm>
        </p:spPr>
        <p:txBody>
          <a:bodyPr/>
          <a:lstStyle/>
          <a:p>
            <a:r>
              <a:rPr lang="uk-UA" dirty="0" smtClean="0"/>
              <a:t>А. Мокрицький. Портрет Є. Гребінки (1833</a:t>
            </a:r>
            <a:r>
              <a:rPr lang="uk-UA" dirty="0" smtClean="0"/>
              <a:t>)</a:t>
            </a:r>
            <a:endParaRPr lang="ru-RU" dirty="0"/>
          </a:p>
        </p:txBody>
      </p:sp>
      <p:pic>
        <p:nvPicPr>
          <p:cNvPr id="41986" name="Picture 2" descr="D:\Лера\Для заливки на сайт\дошкольный\Зміни на сайт-укрліт9-16-05-17\у віртуальну галерею\Нова українська література\4.3.4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678974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773018"/>
            <a:ext cx="9144000" cy="1084982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І. Айвазовський «Дев’ятий вал» (1850)</a:t>
            </a:r>
            <a:endParaRPr lang="ru-RU" dirty="0"/>
          </a:p>
        </p:txBody>
      </p:sp>
      <p:pic>
        <p:nvPicPr>
          <p:cNvPr id="43010" name="Picture 2" descr="D:\Лера\Для заливки на сайт\дошкольный\Зміни на сайт-укрліт9-16-05-17\у віртуальну галерею\Нова українська література\4.3.4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0"/>
            <a:ext cx="8676456" cy="599114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01208" y="548680"/>
            <a:ext cx="4042792" cy="5981526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Пам’ятник-погруддя Є. Гребінці в м. Гребінка Полтавської області (1987; скульптор Ю. М. </a:t>
            </a:r>
            <a:r>
              <a:rPr lang="uk-UA" dirty="0" err="1" smtClean="0"/>
              <a:t>Гирич</a:t>
            </a:r>
            <a:r>
              <a:rPr lang="uk-UA" dirty="0" smtClean="0"/>
              <a:t>, архітектор О. Ф. </a:t>
            </a:r>
            <a:r>
              <a:rPr lang="uk-UA" dirty="0" err="1" smtClean="0"/>
              <a:t>Охріменко</a:t>
            </a:r>
            <a:r>
              <a:rPr lang="uk-UA" dirty="0" smtClean="0"/>
              <a:t>)</a:t>
            </a:r>
            <a:endParaRPr lang="ru-RU" dirty="0"/>
          </a:p>
        </p:txBody>
      </p:sp>
      <p:pic>
        <p:nvPicPr>
          <p:cNvPr id="44034" name="Picture 2" descr="D:\Лера\Для заливки на сайт\дошкольный\Зміни на сайт-укрліт9-16-05-17\у віртуальну галерею\Нова українська література\4.3.4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5148064" cy="686408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01208" y="332656"/>
            <a:ext cx="4042792" cy="6053534"/>
          </a:xfrm>
        </p:spPr>
        <p:txBody>
          <a:bodyPr>
            <a:normAutofit/>
          </a:bodyPr>
          <a:lstStyle/>
          <a:p>
            <a:r>
              <a:rPr lang="uk-UA" dirty="0" smtClean="0"/>
              <a:t>Український романтичний живопис. А. Мокрицький «Дівчина на карнавалі» (1840–1845)</a:t>
            </a:r>
            <a:endParaRPr lang="ru-RU" dirty="0"/>
          </a:p>
        </p:txBody>
      </p:sp>
      <p:pic>
        <p:nvPicPr>
          <p:cNvPr id="45058" name="Picture 2" descr="D:\Лера\Для заливки на сайт\дошкольный\Зміни на сайт-укрліт9-16-05-17\у віртуальну галерею\Нова українська література\4.3.4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5148064" cy="685393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373216"/>
            <a:ext cx="9144000" cy="1268760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Український романтичний живопис. А. Мокрицький «Рим. Італійки на терасі (</a:t>
            </a:r>
            <a:r>
              <a:rPr lang="uk-UA" dirty="0" err="1" smtClean="0"/>
              <a:t>тарантелла</a:t>
            </a:r>
            <a:r>
              <a:rPr lang="uk-UA" dirty="0" smtClean="0"/>
              <a:t>)» (1846)</a:t>
            </a:r>
            <a:endParaRPr lang="ru-RU" dirty="0"/>
          </a:p>
        </p:txBody>
      </p:sp>
      <p:pic>
        <p:nvPicPr>
          <p:cNvPr id="46082" name="Picture 2" descr="D:\Лера\Для заливки на сайт\дошкольный\Зміни на сайт-укрліт9-16-05-17\у віртуальну галерею\Нова українська література\4.3.4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"/>
            <a:ext cx="7668344" cy="5229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08104" y="620688"/>
            <a:ext cx="3635896" cy="5765502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Український романтичний живопис. А. Мокрицький. Портрет Марії Олександрівни </a:t>
            </a:r>
            <a:r>
              <a:rPr lang="uk-UA" dirty="0" err="1" smtClean="0"/>
              <a:t>Мокрицької</a:t>
            </a:r>
            <a:r>
              <a:rPr lang="uk-UA" dirty="0" smtClean="0"/>
              <a:t>, дружини художника (1853)</a:t>
            </a:r>
            <a:endParaRPr lang="ru-RU" dirty="0"/>
          </a:p>
        </p:txBody>
      </p:sp>
      <p:pic>
        <p:nvPicPr>
          <p:cNvPr id="47106" name="Picture 2" descr="D:\Лера\Для заливки на сайт\дошкольный\Зміни на сайт-укрліт9-16-05-17\у віртуальну галерею\Нова українська література\4.3.4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486399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949280"/>
            <a:ext cx="9144000" cy="908720"/>
          </a:xfrm>
        </p:spPr>
        <p:txBody>
          <a:bodyPr>
            <a:normAutofit/>
          </a:bodyPr>
          <a:lstStyle/>
          <a:p>
            <a:r>
              <a:rPr lang="uk-UA" sz="3600" dirty="0" smtClean="0"/>
              <a:t>Ф. </a:t>
            </a:r>
            <a:r>
              <a:rPr lang="uk-UA" sz="3600" dirty="0" err="1" smtClean="0"/>
              <a:t>Моллер</a:t>
            </a:r>
            <a:r>
              <a:rPr lang="uk-UA" sz="3600" dirty="0" smtClean="0"/>
              <a:t>. Портрет Миколи Гоголя (1840)</a:t>
            </a:r>
            <a:endParaRPr lang="ru-RU" sz="3600" dirty="0"/>
          </a:p>
        </p:txBody>
      </p:sp>
      <p:pic>
        <p:nvPicPr>
          <p:cNvPr id="48130" name="Picture 2" descr="D:\Лера\Для заливки на сайт\дошкольный\Зміни на сайт-укрліт9-16-05-17\у віртуальну галерею\Нова українська література\4.3.4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0"/>
            <a:ext cx="6048672" cy="606471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5773018"/>
            <a:ext cx="8435280" cy="1084982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М. </a:t>
            </a:r>
            <a:r>
              <a:rPr lang="uk-UA" dirty="0" err="1" smtClean="0"/>
              <a:t>Дерегус</a:t>
            </a:r>
            <a:r>
              <a:rPr lang="uk-UA" dirty="0" smtClean="0"/>
              <a:t>. Ілюстрація до повісті М. Гоголя «Тарас Бульба» (1952)</a:t>
            </a:r>
            <a:endParaRPr lang="ru-RU" dirty="0"/>
          </a:p>
        </p:txBody>
      </p:sp>
      <p:pic>
        <p:nvPicPr>
          <p:cNvPr id="49154" name="Picture 2" descr="D:\Лера\Для заливки на сайт\дошкольный\Зміни на сайт-укрліт9-16-05-17\у віртуальну галерею\Нова українська література\4.3.4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0"/>
            <a:ext cx="4824536" cy="571055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92080" y="0"/>
            <a:ext cx="3851920" cy="6858000"/>
          </a:xfrm>
        </p:spPr>
        <p:txBody>
          <a:bodyPr/>
          <a:lstStyle/>
          <a:p>
            <a:r>
              <a:rPr lang="uk-UA" dirty="0" smtClean="0"/>
              <a:t>М. </a:t>
            </a:r>
            <a:r>
              <a:rPr lang="uk-UA" dirty="0" err="1" smtClean="0"/>
              <a:t>Дерегус</a:t>
            </a:r>
            <a:r>
              <a:rPr lang="uk-UA" dirty="0" smtClean="0"/>
              <a:t>. Ілюстрація до повісті М. Гоголя «Тарас Бульба» (1952)</a:t>
            </a:r>
            <a:endParaRPr lang="ru-RU" dirty="0"/>
          </a:p>
        </p:txBody>
      </p:sp>
      <p:pic>
        <p:nvPicPr>
          <p:cNvPr id="50178" name="Picture 2" descr="D:\Лера\Для заливки на сайт\дошкольный\Зміни на сайт-укрліт9-16-05-17\у віртуальну галерею\Нова українська література\4.3.4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308092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373216"/>
            <a:ext cx="9144000" cy="1084982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М. </a:t>
            </a:r>
            <a:r>
              <a:rPr lang="uk-UA" dirty="0" err="1" smtClean="0"/>
              <a:t>Дерегус</a:t>
            </a:r>
            <a:r>
              <a:rPr lang="uk-UA" dirty="0" smtClean="0"/>
              <a:t> «Тарас на чолі війська» (1952</a:t>
            </a:r>
            <a:r>
              <a:rPr lang="uk-UA" dirty="0" smtClean="0"/>
              <a:t>)</a:t>
            </a:r>
            <a:endParaRPr lang="ru-RU" dirty="0"/>
          </a:p>
        </p:txBody>
      </p:sp>
      <p:pic>
        <p:nvPicPr>
          <p:cNvPr id="51202" name="Picture 2" descr="D:\Лера\Для заливки на сайт\дошкольный\Зміни на сайт-укрліт9-16-05-17\у віртуальну галерею\Нова українська література\4.3.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88640"/>
            <a:ext cx="8784976" cy="49547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32040" y="620688"/>
            <a:ext cx="4211960" cy="5837510"/>
          </a:xfrm>
        </p:spPr>
        <p:txBody>
          <a:bodyPr>
            <a:normAutofit/>
          </a:bodyPr>
          <a:lstStyle/>
          <a:p>
            <a:r>
              <a:rPr lang="uk-UA" dirty="0" smtClean="0"/>
              <a:t>О. Герасимов. Ілюстрація до повісті М. Гоголя «Тарас Бульба» (1952</a:t>
            </a:r>
            <a:r>
              <a:rPr lang="uk-UA" dirty="0" smtClean="0"/>
              <a:t>)</a:t>
            </a:r>
            <a:endParaRPr lang="ru-RU" dirty="0"/>
          </a:p>
        </p:txBody>
      </p:sp>
      <p:pic>
        <p:nvPicPr>
          <p:cNvPr id="52226" name="Picture 2" descr="D:\Лера\Для заливки на сайт\дошкольный\Зміни на сайт-укрліт9-16-05-17\у віртуальну галерею\Нова українська література\4.3.51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04664"/>
            <a:ext cx="5025755" cy="602128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5373216"/>
            <a:ext cx="8363272" cy="1084982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О. Бубнов. Ілюстрація до повісті М. Гоголя «Тарас Бульба» (1954)</a:t>
            </a:r>
            <a:endParaRPr lang="ru-RU" dirty="0"/>
          </a:p>
        </p:txBody>
      </p:sp>
      <p:pic>
        <p:nvPicPr>
          <p:cNvPr id="53250" name="Picture 2" descr="D:\Лера\Для заливки на сайт\дошкольный\Зміни на сайт-укрліт9-16-05-17\у віртуальну галерею\Нова українська література\4.3.5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260648"/>
            <a:ext cx="7620000" cy="47815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01208" y="0"/>
            <a:ext cx="4042792" cy="6858000"/>
          </a:xfrm>
        </p:spPr>
        <p:txBody>
          <a:bodyPr>
            <a:normAutofit/>
          </a:bodyPr>
          <a:lstStyle/>
          <a:p>
            <a:r>
              <a:rPr lang="uk-UA" dirty="0" smtClean="0"/>
              <a:t>Т. Шевченко. Автопортрет (1851)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54274" name="Picture 2" descr="D:\Лера\Для заливки на сайт\дошкольный\Зміни на сайт-укрліт9-16-05-17\у віртуальну галерею\Нова українська література\4.3.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148064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36096" y="332656"/>
            <a:ext cx="3707904" cy="6125542"/>
          </a:xfrm>
        </p:spPr>
        <p:txBody>
          <a:bodyPr/>
          <a:lstStyle/>
          <a:p>
            <a:r>
              <a:rPr lang="uk-UA" dirty="0" smtClean="0"/>
              <a:t>Т. Шевченко. Автопортрет (1853)</a:t>
            </a:r>
            <a:endParaRPr lang="ru-RU" dirty="0"/>
          </a:p>
        </p:txBody>
      </p:sp>
      <p:pic>
        <p:nvPicPr>
          <p:cNvPr id="55298" name="Picture 2" descr="D:\Лера\Для заливки на сайт\дошкольный\Зміни на сайт-укрліт9-16-05-17\у віртуальну галерею\Нова українська література\4.3.5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32656"/>
            <a:ext cx="5379254" cy="60486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01208" y="404664"/>
            <a:ext cx="4042792" cy="6053534"/>
          </a:xfrm>
        </p:spPr>
        <p:txBody>
          <a:bodyPr/>
          <a:lstStyle/>
          <a:p>
            <a:r>
              <a:rPr lang="uk-UA" dirty="0" smtClean="0"/>
              <a:t>І. </a:t>
            </a:r>
            <a:r>
              <a:rPr lang="uk-UA" dirty="0" err="1" smtClean="0"/>
              <a:t>Крамськой</a:t>
            </a:r>
            <a:r>
              <a:rPr lang="uk-UA" dirty="0" smtClean="0"/>
              <a:t>. Портрет Т. Шевченка (1871)</a:t>
            </a:r>
            <a:endParaRPr lang="ru-RU" dirty="0"/>
          </a:p>
        </p:txBody>
      </p:sp>
      <p:pic>
        <p:nvPicPr>
          <p:cNvPr id="56322" name="Picture 2" descr="D:\Лера\Для заливки на сайт\дошкольный\Зміни на сайт-укрліт9-16-05-17\у віртуальну галерею\Нова українська література\4.3.5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33727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16016" y="404664"/>
            <a:ext cx="4042792" cy="6053534"/>
          </a:xfrm>
        </p:spPr>
        <p:txBody>
          <a:bodyPr/>
          <a:lstStyle/>
          <a:p>
            <a:r>
              <a:rPr lang="uk-UA" dirty="0" smtClean="0"/>
              <a:t>Т. Шевченко. Циганка-ворожка (1841</a:t>
            </a:r>
            <a:r>
              <a:rPr lang="uk-UA" dirty="0" smtClean="0"/>
              <a:t>)</a:t>
            </a:r>
            <a:endParaRPr lang="ru-RU" dirty="0"/>
          </a:p>
        </p:txBody>
      </p:sp>
      <p:pic>
        <p:nvPicPr>
          <p:cNvPr id="57346" name="Picture 2" descr="D:\Лера\Для заливки на сайт\дошкольный\Зміни на сайт-укрліт9-16-05-17\у віртуальну галерею\Нова українська література\4.3.56.jpg"/>
          <p:cNvPicPr>
            <a:picLocks noChangeAspect="1" noChangeArrowheads="1"/>
          </p:cNvPicPr>
          <p:nvPr/>
        </p:nvPicPr>
        <p:blipFill>
          <a:blip r:embed="rId2" cstate="print"/>
          <a:srcRect b="5658"/>
          <a:stretch>
            <a:fillRect/>
          </a:stretch>
        </p:blipFill>
        <p:spPr bwMode="auto">
          <a:xfrm>
            <a:off x="0" y="476672"/>
            <a:ext cx="4716016" cy="597666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4048" y="0"/>
            <a:ext cx="4139952" cy="6858000"/>
          </a:xfrm>
        </p:spPr>
        <p:txBody>
          <a:bodyPr/>
          <a:lstStyle/>
          <a:p>
            <a:r>
              <a:rPr lang="uk-UA" dirty="0" smtClean="0"/>
              <a:t>Т. Шевченко. Катерина (1842</a:t>
            </a:r>
            <a:r>
              <a:rPr lang="uk-UA" dirty="0" smtClean="0"/>
              <a:t>)</a:t>
            </a:r>
            <a:endParaRPr lang="ru-RU" dirty="0"/>
          </a:p>
        </p:txBody>
      </p:sp>
      <p:pic>
        <p:nvPicPr>
          <p:cNvPr id="58370" name="Picture 2" descr="D:\Лера\Для заливки на сайт\дошкольный\Зміни на сайт-укрліт9-16-05-17\у віртуальну галерею\Нова українська література\4.3.5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032832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60032" y="0"/>
            <a:ext cx="4283968" cy="6858000"/>
          </a:xfrm>
        </p:spPr>
        <p:txBody>
          <a:bodyPr/>
          <a:lstStyle/>
          <a:p>
            <a:r>
              <a:rPr lang="uk-UA" dirty="0" smtClean="0"/>
              <a:t>Т. Шевченко. Бандурист (1843)</a:t>
            </a:r>
            <a:endParaRPr lang="ru-RU" dirty="0"/>
          </a:p>
        </p:txBody>
      </p:sp>
      <p:pic>
        <p:nvPicPr>
          <p:cNvPr id="59394" name="Picture 2" descr="D:\Лера\Для заливки на сайт\дошкольный\Зміни на сайт-укрліт9-16-05-17\у віртуальну галерею\Нова українська література\4.3.5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4889091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44008" y="2924944"/>
            <a:ext cx="4042792" cy="1084982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Т. Шевченко. Розп’яття (1850)</a:t>
            </a:r>
            <a:endParaRPr lang="ru-RU" dirty="0"/>
          </a:p>
        </p:txBody>
      </p:sp>
      <p:pic>
        <p:nvPicPr>
          <p:cNvPr id="60418" name="Picture 2" descr="D:\Лера\Для заливки на сайт\дошкольный\Зміни на сайт-укрліт9-16-05-17\у віртуальну галерею\Нова українська література\4.3.5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35452"/>
            <a:ext cx="4067944" cy="682254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5373216"/>
            <a:ext cx="8507288" cy="1084982"/>
          </a:xfrm>
        </p:spPr>
        <p:txBody>
          <a:bodyPr>
            <a:normAutofit/>
          </a:bodyPr>
          <a:lstStyle/>
          <a:p>
            <a:r>
              <a:rPr lang="uk-UA" dirty="0" smtClean="0"/>
              <a:t>Т. Шевченко. Скеля Монах (1853</a:t>
            </a:r>
            <a:r>
              <a:rPr lang="uk-UA" dirty="0" smtClean="0"/>
              <a:t>)</a:t>
            </a:r>
            <a:endParaRPr lang="ru-RU" dirty="0"/>
          </a:p>
        </p:txBody>
      </p:sp>
      <p:pic>
        <p:nvPicPr>
          <p:cNvPr id="61442" name="Picture 2" descr="D:\Лера\Для заливки на сайт\дошкольный\Зміни на сайт-укрліт9-16-05-17\у віртуальну галерею\Нова українська література\4.3.6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53331" cy="508518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773018"/>
            <a:ext cx="8291264" cy="1084982"/>
          </a:xfrm>
        </p:spPr>
        <p:txBody>
          <a:bodyPr/>
          <a:lstStyle/>
          <a:p>
            <a:r>
              <a:rPr lang="uk-UA" dirty="0" smtClean="0"/>
              <a:t>Т. Шевченко. </a:t>
            </a:r>
            <a:r>
              <a:rPr lang="uk-UA" dirty="0" err="1" smtClean="0"/>
              <a:t>Ханга-баба</a:t>
            </a:r>
            <a:r>
              <a:rPr lang="uk-UA" dirty="0" smtClean="0"/>
              <a:t> (1851)</a:t>
            </a:r>
            <a:endParaRPr lang="ru-RU" dirty="0"/>
          </a:p>
        </p:txBody>
      </p:sp>
      <p:pic>
        <p:nvPicPr>
          <p:cNvPr id="62466" name="Picture 2" descr="D:\Лера\Для заливки на сайт\дошкольный\Зміни на сайт-укрліт9-16-05-17\у віртуальну галерею\Нова українська література\4.3.6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61213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20072" y="2780928"/>
            <a:ext cx="3923928" cy="1084982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Портрет гетьмана Павла Полуботка</a:t>
            </a:r>
            <a:endParaRPr lang="ru-RU" dirty="0"/>
          </a:p>
        </p:txBody>
      </p:sp>
      <p:pic>
        <p:nvPicPr>
          <p:cNvPr id="63490" name="Picture 2" descr="D:\Лера\Для заливки на сайт\дошкольный\Зміни на сайт-укрліт9-16-05-17\у віртуальну галерею\Нова українська література\4.3.6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5225143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5589240"/>
            <a:ext cx="8363272" cy="1084982"/>
          </a:xfrm>
        </p:spPr>
        <p:txBody>
          <a:bodyPr/>
          <a:lstStyle/>
          <a:p>
            <a:r>
              <a:rPr lang="uk-UA" dirty="0" smtClean="0"/>
              <a:t>Ф. </a:t>
            </a:r>
            <a:r>
              <a:rPr lang="uk-UA" dirty="0" err="1" smtClean="0"/>
              <a:t>Рубо</a:t>
            </a:r>
            <a:r>
              <a:rPr lang="uk-UA" dirty="0" smtClean="0"/>
              <a:t> «Кавказька сцена»</a:t>
            </a:r>
            <a:endParaRPr lang="ru-RU" dirty="0"/>
          </a:p>
        </p:txBody>
      </p:sp>
      <p:pic>
        <p:nvPicPr>
          <p:cNvPr id="64514" name="Picture 2" descr="D:\Лера\Для заливки на сайт\дошкольный\Зміни на сайт-укрліт9-16-05-17\у віртуальну галерею\Нова українська література\4.3.6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188640"/>
            <a:ext cx="7272808" cy="558551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01208" y="2564904"/>
            <a:ext cx="4042792" cy="1084982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Я. </a:t>
            </a:r>
            <a:r>
              <a:rPr lang="uk-UA" dirty="0" err="1" smtClean="0"/>
              <a:t>Йорданс</a:t>
            </a:r>
            <a:r>
              <a:rPr lang="uk-UA" dirty="0" smtClean="0"/>
              <a:t> «Прикутий Прометей» (1640</a:t>
            </a:r>
            <a:r>
              <a:rPr lang="uk-UA" dirty="0" smtClean="0"/>
              <a:t>)</a:t>
            </a:r>
            <a:endParaRPr lang="ru-RU" dirty="0"/>
          </a:p>
        </p:txBody>
      </p:sp>
      <p:pic>
        <p:nvPicPr>
          <p:cNvPr id="65538" name="Picture 2" descr="D:\Лера\Для заливки на сайт\дошкольный\Зміни на сайт-укрліт9-16-05-17\у віртуальну галерею\Нова українська література\4.3.6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5004048" cy="689421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4048" y="0"/>
            <a:ext cx="4139952" cy="6858000"/>
          </a:xfrm>
        </p:spPr>
        <p:txBody>
          <a:bodyPr>
            <a:normAutofit/>
          </a:bodyPr>
          <a:lstStyle/>
          <a:p>
            <a:r>
              <a:rPr lang="uk-UA" sz="3600" dirty="0" smtClean="0"/>
              <a:t>Богоматір Оранта (мозаїка в Софійському соборі в Києві, ХІ ст.)</a:t>
            </a: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uk-UA" sz="3600" dirty="0" smtClean="0"/>
              <a:t>Оранта — зображення Божої Матері з піднятими вгору руками (жест благання, звернений до Бога)</a:t>
            </a:r>
            <a:r>
              <a:rPr lang="ru-RU" sz="3600" dirty="0" smtClean="0"/>
              <a:t/>
            </a:r>
            <a:br>
              <a:rPr lang="ru-RU" sz="3600" dirty="0" smtClean="0"/>
            </a:br>
            <a:endParaRPr lang="ru-RU" sz="3600" dirty="0"/>
          </a:p>
        </p:txBody>
      </p:sp>
      <p:pic>
        <p:nvPicPr>
          <p:cNvPr id="66562" name="Picture 2" descr="D:\Лера\Для заливки на сайт\дошкольный\Зміни на сайт-укрліт9-16-05-17\у віртуальну галерею\Нова українська література\4.3.6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5004048" cy="684053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60032" y="0"/>
            <a:ext cx="4042792" cy="6858000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Самбірська ікона Божої Матері (ХІІ–ХІІІ ст.)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uk-UA" dirty="0" smtClean="0"/>
              <a:t>Богородиця </a:t>
            </a:r>
            <a:r>
              <a:rPr lang="uk-UA" dirty="0" err="1" smtClean="0"/>
              <a:t>Одигітрія</a:t>
            </a:r>
            <a:r>
              <a:rPr lang="uk-UA" dirty="0" smtClean="0"/>
              <a:t>, або Провідниця — Марія з немовлям на лівій руці або на колінах</a:t>
            </a:r>
            <a:r>
              <a:rPr lang="uk-UA" dirty="0" smtClean="0"/>
              <a:t>.</a:t>
            </a:r>
            <a:endParaRPr lang="ru-RU" dirty="0"/>
          </a:p>
        </p:txBody>
      </p:sp>
      <p:pic>
        <p:nvPicPr>
          <p:cNvPr id="67586" name="Picture 2" descr="D:\Лера\Для заливки на сайт\дошкольный\Зміни на сайт-укрліт9-16-05-17\у віртуальну галерею\Нова українська література\4.3.6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4788024" cy="689044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44008" y="0"/>
            <a:ext cx="4499992" cy="6858000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Вишгородська (володимирська) ікона Божої Матері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uk-UA" dirty="0" err="1" smtClean="0"/>
              <a:t>Елеуса</a:t>
            </a:r>
            <a:r>
              <a:rPr lang="uk-UA" dirty="0" smtClean="0"/>
              <a:t>, або Розчулення — зображення Богородиці з немовлям Христом, що сидить на її руці і притискається щокою до її щоки. </a:t>
            </a:r>
            <a:endParaRPr lang="ru-RU" dirty="0"/>
          </a:p>
        </p:txBody>
      </p:sp>
      <p:pic>
        <p:nvPicPr>
          <p:cNvPr id="68611" name="Picture 3" descr="D:\Лера\Для заливки на сайт\дошкольный\Зміни на сайт-укрліт9-16-05-17\у віртуальну галерею\Нова українська література\4.3.6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601858" cy="69181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16016" y="332656"/>
            <a:ext cx="4042792" cy="6125542"/>
          </a:xfrm>
        </p:spPr>
        <p:txBody>
          <a:bodyPr/>
          <a:lstStyle/>
          <a:p>
            <a:r>
              <a:rPr lang="uk-UA" dirty="0" smtClean="0"/>
              <a:t>К. </a:t>
            </a:r>
            <a:r>
              <a:rPr lang="uk-UA" dirty="0" err="1" smtClean="0"/>
              <a:t>Трутовський</a:t>
            </a:r>
            <a:r>
              <a:rPr lang="uk-UA" dirty="0" smtClean="0"/>
              <a:t> «Дівчина з снопами»</a:t>
            </a:r>
            <a:endParaRPr lang="ru-RU" dirty="0"/>
          </a:p>
        </p:txBody>
      </p:sp>
      <p:pic>
        <p:nvPicPr>
          <p:cNvPr id="69634" name="Picture 2" descr="D:\Лера\Для заливки на сайт\дошкольный\Зміни на сайт-укрліт9-16-05-17\у віртуальну галерею\Нова українська література\4.3.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88640"/>
            <a:ext cx="4497713" cy="648072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373216"/>
            <a:ext cx="8291264" cy="1084982"/>
          </a:xfrm>
        </p:spPr>
        <p:txBody>
          <a:bodyPr>
            <a:normAutofit/>
          </a:bodyPr>
          <a:lstStyle/>
          <a:p>
            <a:r>
              <a:rPr lang="uk-UA" dirty="0" smtClean="0"/>
              <a:t>К. </a:t>
            </a:r>
            <a:r>
              <a:rPr lang="uk-UA" dirty="0" err="1" smtClean="0"/>
              <a:t>Трутовський</a:t>
            </a:r>
            <a:r>
              <a:rPr lang="uk-UA" dirty="0" smtClean="0"/>
              <a:t> «Повінь» (1881)</a:t>
            </a:r>
            <a:endParaRPr lang="ru-RU" dirty="0"/>
          </a:p>
        </p:txBody>
      </p:sp>
      <p:pic>
        <p:nvPicPr>
          <p:cNvPr id="70658" name="Picture 2" descr="D:\Лера\Для заливки на сайт\дошкольный\Зміни на сайт-укрліт9-16-05-17\у віртуальну галерею\Нова українська література\4.3.6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60648"/>
            <a:ext cx="8382000" cy="4752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32040" y="0"/>
            <a:ext cx="4211960" cy="6858000"/>
          </a:xfrm>
        </p:spPr>
        <p:txBody>
          <a:bodyPr/>
          <a:lstStyle/>
          <a:p>
            <a:r>
              <a:rPr lang="uk-UA" dirty="0" smtClean="0"/>
              <a:t>О. </a:t>
            </a:r>
            <a:r>
              <a:rPr lang="uk-UA" dirty="0" err="1" smtClean="0"/>
              <a:t>Шупляк</a:t>
            </a:r>
            <a:r>
              <a:rPr lang="uk-UA" dirty="0" smtClean="0"/>
              <a:t> «Мені тринадцятий минало» (2009)</a:t>
            </a:r>
            <a:endParaRPr lang="ru-RU" dirty="0"/>
          </a:p>
        </p:txBody>
      </p:sp>
      <p:pic>
        <p:nvPicPr>
          <p:cNvPr id="71682" name="Picture 2" descr="D:\Лера\Для заливки на сайт\дошкольный\Зміни на сайт-укрліт9-16-05-17\у віртуальну галерею\Нова українська література\4.3.7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95759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76056" y="0"/>
            <a:ext cx="4067944" cy="6858000"/>
          </a:xfrm>
        </p:spPr>
        <p:txBody>
          <a:bodyPr/>
          <a:lstStyle/>
          <a:p>
            <a:r>
              <a:rPr lang="uk-UA" dirty="0" smtClean="0"/>
              <a:t>В. Щерба. Тарас Шевченко</a:t>
            </a:r>
            <a:endParaRPr lang="ru-RU" dirty="0"/>
          </a:p>
        </p:txBody>
      </p:sp>
      <p:pic>
        <p:nvPicPr>
          <p:cNvPr id="72706" name="Picture 2" descr="D:\Лера\Для заливки на сайт\дошкольный\Зміни на сайт-укрліт9-16-05-17\у віртуальну галерею\Нова українська література\4.3.7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071546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773018"/>
            <a:ext cx="9144000" cy="1084982"/>
          </a:xfrm>
        </p:spPr>
        <p:txBody>
          <a:bodyPr/>
          <a:lstStyle/>
          <a:p>
            <a:r>
              <a:rPr lang="uk-UA" dirty="0" smtClean="0"/>
              <a:t>В. </a:t>
            </a:r>
            <a:r>
              <a:rPr lang="uk-UA" dirty="0" err="1" smtClean="0"/>
              <a:t>Слєпченко</a:t>
            </a:r>
            <a:r>
              <a:rPr lang="uk-UA" dirty="0" smtClean="0"/>
              <a:t> «Мій Шевченко» (2011)</a:t>
            </a:r>
            <a:endParaRPr lang="ru-RU" dirty="0"/>
          </a:p>
        </p:txBody>
      </p:sp>
      <p:pic>
        <p:nvPicPr>
          <p:cNvPr id="73730" name="Picture 2" descr="D:\Лера\Для заливки на сайт\дошкольный\Зміни на сайт-укрліт9-16-05-17\у віртуальну галерею\Нова українська література\4.3.7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188639"/>
            <a:ext cx="6264696" cy="557196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5373216"/>
            <a:ext cx="8435280" cy="1084982"/>
          </a:xfrm>
        </p:spPr>
        <p:txBody>
          <a:bodyPr>
            <a:normAutofit/>
          </a:bodyPr>
          <a:lstStyle/>
          <a:p>
            <a:r>
              <a:rPr lang="uk-UA" dirty="0" smtClean="0"/>
              <a:t>А. Єрмоленко. Тарас </a:t>
            </a:r>
            <a:r>
              <a:rPr lang="uk-UA" dirty="0" smtClean="0"/>
              <a:t>Шевченко</a:t>
            </a:r>
            <a:endParaRPr lang="ru-RU" dirty="0"/>
          </a:p>
        </p:txBody>
      </p:sp>
      <p:pic>
        <p:nvPicPr>
          <p:cNvPr id="74754" name="Picture 2" descr="D:\Лера\Для заливки на сайт\дошкольный\Зміни на сайт-укрліт9-16-05-17\у віртуальну галерею\Нова українська література\4.3.7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260648"/>
            <a:ext cx="7493000" cy="49657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773018"/>
            <a:ext cx="9144000" cy="1084982"/>
          </a:xfrm>
        </p:spPr>
        <p:txBody>
          <a:bodyPr/>
          <a:lstStyle/>
          <a:p>
            <a:r>
              <a:rPr lang="uk-UA" dirty="0" smtClean="0"/>
              <a:t>А. Єрмоленко. Шевченкіана</a:t>
            </a:r>
            <a:endParaRPr lang="ru-RU" dirty="0"/>
          </a:p>
        </p:txBody>
      </p:sp>
      <p:pic>
        <p:nvPicPr>
          <p:cNvPr id="75778" name="Picture 2" descr="D:\Лера\Для заливки на сайт\дошкольный\Зміни на сайт-укрліт9-16-05-17\у віртуальну галерею\Нова українська література\4.3.7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1" y="0"/>
            <a:ext cx="6099209" cy="573325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773018"/>
            <a:ext cx="9144000" cy="1084982"/>
          </a:xfrm>
        </p:spPr>
        <p:txBody>
          <a:bodyPr>
            <a:noAutofit/>
          </a:bodyPr>
          <a:lstStyle/>
          <a:p>
            <a:r>
              <a:rPr lang="uk-UA" sz="2400" dirty="0" smtClean="0"/>
              <a:t>Найбільший </a:t>
            </a:r>
            <a:r>
              <a:rPr lang="uk-UA" sz="2400" dirty="0" err="1" smtClean="0"/>
              <a:t>мурал</a:t>
            </a:r>
            <a:r>
              <a:rPr lang="uk-UA" sz="2400" dirty="0" smtClean="0"/>
              <a:t> із зображенням Тараса Шевченка (Харків, 2014; автори — творча група «Kailas-V»)</a:t>
            </a:r>
            <a:endParaRPr lang="ru-RU" sz="2400" dirty="0"/>
          </a:p>
        </p:txBody>
      </p:sp>
      <p:pic>
        <p:nvPicPr>
          <p:cNvPr id="76802" name="Picture 2" descr="D:\Лера\Для заливки на сайт\дошкольный\Зміни на сайт-укрліт9-16-05-17\у віртуальну галерею\Нова українська література\4.3.7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"/>
            <a:ext cx="8676456" cy="580526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869160"/>
            <a:ext cx="8363272" cy="1589038"/>
          </a:xfrm>
        </p:spPr>
        <p:txBody>
          <a:bodyPr>
            <a:normAutofit/>
          </a:bodyPr>
          <a:lstStyle/>
          <a:p>
            <a:r>
              <a:rPr lang="uk-UA" dirty="0" err="1" smtClean="0"/>
              <a:t>Мурал</a:t>
            </a:r>
            <a:r>
              <a:rPr lang="uk-UA" dirty="0" smtClean="0"/>
              <a:t> із зображенням Тараса Шевченка (Київ, 2015</a:t>
            </a:r>
            <a:r>
              <a:rPr lang="uk-UA" dirty="0" smtClean="0"/>
              <a:t>)</a:t>
            </a:r>
            <a:endParaRPr lang="ru-RU" dirty="0"/>
          </a:p>
        </p:txBody>
      </p:sp>
      <p:pic>
        <p:nvPicPr>
          <p:cNvPr id="77826" name="Picture 2" descr="D:\Лера\Для заливки на сайт\дошкольный\Зміни на сайт-укрліт9-16-05-17\у віртуальну галерею\Нова українська література\4.3.7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88640"/>
            <a:ext cx="9144000" cy="39175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5373216"/>
            <a:ext cx="8363272" cy="1084982"/>
          </a:xfrm>
        </p:spPr>
        <p:txBody>
          <a:bodyPr>
            <a:normAutofit fontScale="90000"/>
          </a:bodyPr>
          <a:lstStyle/>
          <a:p>
            <a:r>
              <a:rPr lang="uk-UA" dirty="0" err="1" smtClean="0"/>
              <a:t>Мурал</a:t>
            </a:r>
            <a:r>
              <a:rPr lang="uk-UA" dirty="0" smtClean="0"/>
              <a:t> із зображенням Тараса Шевченка (Харків)</a:t>
            </a:r>
            <a:endParaRPr lang="ru-RU" dirty="0"/>
          </a:p>
        </p:txBody>
      </p:sp>
      <p:pic>
        <p:nvPicPr>
          <p:cNvPr id="78850" name="Picture 2" descr="D:\Лера\Для заливки на сайт\дошкольный\Зміни на сайт-укрліт9-16-05-17\у віртуальну галерею\Нова українська література\4.3.7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481471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36096" y="548680"/>
            <a:ext cx="3707904" cy="5909518"/>
          </a:xfrm>
        </p:spPr>
        <p:txBody>
          <a:bodyPr/>
          <a:lstStyle/>
          <a:p>
            <a:r>
              <a:rPr lang="uk-UA" dirty="0" smtClean="0"/>
              <a:t>Т. Шевченко. Портрет Пантелеймона Куліша (1847)</a:t>
            </a:r>
            <a:endParaRPr lang="ru-RU" dirty="0"/>
          </a:p>
        </p:txBody>
      </p:sp>
      <p:pic>
        <p:nvPicPr>
          <p:cNvPr id="79874" name="Picture 2" descr="D:\Лера\Для заливки на сайт\дошкольный\Зміни на сайт-укрліт9-16-05-17\у віртуальну галерею\Нова українська література\4.3.7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480617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80112" y="0"/>
            <a:ext cx="3563888" cy="6858000"/>
          </a:xfrm>
        </p:spPr>
        <p:txBody>
          <a:bodyPr>
            <a:normAutofit/>
          </a:bodyPr>
          <a:lstStyle/>
          <a:p>
            <a:r>
              <a:rPr lang="uk-UA" dirty="0" smtClean="0"/>
              <a:t>М. Жук. Портрет Пантелеймона Куліша (1925)</a:t>
            </a:r>
            <a:endParaRPr lang="ru-RU" dirty="0"/>
          </a:p>
        </p:txBody>
      </p:sp>
      <p:pic>
        <p:nvPicPr>
          <p:cNvPr id="80898" name="Picture 2" descr="D:\Лера\Для заливки на сайт\дошкольный\Зміни на сайт-укрліт9-16-05-17\у віртуальну галерею\Нова українська література\4.3.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610536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773018"/>
            <a:ext cx="9144000" cy="1084982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Кадр із х/ф «Чорна рада» (2000; </a:t>
            </a:r>
            <a:r>
              <a:rPr lang="uk-UA" dirty="0" err="1" smtClean="0"/>
              <a:t>реж</a:t>
            </a:r>
            <a:r>
              <a:rPr lang="uk-UA" dirty="0" smtClean="0"/>
              <a:t>. М. </a:t>
            </a:r>
            <a:r>
              <a:rPr lang="uk-UA" dirty="0" err="1" smtClean="0"/>
              <a:t>Засєєв-Руденко</a:t>
            </a:r>
            <a:r>
              <a:rPr lang="uk-UA" dirty="0" smtClean="0"/>
              <a:t>)</a:t>
            </a:r>
            <a:endParaRPr lang="ru-RU" dirty="0"/>
          </a:p>
        </p:txBody>
      </p:sp>
      <p:pic>
        <p:nvPicPr>
          <p:cNvPr id="81922" name="Picture 2" descr="D:\Лера\Для заливки на сайт\дошкольный\Зміни на сайт-укрліт9-16-05-17\у віртуальну галерею\Нова українська література\4.3.8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260647"/>
            <a:ext cx="7704856" cy="547900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373216"/>
            <a:ext cx="9144000" cy="1084982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Музей-заповідник П. Куліша «Ганнина Пустинь» в селищі </a:t>
            </a:r>
            <a:r>
              <a:rPr lang="uk-UA" dirty="0" err="1" smtClean="0"/>
              <a:t>Оленівка</a:t>
            </a:r>
            <a:endParaRPr lang="ru-RU" dirty="0"/>
          </a:p>
        </p:txBody>
      </p:sp>
      <p:pic>
        <p:nvPicPr>
          <p:cNvPr id="82946" name="Picture 2" descr="D:\Лера\Для заливки на сайт\дошкольный\Зміни на сайт-укрліт9-16-05-17\у віртуальну галерею\Нова українська література\4.3.8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260648"/>
            <a:ext cx="7620000" cy="50196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16016" y="332656"/>
            <a:ext cx="4042792" cy="6125542"/>
          </a:xfrm>
        </p:spPr>
        <p:txBody>
          <a:bodyPr>
            <a:normAutofit/>
          </a:bodyPr>
          <a:lstStyle/>
          <a:p>
            <a:r>
              <a:rPr lang="uk-UA" dirty="0" smtClean="0"/>
              <a:t>Марія Вілінська (Марко Вовчок</a:t>
            </a:r>
            <a:r>
              <a:rPr lang="uk-UA" dirty="0" smtClean="0"/>
              <a:t>)</a:t>
            </a:r>
            <a:endParaRPr lang="ru-RU" dirty="0"/>
          </a:p>
        </p:txBody>
      </p:sp>
      <p:pic>
        <p:nvPicPr>
          <p:cNvPr id="83970" name="Picture 2" descr="D:\Лера\Для заливки на сайт\дошкольный\Зміни на сайт-укрліт9-16-05-17\у віртуальну галерею\Нова українська література\4.3.8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60648"/>
            <a:ext cx="3816424" cy="636605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01208" y="836712"/>
            <a:ext cx="3863280" cy="5184576"/>
          </a:xfrm>
        </p:spPr>
        <p:txBody>
          <a:bodyPr>
            <a:normAutofit/>
          </a:bodyPr>
          <a:lstStyle/>
          <a:p>
            <a:r>
              <a:rPr lang="uk-UA" dirty="0" smtClean="0"/>
              <a:t>Марко Вовчок в Нальчику</a:t>
            </a:r>
            <a:endParaRPr lang="ru-RU" dirty="0"/>
          </a:p>
        </p:txBody>
      </p:sp>
      <p:pic>
        <p:nvPicPr>
          <p:cNvPr id="84994" name="Picture 2" descr="D:\Лера\Для заливки на сайт\дошкольный\Зміни на сайт-укрліт9-16-05-17\у віртуальну галерею\Нова українська література\4.3.8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60648"/>
            <a:ext cx="4676944" cy="633670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01208" y="1988840"/>
            <a:ext cx="4042792" cy="2592288"/>
          </a:xfrm>
        </p:spPr>
        <p:txBody>
          <a:bodyPr>
            <a:normAutofit/>
          </a:bodyPr>
          <a:lstStyle/>
          <a:p>
            <a:r>
              <a:rPr lang="uk-UA" dirty="0" smtClean="0"/>
              <a:t>Пам’ятник Марку Вовчку в Богуславі</a:t>
            </a:r>
            <a:endParaRPr lang="ru-RU" dirty="0"/>
          </a:p>
        </p:txBody>
      </p:sp>
      <p:pic>
        <p:nvPicPr>
          <p:cNvPr id="86018" name="Picture 2" descr="D:\Лера\Для заливки на сайт\дошкольный\Зміни на сайт-укрліт9-16-05-17\у віртуальну галерею\Нова українська література\4.3.8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88640"/>
            <a:ext cx="4710403" cy="64087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01208" y="2708920"/>
            <a:ext cx="4042792" cy="1084982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Михайло </a:t>
            </a:r>
            <a:r>
              <a:rPr lang="uk-UA" dirty="0" smtClean="0"/>
              <a:t>Старицький</a:t>
            </a:r>
            <a:endParaRPr lang="ru-RU" dirty="0"/>
          </a:p>
        </p:txBody>
      </p:sp>
      <p:pic>
        <p:nvPicPr>
          <p:cNvPr id="87042" name="Picture 2" descr="D:\Лера\Для заливки на сайт\дошкольный\Зміни на сайт-укрліт9-16-05-17\у віртуальну галерею\Нова українська література\4.3.8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60648"/>
            <a:ext cx="4908714" cy="638132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01208" y="2924944"/>
            <a:ext cx="4042792" cy="1084982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Михайло Старицький</a:t>
            </a:r>
            <a:endParaRPr lang="ru-RU" dirty="0"/>
          </a:p>
        </p:txBody>
      </p:sp>
      <p:pic>
        <p:nvPicPr>
          <p:cNvPr id="88066" name="Picture 2" descr="D:\Лера\Для заливки на сайт\дошкольный\Зміни на сайт-укрліт9-16-05-17\у віртуальну галерею\Нова українська література\4.3.8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0"/>
            <a:ext cx="4799964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16016" y="476672"/>
            <a:ext cx="4042792" cy="5981526"/>
          </a:xfrm>
        </p:spPr>
        <p:txBody>
          <a:bodyPr>
            <a:normAutofit/>
          </a:bodyPr>
          <a:lstStyle/>
          <a:p>
            <a:r>
              <a:rPr lang="uk-UA" dirty="0" smtClean="0"/>
              <a:t>С. </a:t>
            </a:r>
            <a:r>
              <a:rPr lang="uk-UA" dirty="0" err="1" smtClean="0"/>
              <a:t>Караффа-Корбут</a:t>
            </a:r>
            <a:r>
              <a:rPr lang="uk-UA" dirty="0" smtClean="0"/>
              <a:t>. Портрет Михайла Старицького (1990)</a:t>
            </a:r>
            <a:endParaRPr lang="ru-RU" dirty="0"/>
          </a:p>
        </p:txBody>
      </p:sp>
      <p:pic>
        <p:nvPicPr>
          <p:cNvPr id="89090" name="Picture 2" descr="D:\Лера\Для заливки на сайт\дошкольный\Зміни на сайт-укрліт9-16-05-17\у віртуальну галерею\Нова українська література\4.3.8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0"/>
            <a:ext cx="4473774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01208" y="2780928"/>
            <a:ext cx="4042792" cy="1084982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Іван Нечуй-Левицький</a:t>
            </a:r>
            <a:endParaRPr lang="ru-RU" dirty="0"/>
          </a:p>
        </p:txBody>
      </p:sp>
      <p:pic>
        <p:nvPicPr>
          <p:cNvPr id="90114" name="Picture 2" descr="D:\Лера\Для заливки на сайт\дошкольный\Зміни на сайт-укрліт9-16-05-17\у віртуальну галерею\Нова українська література\4.3.8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"/>
            <a:ext cx="5004048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373216"/>
            <a:ext cx="9144000" cy="1484784"/>
          </a:xfrm>
        </p:spPr>
        <p:txBody>
          <a:bodyPr>
            <a:normAutofit/>
          </a:bodyPr>
          <a:lstStyle/>
          <a:p>
            <a:r>
              <a:rPr lang="uk-UA" sz="3600" dirty="0" smtClean="0"/>
              <a:t>А. </a:t>
            </a:r>
            <a:r>
              <a:rPr lang="uk-UA" sz="3600" dirty="0" err="1" smtClean="0"/>
              <a:t>Базилевич</a:t>
            </a:r>
            <a:r>
              <a:rPr lang="uk-UA" sz="3600" dirty="0" smtClean="0"/>
              <a:t>. Ілюстрація до повісті І. Нечуя-Левицького «</a:t>
            </a:r>
            <a:r>
              <a:rPr lang="uk-UA" sz="3600" dirty="0" err="1" smtClean="0"/>
              <a:t>Кайдашева</a:t>
            </a:r>
            <a:r>
              <a:rPr lang="uk-UA" sz="3600" dirty="0" smtClean="0"/>
              <a:t> сім’я» (1978</a:t>
            </a:r>
            <a:r>
              <a:rPr lang="uk-UA" sz="3600" dirty="0" smtClean="0"/>
              <a:t>)</a:t>
            </a:r>
            <a:endParaRPr lang="ru-RU" sz="3600" dirty="0"/>
          </a:p>
        </p:txBody>
      </p:sp>
      <p:pic>
        <p:nvPicPr>
          <p:cNvPr id="91138" name="Picture 2" descr="D:\Лера\Для заливки на сайт\дошкольный\Зміни на сайт-укрліт9-16-05-17\у віртуальну галерею\Нова українська література\4.3.9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188640"/>
            <a:ext cx="6552728" cy="540491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373216"/>
            <a:ext cx="9144000" cy="1484784"/>
          </a:xfrm>
        </p:spPr>
        <p:txBody>
          <a:bodyPr>
            <a:normAutofit/>
          </a:bodyPr>
          <a:lstStyle/>
          <a:p>
            <a:r>
              <a:rPr lang="uk-UA" sz="3600" dirty="0" smtClean="0"/>
              <a:t>А. </a:t>
            </a:r>
            <a:r>
              <a:rPr lang="uk-UA" sz="3600" dirty="0" err="1" smtClean="0"/>
              <a:t>Базилевич</a:t>
            </a:r>
            <a:r>
              <a:rPr lang="uk-UA" sz="3600" dirty="0" smtClean="0"/>
              <a:t>. Ілюстрація до повісті І. Нечуя-Левицького «</a:t>
            </a:r>
            <a:r>
              <a:rPr lang="uk-UA" sz="3600" dirty="0" err="1" smtClean="0"/>
              <a:t>Кайдашева</a:t>
            </a:r>
            <a:r>
              <a:rPr lang="uk-UA" sz="3600" dirty="0" smtClean="0"/>
              <a:t> сім’я» (1978)</a:t>
            </a:r>
            <a:endParaRPr lang="ru-RU" sz="3600" dirty="0"/>
          </a:p>
        </p:txBody>
      </p:sp>
      <p:pic>
        <p:nvPicPr>
          <p:cNvPr id="92162" name="Picture 2" descr="D:\Лера\Для заливки на сайт\дошкольный\Зміни на сайт-укрліт9-16-05-17\у віртуальну галерею\Нова українська література\4.3.9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0"/>
            <a:ext cx="6732240" cy="557573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589240"/>
            <a:ext cx="9144000" cy="1084982"/>
          </a:xfrm>
        </p:spPr>
        <p:txBody>
          <a:bodyPr>
            <a:noAutofit/>
          </a:bodyPr>
          <a:lstStyle/>
          <a:p>
            <a:r>
              <a:rPr lang="uk-UA" sz="3600" dirty="0" smtClean="0"/>
              <a:t>А. </a:t>
            </a:r>
            <a:r>
              <a:rPr lang="uk-UA" sz="3600" dirty="0" err="1" smtClean="0"/>
              <a:t>Базилевич</a:t>
            </a:r>
            <a:r>
              <a:rPr lang="uk-UA" sz="3600" dirty="0" smtClean="0"/>
              <a:t>. Ілюстрація до повісті І. Нечуя-Левицького «</a:t>
            </a:r>
            <a:r>
              <a:rPr lang="uk-UA" sz="3600" dirty="0" err="1" smtClean="0"/>
              <a:t>Кайдашева</a:t>
            </a:r>
            <a:r>
              <a:rPr lang="uk-UA" sz="3600" dirty="0" smtClean="0"/>
              <a:t> сім’я» (1978</a:t>
            </a:r>
            <a:r>
              <a:rPr lang="uk-UA" sz="3600" dirty="0" smtClean="0"/>
              <a:t>)</a:t>
            </a:r>
            <a:endParaRPr lang="ru-RU" sz="3600" dirty="0"/>
          </a:p>
        </p:txBody>
      </p:sp>
      <p:pic>
        <p:nvPicPr>
          <p:cNvPr id="93186" name="Picture 2" descr="D:\Лера\Для заливки на сайт\дошкольный\Зміни на сайт-укрліт9-16-05-17\у віртуальну галерею\Нова українська література\4.3.9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0"/>
            <a:ext cx="6480720" cy="542816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773018"/>
            <a:ext cx="9144000" cy="1084982"/>
          </a:xfrm>
        </p:spPr>
        <p:txBody>
          <a:bodyPr>
            <a:noAutofit/>
          </a:bodyPr>
          <a:lstStyle/>
          <a:p>
            <a:r>
              <a:rPr lang="uk-UA" sz="3600" dirty="0" smtClean="0"/>
              <a:t>А. </a:t>
            </a:r>
            <a:r>
              <a:rPr lang="uk-UA" sz="3600" dirty="0" err="1" smtClean="0"/>
              <a:t>Базилевич</a:t>
            </a:r>
            <a:r>
              <a:rPr lang="uk-UA" sz="3600" dirty="0" smtClean="0"/>
              <a:t>. Ілюстрація до повісті І. Нечуя-Левицького «</a:t>
            </a:r>
            <a:r>
              <a:rPr lang="uk-UA" sz="3600" dirty="0" err="1" smtClean="0"/>
              <a:t>Кайдашева</a:t>
            </a:r>
            <a:r>
              <a:rPr lang="uk-UA" sz="3600" dirty="0" smtClean="0"/>
              <a:t> сім’я» (1978</a:t>
            </a:r>
            <a:r>
              <a:rPr lang="uk-UA" sz="3600" dirty="0" smtClean="0"/>
              <a:t>)</a:t>
            </a:r>
            <a:endParaRPr lang="ru-RU" sz="3600" dirty="0"/>
          </a:p>
        </p:txBody>
      </p:sp>
      <p:pic>
        <p:nvPicPr>
          <p:cNvPr id="94210" name="Picture 2" descr="D:\Лера\Для заливки на сайт\дошкольный\Зміни на сайт-укрліт9-16-05-17\у віртуальну галерею\Нова українська література\4.3.9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-1"/>
            <a:ext cx="6840760" cy="570588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805264"/>
            <a:ext cx="9144000" cy="1052736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Музей-садиба Івана Нечуя-Левицького в селищі </a:t>
            </a:r>
            <a:r>
              <a:rPr lang="uk-UA" dirty="0" err="1" smtClean="0"/>
              <a:t>Стеблеві</a:t>
            </a:r>
            <a:r>
              <a:rPr lang="uk-UA" dirty="0" smtClean="0"/>
              <a:t> Черкаської </a:t>
            </a:r>
            <a:r>
              <a:rPr lang="uk-UA" dirty="0" smtClean="0"/>
              <a:t>області</a:t>
            </a:r>
            <a:endParaRPr lang="ru-RU" dirty="0"/>
          </a:p>
        </p:txBody>
      </p:sp>
      <p:pic>
        <p:nvPicPr>
          <p:cNvPr id="95234" name="Picture 2" descr="D:\Лера\Для заливки на сайт\дошкольный\Зміни на сайт-укрліт9-16-05-17\у віртуальну галерею\Нова українська література\4.3.9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88640"/>
            <a:ext cx="7340600" cy="55118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</TotalTime>
  <Words>1043</Words>
  <Application>Microsoft Office PowerPoint</Application>
  <PresentationFormat>Экран (4:3)</PresentationFormat>
  <Paragraphs>93</Paragraphs>
  <Slides>93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93</vt:i4>
      </vt:variant>
    </vt:vector>
  </HeadingPairs>
  <TitlesOfParts>
    <vt:vector size="94" baseType="lpstr">
      <vt:lpstr>Тема Office</vt:lpstr>
      <vt:lpstr>Пам’ятник українським козакам у Відні (2013, скульптори Володимир та Олексій Чепелики)</vt:lpstr>
      <vt:lpstr>Тарас Шевченко зі своїми друзями — художником Г. Честахівським, братами Лазаревськими, письменником-етнографом П. Якушкіним (1859)</vt:lpstr>
      <vt:lpstr>Я. Штірен. Портрет І. Котляревського (1922)</vt:lpstr>
      <vt:lpstr>Т. Шевченко. Будинок Котляревського в Полтаві (1945)</vt:lpstr>
      <vt:lpstr>Титульна сторінка першого видання «Енеїди» І. Котляревського (1798)</vt:lpstr>
      <vt:lpstr>А. Базилевич. Ілюстрація до поеми І. Котляревського «Енеїда» (1970)</vt:lpstr>
      <vt:lpstr>А. Базилевич. Ілюстрація до поеми І. Котляревського «Енеїда» (1970)</vt:lpstr>
      <vt:lpstr>А. Базилевич. Ілюстрація до поеми І. Котляревського «Енеїда» (1970) </vt:lpstr>
      <vt:lpstr>А. Базилевич. Ілюстрація до поеми І. Котляревського «Енеїда» (1970)</vt:lpstr>
      <vt:lpstr>А. Базилевич. Ілюстрація до поеми І. Котляревського «Енеїда» (1970)</vt:lpstr>
      <vt:lpstr>А. Базилевич. Ілюстрація до поеми І. Котляревського «Енеїда» (1970)</vt:lpstr>
      <vt:lpstr>А. Базилевич. Ілюстрація до поеми І. Котляревського «Енеїда» (1970)</vt:lpstr>
      <vt:lpstr>Г. Нарбут. Ілюстрація до поеми «Енеїда» І. Котляревського (1919)</vt:lpstr>
      <vt:lpstr>Марія Заньковецька на сцені (листівка, 1905) </vt:lpstr>
      <vt:lpstr>Український композитор Микола Лисенко — автор опери «Наталка Полтавка» за однойменною п’єсою Івана Котляревського</vt:lpstr>
      <vt:lpstr>Кадр із х/ф «Наталка Полтавка» (екранізація опери М. Лисенка, 1978)</vt:lpstr>
      <vt:lpstr>Пам’ятник Наталці Полтавці в Кропивницькому (2013, скульптор Григорій Савченко)</vt:lpstr>
      <vt:lpstr>Портрет Григорія Квітки-Основ’яненка (невідомий художник)</vt:lpstr>
      <vt:lpstr>Ілюстрація до повісті Григорія Квітки-Основ’яненка Маруся (1978)</vt:lpstr>
      <vt:lpstr>Амвросій Метлинський</vt:lpstr>
      <vt:lpstr>Віктор Забіла</vt:lpstr>
      <vt:lpstr>Левко Боровиковський</vt:lpstr>
      <vt:lpstr>Маркіян Шашкевич</vt:lpstr>
      <vt:lpstr>Микола Костомаров</vt:lpstr>
      <vt:lpstr>Михайло Петренко</vt:lpstr>
      <vt:lpstr>Олександр Афанасьєв-Чужбинський</vt:lpstr>
      <vt:lpstr>Пам’ятний знак на стіні будинку музею Русалки Дністрової у Львові</vt:lpstr>
      <vt:lpstr>Титульна сторінка збірника українських народних пісень М. Максимовича (1834) </vt:lpstr>
      <vt:lpstr>Романтизм в образотворчому мистецтві. Ф. Гойя. Офорт із серії «Капрічос» (1799) «Сон розуму народжує чудовиськ»</vt:lpstr>
      <vt:lpstr>Романтизм в образотворчому мистецтві. Ф. Гойя «Король Іспанії Карл IV і його родина» (1800)</vt:lpstr>
      <vt:lpstr>Романтизм в образотворчому мистецтві. Ф. Гойя «Маха одягнена» (1803)</vt:lpstr>
      <vt:lpstr>Романтизм в образотворчому мистецтві. Е. Делакруа «Поєдинок гяура з пашею» (1826)</vt:lpstr>
      <vt:lpstr>Романтизм в образотворчому мистецтві. Е. Делакруа «Мазепа на коні» (1828)</vt:lpstr>
      <vt:lpstr>Романтизм в образотворчому мистецтві. Е. Делакруа «Алжирські жінки» (1834)</vt:lpstr>
      <vt:lpstr>Романтизм в образотворчому мистецтві. Е. Делакруа. Портрет Фредеріка Шопена (1838)</vt:lpstr>
      <vt:lpstr>Романтизм в образотворчому мистецтві. К. Брюллов «Італійський полудень» (1827)</vt:lpstr>
      <vt:lpstr>Романтизм в образотворчому мистецтві. К. Брюллов «Вершниця» (1832)</vt:lpstr>
      <vt:lpstr>Романтизм в образотворчому мистецтві. К. Брюллов «Останній день Помпеї» (1830–1833)</vt:lpstr>
      <vt:lpstr>Портрет П. Гулака-Артемовського</vt:lpstr>
      <vt:lpstr>М. Тимченко «Русалка» (2005)</vt:lpstr>
      <vt:lpstr>А. Мокрицький. Портрет Є. Гребінки (1833)</vt:lpstr>
      <vt:lpstr>І. Айвазовський «Дев’ятий вал» (1850)</vt:lpstr>
      <vt:lpstr>Пам’ятник-погруддя Є. Гребінці в м. Гребінка Полтавської області (1987; скульптор Ю. М. Гирич, архітектор О. Ф. Охріменко)</vt:lpstr>
      <vt:lpstr>Український романтичний живопис. А. Мокрицький «Дівчина на карнавалі» (1840–1845)</vt:lpstr>
      <vt:lpstr>Український романтичний живопис. А. Мокрицький «Рим. Італійки на терасі (тарантелла)» (1846)</vt:lpstr>
      <vt:lpstr>Український романтичний живопис. А. Мокрицький. Портрет Марії Олександрівни Мокрицької, дружини художника (1853)</vt:lpstr>
      <vt:lpstr>Ф. Моллер. Портрет Миколи Гоголя (1840)</vt:lpstr>
      <vt:lpstr>М. Дерегус. Ілюстрація до повісті М. Гоголя «Тарас Бульба» (1952)</vt:lpstr>
      <vt:lpstr>М. Дерегус. Ілюстрація до повісті М. Гоголя «Тарас Бульба» (1952)</vt:lpstr>
      <vt:lpstr>М. Дерегус «Тарас на чолі війська» (1952)</vt:lpstr>
      <vt:lpstr>О. Герасимов. Ілюстрація до повісті М. Гоголя «Тарас Бульба» (1952)</vt:lpstr>
      <vt:lpstr>О. Бубнов. Ілюстрація до повісті М. Гоголя «Тарас Бульба» (1954)</vt:lpstr>
      <vt:lpstr>Т. Шевченко. Автопортрет (1851) </vt:lpstr>
      <vt:lpstr>Т. Шевченко. Автопортрет (1853)</vt:lpstr>
      <vt:lpstr>І. Крамськой. Портрет Т. Шевченка (1871)</vt:lpstr>
      <vt:lpstr>Т. Шевченко. Циганка-ворожка (1841)</vt:lpstr>
      <vt:lpstr>Т. Шевченко. Катерина (1842)</vt:lpstr>
      <vt:lpstr>Т. Шевченко. Бандурист (1843)</vt:lpstr>
      <vt:lpstr>Т. Шевченко. Розп’яття (1850)</vt:lpstr>
      <vt:lpstr>Т. Шевченко. Скеля Монах (1853)</vt:lpstr>
      <vt:lpstr>Т. Шевченко. Ханга-баба (1851)</vt:lpstr>
      <vt:lpstr>Портрет гетьмана Павла Полуботка</vt:lpstr>
      <vt:lpstr>Ф. Рубо «Кавказька сцена»</vt:lpstr>
      <vt:lpstr>Я. Йорданс «Прикутий Прометей» (1640)</vt:lpstr>
      <vt:lpstr>Богоматір Оранта (мозаїка в Софійському соборі в Києві, ХІ ст.) Оранта — зображення Божої Матері з піднятими вгору руками (жест благання, звернений до Бога) </vt:lpstr>
      <vt:lpstr>Самбірська ікона Божої Матері (ХІІ–ХІІІ ст.) Богородиця Одигітрія, або Провідниця — Марія з немовлям на лівій руці або на колінах.</vt:lpstr>
      <vt:lpstr>Вишгородська (володимирська) ікона Божої Матері Елеуса, або Розчулення — зображення Богородиці з немовлям Христом, що сидить на її руці і притискається щокою до її щоки. </vt:lpstr>
      <vt:lpstr>К. Трутовський «Дівчина з снопами»</vt:lpstr>
      <vt:lpstr>К. Трутовський «Повінь» (1881)</vt:lpstr>
      <vt:lpstr>О. Шупляк «Мені тринадцятий минало» (2009)</vt:lpstr>
      <vt:lpstr>В. Щерба. Тарас Шевченко</vt:lpstr>
      <vt:lpstr>В. Слєпченко «Мій Шевченко» (2011)</vt:lpstr>
      <vt:lpstr>А. Єрмоленко. Тарас Шевченко</vt:lpstr>
      <vt:lpstr>А. Єрмоленко. Шевченкіана</vt:lpstr>
      <vt:lpstr>Найбільший мурал із зображенням Тараса Шевченка (Харків, 2014; автори — творча група «Kailas-V»)</vt:lpstr>
      <vt:lpstr>Мурал із зображенням Тараса Шевченка (Київ, 2015)</vt:lpstr>
      <vt:lpstr>Мурал із зображенням Тараса Шевченка (Харків)</vt:lpstr>
      <vt:lpstr>Т. Шевченко. Портрет Пантелеймона Куліша (1847)</vt:lpstr>
      <vt:lpstr>М. Жук. Портрет Пантелеймона Куліша (1925)</vt:lpstr>
      <vt:lpstr>Кадр із х/ф «Чорна рада» (2000; реж. М. Засєєв-Руденко)</vt:lpstr>
      <vt:lpstr>Музей-заповідник П. Куліша «Ганнина Пустинь» в селищі Оленівка</vt:lpstr>
      <vt:lpstr>Марія Вілінська (Марко Вовчок)</vt:lpstr>
      <vt:lpstr>Марко Вовчок в Нальчику</vt:lpstr>
      <vt:lpstr>Пам’ятник Марку Вовчку в Богуславі</vt:lpstr>
      <vt:lpstr>Михайло Старицький</vt:lpstr>
      <vt:lpstr>Михайло Старицький</vt:lpstr>
      <vt:lpstr>С. Караффа-Корбут. Портрет Михайла Старицького (1990)</vt:lpstr>
      <vt:lpstr>Іван Нечуй-Левицький</vt:lpstr>
      <vt:lpstr>А. Базилевич. Ілюстрація до повісті І. Нечуя-Левицького «Кайдашева сім’я» (1978)</vt:lpstr>
      <vt:lpstr>А. Базилевич. Ілюстрація до повісті І. Нечуя-Левицького «Кайдашева сім’я» (1978)</vt:lpstr>
      <vt:lpstr>А. Базилевич. Ілюстрація до повісті І. Нечуя-Левицького «Кайдашева сім’я» (1978)</vt:lpstr>
      <vt:lpstr>А. Базилевич. Ілюстрація до повісті І. Нечуя-Левицького «Кайдашева сім’я» (1978)</vt:lpstr>
      <vt:lpstr>Музей-садиба Івана Нечуя-Левицького в селищі Стеблеві Черкаської області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Пам’ятник українським козакам у Відні (2013, скульптори Володимир та Олексій Чепелики)</dc:title>
  <dc:creator>Valeria</dc:creator>
  <cp:lastModifiedBy>Valeria</cp:lastModifiedBy>
  <cp:revision>7</cp:revision>
  <dcterms:created xsi:type="dcterms:W3CDTF">2017-05-18T13:57:44Z</dcterms:created>
  <dcterms:modified xsi:type="dcterms:W3CDTF">2017-05-18T15:03:55Z</dcterms:modified>
</cp:coreProperties>
</file>