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  <p:sldId id="330" r:id="rId76"/>
    <p:sldId id="331" r:id="rId77"/>
    <p:sldId id="332" r:id="rId78"/>
    <p:sldId id="333" r:id="rId79"/>
    <p:sldId id="334" r:id="rId8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3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6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6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6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6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6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6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6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6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6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6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6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1052736"/>
            <a:ext cx="3261048" cy="5319464"/>
          </a:xfrm>
        </p:spPr>
        <p:txBody>
          <a:bodyPr>
            <a:normAutofit/>
          </a:bodyPr>
          <a:lstStyle/>
          <a:p>
            <a:r>
              <a:rPr lang="uk-UA" dirty="0" smtClean="0"/>
              <a:t>З. </a:t>
            </a:r>
            <a:r>
              <a:rPr lang="uk-UA" dirty="0" err="1" smtClean="0"/>
              <a:t>Зограф</a:t>
            </a:r>
            <a:r>
              <a:rPr lang="uk-UA" dirty="0" smtClean="0"/>
              <a:t>. Святі Кирило і Мефодій (1848)</a:t>
            </a:r>
            <a:endParaRPr lang="ru-RU" dirty="0"/>
          </a:p>
        </p:txBody>
      </p:sp>
      <p:pic>
        <p:nvPicPr>
          <p:cNvPr id="1026" name="Picture 2" descr="D:\Лера\Для заливки на сайт\дошкольный\Зміни на сайт-укрліт9-16-05-17\у віртуальну галерею\Давня література\3.3.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-1"/>
            <a:ext cx="5148064" cy="68158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1052736"/>
            <a:ext cx="3981128" cy="4509120"/>
          </a:xfrm>
        </p:spPr>
        <p:txBody>
          <a:bodyPr>
            <a:normAutofit/>
          </a:bodyPr>
          <a:lstStyle/>
          <a:p>
            <a:r>
              <a:rPr lang="uk-UA" dirty="0" smtClean="0"/>
              <a:t>Сторінка «</a:t>
            </a:r>
            <a:r>
              <a:rPr lang="uk-UA" dirty="0" err="1" smtClean="0"/>
              <a:t>Ізбоника</a:t>
            </a:r>
            <a:r>
              <a:rPr lang="uk-UA" dirty="0" smtClean="0"/>
              <a:t> Святослава»</a:t>
            </a:r>
            <a:endParaRPr lang="ru-RU" dirty="0"/>
          </a:p>
        </p:txBody>
      </p:sp>
      <p:pic>
        <p:nvPicPr>
          <p:cNvPr id="2050" name="Picture 2" descr="D:\Лера\Для заливки на сайт\дошкольный\Зміни на сайт-укрліт9-16-05-17\у віртуальну галерею\Давня література\3.3.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4499992" cy="68941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92080" y="1124744"/>
            <a:ext cx="3477072" cy="4293096"/>
          </a:xfrm>
        </p:spPr>
        <p:txBody>
          <a:bodyPr>
            <a:normAutofit/>
          </a:bodyPr>
          <a:lstStyle/>
          <a:p>
            <a:r>
              <a:rPr lang="uk-UA" dirty="0" smtClean="0"/>
              <a:t>Сторінка «</a:t>
            </a:r>
            <a:r>
              <a:rPr lang="uk-UA" dirty="0" err="1" smtClean="0"/>
              <a:t>Ізбоника</a:t>
            </a:r>
            <a:r>
              <a:rPr lang="uk-UA" dirty="0" smtClean="0"/>
              <a:t> Святослава»</a:t>
            </a:r>
            <a:endParaRPr lang="ru-RU" dirty="0"/>
          </a:p>
        </p:txBody>
      </p:sp>
      <p:pic>
        <p:nvPicPr>
          <p:cNvPr id="3074" name="Picture 2" descr="D:\Лера\Для заливки на сайт\дошкольный\Зміни на сайт-укрліт9-16-05-17\у віртуальну галерею\Давня література\3.3.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-1" y="0"/>
            <a:ext cx="4980859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15000"/>
            <a:ext cx="8229600" cy="1143000"/>
          </a:xfrm>
        </p:spPr>
        <p:txBody>
          <a:bodyPr/>
          <a:lstStyle/>
          <a:p>
            <a:r>
              <a:rPr lang="uk-UA" dirty="0" smtClean="0"/>
              <a:t>Сторінка «</a:t>
            </a:r>
            <a:r>
              <a:rPr lang="uk-UA" dirty="0" err="1" smtClean="0"/>
              <a:t>Ізбоника</a:t>
            </a:r>
            <a:r>
              <a:rPr lang="uk-UA" dirty="0" smtClean="0"/>
              <a:t> Святослава»</a:t>
            </a:r>
            <a:endParaRPr lang="ru-RU" dirty="0"/>
          </a:p>
        </p:txBody>
      </p:sp>
      <p:pic>
        <p:nvPicPr>
          <p:cNvPr id="4098" name="Picture 2" descr="D:\Лера\Для заливки на сайт\дошкольный\Зміни на сайт-укрліт9-16-05-17\у віртуальну галерею\Давня література\3.3.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83568" y="188640"/>
            <a:ext cx="7884368" cy="56836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/>
          <a:lstStyle/>
          <a:p>
            <a:r>
              <a:rPr lang="uk-UA" dirty="0" smtClean="0"/>
              <a:t>Сторінка «</a:t>
            </a:r>
            <a:r>
              <a:rPr lang="uk-UA" dirty="0" err="1" smtClean="0"/>
              <a:t>Ізбоника</a:t>
            </a:r>
            <a:r>
              <a:rPr lang="uk-UA" dirty="0" smtClean="0"/>
              <a:t> Святослава»</a:t>
            </a:r>
            <a:endParaRPr lang="ru-RU" dirty="0"/>
          </a:p>
        </p:txBody>
      </p:sp>
      <p:pic>
        <p:nvPicPr>
          <p:cNvPr id="5122" name="Picture 2" descr="D:\Лера\Для заливки на сайт\дошкольный\Зміни на сайт-укрліт9-16-05-17\у віртуальну галерею\Давня література\3.3.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971600" y="188640"/>
            <a:ext cx="7200800" cy="519432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Фрагмент оформлення «</a:t>
            </a:r>
            <a:r>
              <a:rPr lang="uk-UA" dirty="0" err="1" smtClean="0"/>
              <a:t>Ізбоника</a:t>
            </a:r>
            <a:r>
              <a:rPr lang="uk-UA" dirty="0" smtClean="0"/>
              <a:t> Святослава»</a:t>
            </a:r>
            <a:endParaRPr lang="ru-RU" dirty="0"/>
          </a:p>
        </p:txBody>
      </p:sp>
      <p:pic>
        <p:nvPicPr>
          <p:cNvPr id="6146" name="Picture 2" descr="D:\Лера\Для заливки на сайт\дошкольный\Зміни на сайт-укрліт9-16-05-17\у віртуальну галерею\Давня література\3.3.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91680" y="188640"/>
            <a:ext cx="5976664" cy="52623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Сторінки «</a:t>
            </a:r>
            <a:r>
              <a:rPr lang="uk-UA" dirty="0" err="1" smtClean="0"/>
              <a:t>Остромирового</a:t>
            </a:r>
            <a:r>
              <a:rPr lang="uk-UA" dirty="0" smtClean="0"/>
              <a:t> Євангелія»</a:t>
            </a:r>
            <a:endParaRPr lang="ru-RU" dirty="0"/>
          </a:p>
        </p:txBody>
      </p:sp>
      <p:pic>
        <p:nvPicPr>
          <p:cNvPr id="7170" name="Picture 2" descr="D:\Лера\Для заливки на сайт\дошкольный\Зміни на сайт-укрліт9-16-05-17\у віртуальну галерею\Давня література\3.3.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467544" y="332656"/>
            <a:ext cx="8187474" cy="496279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Autofit/>
          </a:bodyPr>
          <a:lstStyle/>
          <a:p>
            <a:r>
              <a:rPr lang="uk-UA" sz="2400" dirty="0" smtClean="0"/>
              <a:t>Митрополит Іларіон (Іван Огієнко, 1882–1972) — український учений, громадський і церковний діяч, перекладач Біблії українською мовою.</a:t>
            </a:r>
            <a:endParaRPr lang="ru-RU" sz="2400" dirty="0"/>
          </a:p>
        </p:txBody>
      </p:sp>
      <p:pic>
        <p:nvPicPr>
          <p:cNvPr id="8194" name="Picture 2" descr="D:\Лера\Для заливки на сайт\дошкольный\Зміни на сайт-укрліт9-16-05-17\у віртуальну галерею\Давня література\3.3.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987824" y="332656"/>
            <a:ext cx="3744416" cy="50389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17232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Іван </a:t>
            </a:r>
            <a:r>
              <a:rPr lang="uk-UA" dirty="0" err="1" smtClean="0"/>
              <a:t>Хоменко</a:t>
            </a:r>
            <a:r>
              <a:rPr lang="uk-UA" dirty="0" smtClean="0"/>
              <a:t> (1892–1981) — перекладач Біблії українською мовою.</a:t>
            </a:r>
            <a:endParaRPr lang="ru-RU" dirty="0"/>
          </a:p>
        </p:txBody>
      </p:sp>
      <p:pic>
        <p:nvPicPr>
          <p:cNvPr id="9218" name="Picture 2" descr="D:\Лера\Для заливки на сайт\дошкольный\Зміни на сайт-укрліт9-16-05-17\у віртуальну галерею\Давня література\3.3.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55776" y="56856"/>
            <a:ext cx="3744416" cy="52985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Рафаель Санті. Суд Соломона (1511)</a:t>
            </a:r>
            <a:endParaRPr lang="ru-RU" dirty="0"/>
          </a:p>
        </p:txBody>
      </p:sp>
      <p:pic>
        <p:nvPicPr>
          <p:cNvPr id="10242" name="Picture 2" descr="D:\Лера\Для заливки на сайт\дошкольный\Зміни на сайт-укрліт9-16-05-17\у віртуальну галерею\Давня література\3.3.1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331640" y="260648"/>
            <a:ext cx="6336704" cy="50693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Рафаель Санті. Сікстинська Мадонна (1514)</a:t>
            </a:r>
            <a:endParaRPr lang="ru-RU" dirty="0"/>
          </a:p>
        </p:txBody>
      </p:sp>
      <p:pic>
        <p:nvPicPr>
          <p:cNvPr id="11266" name="Picture 2" descr="D:\Лера\Для заливки на сайт\дошкольный\Зміни на сайт-укрліт9-16-05-17\у віртуальну галерею\Давня література\3.3.1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55776" y="188640"/>
            <a:ext cx="4032448" cy="53814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Леонардо </a:t>
            </a:r>
            <a:r>
              <a:rPr lang="uk-UA" dirty="0" err="1" smtClean="0"/>
              <a:t>да</a:t>
            </a:r>
            <a:r>
              <a:rPr lang="uk-UA" dirty="0" smtClean="0"/>
              <a:t> Вінчі. Таємна вечеря (1495–1497)</a:t>
            </a:r>
            <a:endParaRPr lang="ru-RU" dirty="0"/>
          </a:p>
        </p:txBody>
      </p:sp>
      <p:pic>
        <p:nvPicPr>
          <p:cNvPr id="12290" name="Picture 2" descr="D:\Лера\Для заливки на сайт\дошкольный\Зміни на сайт-укрліт9-16-05-17\у віртуальну галерею\Давня література\3.3.1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692696"/>
            <a:ext cx="9144000" cy="4564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П. Брейгель Старший. Вавилонська вежа (1563)</a:t>
            </a:r>
            <a:endParaRPr lang="ru-RU" dirty="0"/>
          </a:p>
        </p:txBody>
      </p:sp>
      <p:pic>
        <p:nvPicPr>
          <p:cNvPr id="13314" name="Picture 2" descr="D:\Лера\Для заливки на сайт\дошкольный\Зміни на сайт-укрліт9-16-05-17\у віртуальну галерею\Давня література\3.3.1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115616" y="260648"/>
            <a:ext cx="6912768" cy="50603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П. Брейгель Старший. Маленька Вавилонська вежа (1563)</a:t>
            </a:r>
            <a:endParaRPr lang="ru-RU" dirty="0"/>
          </a:p>
        </p:txBody>
      </p:sp>
      <p:pic>
        <p:nvPicPr>
          <p:cNvPr id="14338" name="Picture 2" descr="D:\Лера\Для заливки на сайт\дошкольный\Зміни на сайт-укрліт9-16-05-17\у віртуальну галерею\Давня література\3.3.1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187624" y="0"/>
            <a:ext cx="7024429" cy="554461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17232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Х. </a:t>
            </a:r>
            <a:r>
              <a:rPr lang="uk-UA" dirty="0" err="1" smtClean="0"/>
              <a:t>ван</a:t>
            </a:r>
            <a:r>
              <a:rPr lang="uk-UA" dirty="0" smtClean="0"/>
              <a:t> </a:t>
            </a:r>
            <a:r>
              <a:rPr lang="uk-UA" dirty="0" err="1" smtClean="0"/>
              <a:t>Клеве</a:t>
            </a:r>
            <a:r>
              <a:rPr lang="uk-UA" dirty="0" smtClean="0"/>
              <a:t> Вавилонська вежа (1589)</a:t>
            </a:r>
            <a:endParaRPr lang="ru-RU" dirty="0"/>
          </a:p>
        </p:txBody>
      </p:sp>
      <p:pic>
        <p:nvPicPr>
          <p:cNvPr id="15362" name="Picture 2" descr="D:\Лера\Для заливки на сайт\дошкольный\Зміни на сайт-укрліт9-16-05-17\у віртуальну галерею\Давня література\3.3.1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9632" y="260648"/>
            <a:ext cx="6624554" cy="51645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Х. </a:t>
            </a:r>
            <a:r>
              <a:rPr lang="uk-UA" dirty="0" err="1" smtClean="0"/>
              <a:t>ван</a:t>
            </a:r>
            <a:r>
              <a:rPr lang="uk-UA" dirty="0" smtClean="0"/>
              <a:t> </a:t>
            </a:r>
            <a:r>
              <a:rPr lang="uk-UA" dirty="0" err="1" smtClean="0"/>
              <a:t>Фалькенборх</a:t>
            </a:r>
            <a:r>
              <a:rPr lang="uk-UA" dirty="0" smtClean="0"/>
              <a:t>. Вавилонська вежа (1594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16386" name="Picture 2" descr="D:\Лера\Для заливки на сайт\дошкольный\Зміни на сайт-укрліт9-16-05-17\у віртуальну галерею\Давня література\3.3.1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043608" y="188640"/>
            <a:ext cx="7056784" cy="51106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Х. </a:t>
            </a:r>
            <a:r>
              <a:rPr lang="uk-UA" dirty="0" err="1" smtClean="0"/>
              <a:t>ван</a:t>
            </a:r>
            <a:r>
              <a:rPr lang="uk-UA" dirty="0" smtClean="0"/>
              <a:t> </a:t>
            </a:r>
            <a:r>
              <a:rPr lang="uk-UA" dirty="0" err="1" smtClean="0"/>
              <a:t>Фалькенборх</a:t>
            </a:r>
            <a:r>
              <a:rPr lang="uk-UA" dirty="0" smtClean="0"/>
              <a:t>. Вавилонська вежа (1595)</a:t>
            </a:r>
            <a:endParaRPr lang="ru-RU" dirty="0"/>
          </a:p>
        </p:txBody>
      </p:sp>
      <p:pic>
        <p:nvPicPr>
          <p:cNvPr id="17410" name="Picture 2" descr="D:\Лера\Для заливки на сайт\дошкольный\Зміни на сайт-укрліт9-16-05-17\у віртуальну галерею\Давня література\3.3.1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99592" y="332656"/>
            <a:ext cx="7344816" cy="49939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Х. </a:t>
            </a:r>
            <a:r>
              <a:rPr lang="uk-UA" dirty="0" err="1" smtClean="0"/>
              <a:t>ван</a:t>
            </a:r>
            <a:r>
              <a:rPr lang="uk-UA" dirty="0" smtClean="0"/>
              <a:t> </a:t>
            </a:r>
            <a:r>
              <a:rPr lang="uk-UA" dirty="0" err="1" smtClean="0"/>
              <a:t>Фалькенборх</a:t>
            </a:r>
            <a:r>
              <a:rPr lang="uk-UA" dirty="0" smtClean="0"/>
              <a:t>. Вавилонська вежа (1600)</a:t>
            </a:r>
            <a:endParaRPr lang="ru-RU" dirty="0"/>
          </a:p>
        </p:txBody>
      </p:sp>
      <p:pic>
        <p:nvPicPr>
          <p:cNvPr id="18434" name="Picture 2" descr="D:\Лера\Для заливки на сайт\дошкольный\Зміни на сайт-укрліт9-16-05-17\у віртуальну галерею\Давня література\3.3.1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755576" y="260648"/>
            <a:ext cx="7632848" cy="50802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А. </a:t>
            </a:r>
            <a:r>
              <a:rPr lang="uk-UA" dirty="0" err="1" smtClean="0"/>
              <a:t>Гріммер</a:t>
            </a:r>
            <a:r>
              <a:rPr lang="uk-UA" dirty="0" smtClean="0"/>
              <a:t>. Вавилонська вежа (1604)</a:t>
            </a:r>
            <a:endParaRPr lang="ru-RU" dirty="0"/>
          </a:p>
        </p:txBody>
      </p:sp>
      <p:pic>
        <p:nvPicPr>
          <p:cNvPr id="19458" name="Picture 2" descr="D:\Лера\Для заливки на сайт\дошкольный\Зміни на сайт-укрліт9-16-05-17\у віртуальну галерею\Давня література\3.3.1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403648" y="476672"/>
            <a:ext cx="6408712" cy="49166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А. </a:t>
            </a:r>
            <a:r>
              <a:rPr lang="uk-UA" dirty="0" err="1" smtClean="0"/>
              <a:t>Кірхер</a:t>
            </a:r>
            <a:r>
              <a:rPr lang="uk-UA" dirty="0" smtClean="0"/>
              <a:t>. Вавилонська вежа (1679)</a:t>
            </a:r>
            <a:endParaRPr lang="ru-RU" dirty="0"/>
          </a:p>
        </p:txBody>
      </p:sp>
      <p:pic>
        <p:nvPicPr>
          <p:cNvPr id="20482" name="Picture 2" descr="D:\Лера\Для заливки на сайт\дошкольный\Зміни на сайт-укрліт9-16-05-17\у віртуальну галерею\Давня література\3.3.20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195736" y="188640"/>
            <a:ext cx="5256584" cy="53900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Рембрандт. Повернення блудного сина (1669)</a:t>
            </a:r>
            <a:endParaRPr lang="ru-RU" dirty="0"/>
          </a:p>
        </p:txBody>
      </p:sp>
      <p:pic>
        <p:nvPicPr>
          <p:cNvPr id="21506" name="Picture 2" descr="D:\Лера\Для заливки на сайт\дошкольный\Зміни на сайт-укрліт9-16-05-17\у віртуальну галерею\Давня література\3.3.2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411760" y="188640"/>
            <a:ext cx="4176464" cy="53547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Дж. Пальма. Повернення блудного сина (1595)</a:t>
            </a:r>
            <a:endParaRPr lang="ru-RU" dirty="0"/>
          </a:p>
        </p:txBody>
      </p:sp>
      <p:pic>
        <p:nvPicPr>
          <p:cNvPr id="22530" name="Picture 2" descr="D:\Лера\Для заливки на сайт\дошкольный\Зміни на сайт-укрліт9-16-05-17\у віртуальну галерею\Давня література\3.3.22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99592" y="188640"/>
            <a:ext cx="7416824" cy="52149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Б. Мурільйо. Повернення блудного сина (1667–1670)</a:t>
            </a:r>
            <a:endParaRPr lang="ru-RU" dirty="0"/>
          </a:p>
        </p:txBody>
      </p:sp>
      <p:pic>
        <p:nvPicPr>
          <p:cNvPr id="23554" name="Picture 2" descr="D:\Лера\Для заливки на сайт\дошкольный\Зміни на сайт-укрліт9-16-05-17\у віртуальну галерею\Давня література\3.3.2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691680" y="188640"/>
            <a:ext cx="5760640" cy="52830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Г. </a:t>
            </a:r>
            <a:r>
              <a:rPr lang="uk-UA" dirty="0" err="1" smtClean="0"/>
              <a:t>Доре</a:t>
            </a:r>
            <a:r>
              <a:rPr lang="uk-UA" dirty="0" smtClean="0"/>
              <a:t>. Повернення блудного сина (1864–1866)</a:t>
            </a:r>
            <a:endParaRPr lang="ru-RU" dirty="0"/>
          </a:p>
        </p:txBody>
      </p:sp>
      <p:pic>
        <p:nvPicPr>
          <p:cNvPr id="24578" name="Picture 2" descr="D:\Лера\Для заливки на сайт\дошкольный\Зміни на сайт-укрліт9-16-05-17\у віртуальну галерею\Давня література\3.3.2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331640" y="188640"/>
            <a:ext cx="6696744" cy="5291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Г. </a:t>
            </a:r>
            <a:r>
              <a:rPr lang="uk-UA" dirty="0" err="1" smtClean="0"/>
              <a:t>Доре</a:t>
            </a:r>
            <a:r>
              <a:rPr lang="uk-UA" dirty="0" smtClean="0"/>
              <a:t>. Блудний син у батькових обіймах (1864–1866)</a:t>
            </a:r>
            <a:endParaRPr lang="ru-RU" dirty="0"/>
          </a:p>
        </p:txBody>
      </p:sp>
      <p:pic>
        <p:nvPicPr>
          <p:cNvPr id="25602" name="Picture 2" descr="D:\Лера\Для заливки на сайт\дошкольный\Зміни на сайт-укрліт9-16-05-17\у віртуальну галерею\Давня література\3.3.25.jpg"/>
          <p:cNvPicPr>
            <a:picLocks noChangeAspect="1" noChangeArrowheads="1"/>
          </p:cNvPicPr>
          <p:nvPr/>
        </p:nvPicPr>
        <p:blipFill>
          <a:blip r:embed="rId2" cstate="screen"/>
          <a:srcRect b="7917"/>
          <a:stretch>
            <a:fillRect/>
          </a:stretch>
        </p:blipFill>
        <p:spPr bwMode="auto">
          <a:xfrm>
            <a:off x="2411760" y="0"/>
            <a:ext cx="4320480" cy="53416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/>
          </a:bodyPr>
          <a:lstStyle/>
          <a:p>
            <a:r>
              <a:rPr lang="uk-UA" dirty="0" smtClean="0"/>
              <a:t>М. Лосєв. Блудний син (1882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26626" name="Picture 2" descr="D:\Лера\Для заливки на сайт\дошкольный\Зміни на сайт-укрліт9-16-05-17\у віртуальну галерею\Давня література\3.3.26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259632" y="260648"/>
            <a:ext cx="6624736" cy="50051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661248"/>
            <a:ext cx="9144000" cy="1647056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Мойсей перед неопалимою купиною</a:t>
            </a:r>
            <a:r>
              <a:rPr lang="ru-RU" sz="2000" dirty="0" smtClean="0"/>
              <a:t> (в</a:t>
            </a:r>
            <a:r>
              <a:rPr lang="uk-UA" sz="2000" dirty="0" err="1" smtClean="0"/>
              <a:t>ізантійська</a:t>
            </a:r>
            <a:r>
              <a:rPr lang="uk-UA" sz="2000" dirty="0" smtClean="0"/>
              <a:t> мозаїка з монастиря св. Катерини на </a:t>
            </a:r>
            <a:r>
              <a:rPr lang="uk-UA" sz="2000" dirty="0" err="1" smtClean="0"/>
              <a:t>Синаї</a:t>
            </a:r>
            <a:r>
              <a:rPr lang="uk-UA" sz="2000" dirty="0" smtClean="0"/>
              <a:t>, VI </a:t>
            </a:r>
            <a:r>
              <a:rPr lang="ru-RU" sz="2000" dirty="0" err="1" smtClean="0"/>
              <a:t>ст</a:t>
            </a:r>
            <a:r>
              <a:rPr lang="uk-UA" sz="2000" dirty="0" smtClean="0"/>
              <a:t>.</a:t>
            </a:r>
            <a:r>
              <a:rPr lang="ru-RU" sz="2000" dirty="0" smtClean="0"/>
              <a:t>)</a:t>
            </a:r>
            <a:endParaRPr lang="ru-RU" sz="2000" dirty="0"/>
          </a:p>
        </p:txBody>
      </p:sp>
      <p:pic>
        <p:nvPicPr>
          <p:cNvPr id="27650" name="Picture 2" descr="D:\Лера\Для заливки на сайт\дошкольный\Зміни на сайт-укрліт9-16-05-17\у віртуальну галерею\Давня література\3.3.27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403648" y="0"/>
            <a:ext cx="6408712" cy="61010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715000"/>
            <a:ext cx="8229600" cy="1143000"/>
          </a:xfrm>
        </p:spPr>
        <p:txBody>
          <a:bodyPr>
            <a:normAutofit/>
          </a:bodyPr>
          <a:lstStyle/>
          <a:p>
            <a:r>
              <a:rPr lang="uk-UA" sz="2400" dirty="0" smtClean="0"/>
              <a:t>Мойсей перед неопалимою купиною (ікона з монастиря св. Катерини на </a:t>
            </a:r>
            <a:r>
              <a:rPr lang="uk-UA" sz="2400" dirty="0" err="1" smtClean="0"/>
              <a:t>Синаї</a:t>
            </a:r>
            <a:r>
              <a:rPr lang="uk-UA" sz="2400" dirty="0" smtClean="0"/>
              <a:t>; Візантія, XIII ст</a:t>
            </a:r>
            <a:r>
              <a:rPr lang="uk-UA" sz="2400" dirty="0" smtClean="0"/>
              <a:t>.)</a:t>
            </a:r>
            <a:endParaRPr lang="ru-RU" sz="2400" dirty="0"/>
          </a:p>
        </p:txBody>
      </p:sp>
      <p:pic>
        <p:nvPicPr>
          <p:cNvPr id="28674" name="Picture 2" descr="D:\Лера\Для заливки на сайт\дошкольный\Зміни на сайт-укрліт9-16-05-17\у віртуальну галерею\Давня література\3.3.28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627784" y="0"/>
            <a:ext cx="4248472" cy="585118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Г. </a:t>
            </a:r>
            <a:r>
              <a:rPr lang="uk-UA" dirty="0" err="1" smtClean="0"/>
              <a:t>Доре</a:t>
            </a:r>
            <a:r>
              <a:rPr lang="uk-UA" dirty="0" smtClean="0"/>
              <a:t>. Мойсей і </a:t>
            </a:r>
            <a:r>
              <a:rPr lang="uk-UA" dirty="0" err="1" smtClean="0"/>
              <a:t>Аарон</a:t>
            </a:r>
            <a:r>
              <a:rPr lang="uk-UA" dirty="0" smtClean="0"/>
              <a:t> перед фараоном (1864–1866)</a:t>
            </a:r>
            <a:endParaRPr lang="ru-RU" dirty="0"/>
          </a:p>
        </p:txBody>
      </p:sp>
      <p:pic>
        <p:nvPicPr>
          <p:cNvPr id="29698" name="Picture 2" descr="D:\Лера\Для заливки на сайт\дошкольный\Зміни на сайт-укрліт9-16-05-17\у віртуальну галерею\Давня література\3.3.29.jpg"/>
          <p:cNvPicPr>
            <a:picLocks noChangeAspect="1" noChangeArrowheads="1"/>
          </p:cNvPicPr>
          <p:nvPr/>
        </p:nvPicPr>
        <p:blipFill>
          <a:blip r:embed="rId2" cstate="screen"/>
          <a:srcRect b="10048"/>
          <a:stretch>
            <a:fillRect/>
          </a:stretch>
        </p:blipFill>
        <p:spPr bwMode="auto">
          <a:xfrm>
            <a:off x="2195736" y="0"/>
            <a:ext cx="4608512" cy="55942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Г. </a:t>
            </a:r>
            <a:r>
              <a:rPr lang="uk-UA" dirty="0" err="1" smtClean="0"/>
              <a:t>Доре</a:t>
            </a:r>
            <a:r>
              <a:rPr lang="uk-UA" dirty="0" smtClean="0"/>
              <a:t>. Єгиптяни просять Мойсея залишити Єгипет (1864–1866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30722" name="Picture 2" descr="D:\Лера\Для заливки на сайт\дошкольный\Зміни на сайт-укрліт9-16-05-17\у віртуальну галерею\Давня література\3.3.30.jpg"/>
          <p:cNvPicPr>
            <a:picLocks noChangeAspect="1" noChangeArrowheads="1"/>
          </p:cNvPicPr>
          <p:nvPr/>
        </p:nvPicPr>
        <p:blipFill>
          <a:blip r:embed="rId2" cstate="screen"/>
          <a:srcRect b="8809"/>
          <a:stretch>
            <a:fillRect/>
          </a:stretch>
        </p:blipFill>
        <p:spPr bwMode="auto">
          <a:xfrm>
            <a:off x="2411760" y="188640"/>
            <a:ext cx="4320480" cy="53984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Г. </a:t>
            </a:r>
            <a:r>
              <a:rPr lang="uk-UA" dirty="0" err="1" smtClean="0"/>
              <a:t>Доре</a:t>
            </a:r>
            <a:r>
              <a:rPr lang="uk-UA" dirty="0" smtClean="0"/>
              <a:t>. Мойсей спускається з гори </a:t>
            </a:r>
            <a:r>
              <a:rPr lang="uk-UA" dirty="0" err="1" smtClean="0"/>
              <a:t>Синай</a:t>
            </a:r>
            <a:r>
              <a:rPr lang="uk-UA" dirty="0" smtClean="0"/>
              <a:t> (1864–1866)</a:t>
            </a:r>
            <a:endParaRPr lang="ru-RU" dirty="0"/>
          </a:p>
        </p:txBody>
      </p:sp>
      <p:pic>
        <p:nvPicPr>
          <p:cNvPr id="31746" name="Picture 2" descr="D:\Лера\Для заливки на сайт\дошкольный\Зміни на сайт-укрліт9-16-05-17\у віртуальну галерею\Давня література\3.3.31.jpg"/>
          <p:cNvPicPr>
            <a:picLocks noChangeAspect="1" noChangeArrowheads="1"/>
          </p:cNvPicPr>
          <p:nvPr/>
        </p:nvPicPr>
        <p:blipFill>
          <a:blip r:embed="rId2" cstate="screen"/>
          <a:srcRect b="8159"/>
          <a:stretch>
            <a:fillRect/>
          </a:stretch>
        </p:blipFill>
        <p:spPr bwMode="auto">
          <a:xfrm>
            <a:off x="2411760" y="0"/>
            <a:ext cx="4320480" cy="538883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Г. </a:t>
            </a:r>
            <a:r>
              <a:rPr lang="uk-UA" dirty="0" err="1" smtClean="0"/>
              <a:t>Доре</a:t>
            </a:r>
            <a:r>
              <a:rPr lang="uk-UA" dirty="0" smtClean="0"/>
              <a:t>. Мойсей розбиває скрижалі Закону (1864–1866)</a:t>
            </a:r>
            <a:endParaRPr lang="ru-RU" dirty="0"/>
          </a:p>
        </p:txBody>
      </p:sp>
      <p:pic>
        <p:nvPicPr>
          <p:cNvPr id="32770" name="Picture 2" descr="D:\Лера\Для заливки на сайт\дошкольный\Зміни на сайт-укрліт9-16-05-17\у віртуальну галерею\Давня література\3.3.32.jpg"/>
          <p:cNvPicPr>
            <a:picLocks noChangeAspect="1" noChangeArrowheads="1"/>
          </p:cNvPicPr>
          <p:nvPr/>
        </p:nvPicPr>
        <p:blipFill>
          <a:blip r:embed="rId2" cstate="screen"/>
          <a:srcRect b="9641"/>
          <a:stretch>
            <a:fillRect/>
          </a:stretch>
        </p:blipFill>
        <p:spPr bwMode="auto">
          <a:xfrm>
            <a:off x="2267744" y="0"/>
            <a:ext cx="4392488" cy="541900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15000"/>
            <a:ext cx="8229600" cy="1143000"/>
          </a:xfrm>
        </p:spPr>
        <p:txBody>
          <a:bodyPr>
            <a:normAutofit/>
          </a:bodyPr>
          <a:lstStyle/>
          <a:p>
            <a:r>
              <a:rPr lang="uk-UA" sz="3200" dirty="0" smtClean="0"/>
              <a:t>М. Врубель. Святий Мойсей (фрагмент фрески з Кирилівської церкви в Києві, 1884)</a:t>
            </a:r>
            <a:endParaRPr lang="ru-RU" sz="3200" dirty="0"/>
          </a:p>
        </p:txBody>
      </p:sp>
      <p:pic>
        <p:nvPicPr>
          <p:cNvPr id="33794" name="Picture 2" descr="D:\Лера\Для заливки на сайт\дошкольный\Зміни на сайт-укрліт9-16-05-17\у віртуальну галерею\Давня література\3.3.3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555776" y="188640"/>
            <a:ext cx="4464496" cy="56208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Мікеланджело Буонарроті. Мойсей (1513–1515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34818" name="Picture 2" descr="D:\Лера\Для заливки на сайт\дошкольный\Зміни на сайт-укрліт9-16-05-17\у віртуальну галерею\Давня література\3.3.3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699792" y="188640"/>
            <a:ext cx="3600400" cy="54006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Володимир Мономах (портрет роботи невідомого автора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35842" name="Picture 2" descr="D:\Лера\Для заливки на сайт\дошкольный\Зміни на сайт-укрліт9-16-05-17\у віртуальну галерею\Давня література\3.3.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784" y="188640"/>
            <a:ext cx="4104456" cy="53304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3968" y="1124744"/>
            <a:ext cx="4499992" cy="4797152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В. </a:t>
            </a:r>
            <a:r>
              <a:rPr lang="uk-UA" sz="3600" dirty="0" err="1" smtClean="0"/>
              <a:t>Васнецов</a:t>
            </a:r>
            <a:r>
              <a:rPr lang="uk-UA" sz="3600" dirty="0" smtClean="0"/>
              <a:t>. </a:t>
            </a:r>
            <a:r>
              <a:rPr lang="uk-UA" sz="3600" dirty="0" err="1" smtClean="0"/>
              <a:t>Нестор-літописець</a:t>
            </a:r>
            <a:r>
              <a:rPr lang="uk-UA" sz="3600" dirty="0" smtClean="0"/>
              <a:t> (1885–1896)</a:t>
            </a:r>
            <a:endParaRPr lang="ru-RU" sz="3600" dirty="0"/>
          </a:p>
        </p:txBody>
      </p:sp>
      <p:pic>
        <p:nvPicPr>
          <p:cNvPr id="36866" name="Picture 2" descr="D:\Лера\Для заливки на сайт\дошкольный\Зміни на сайт-укрліт9-16-05-17\у віртуальну галерею\Давня література\3.3.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83968" cy="678011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072" y="1556792"/>
            <a:ext cx="3708920" cy="3744416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М. Антокольський. Пам’ятник </a:t>
            </a:r>
            <a:r>
              <a:rPr lang="uk-UA" dirty="0" err="1" smtClean="0"/>
              <a:t>Нестору-літописцю</a:t>
            </a:r>
            <a:r>
              <a:rPr lang="uk-UA" dirty="0" smtClean="0"/>
              <a:t> (1890)</a:t>
            </a:r>
            <a:endParaRPr lang="ru-RU" dirty="0"/>
          </a:p>
        </p:txBody>
      </p:sp>
      <p:pic>
        <p:nvPicPr>
          <p:cNvPr id="37890" name="Picture 2" descr="D:\Лера\Для заливки на сайт\дошкольный\Зміни на сайт-укрліт9-16-05-17\у віртуальну галерею\Давня література\3.3.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3609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1124744"/>
            <a:ext cx="3837112" cy="4815408"/>
          </a:xfrm>
        </p:spPr>
        <p:txBody>
          <a:bodyPr/>
          <a:lstStyle/>
          <a:p>
            <a:r>
              <a:rPr lang="uk-UA" dirty="0" smtClean="0"/>
              <a:t>Сторінка «Повісті временних літ»</a:t>
            </a:r>
            <a:endParaRPr lang="ru-RU" dirty="0"/>
          </a:p>
        </p:txBody>
      </p:sp>
      <p:pic>
        <p:nvPicPr>
          <p:cNvPr id="38914" name="Picture 2" descr="D:\Лера\Для заливки на сайт\дошкольный\Зміни на сайт-укрліт9-16-05-17\у віртуальну галерею\Давня література\3.3.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450056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4048" y="1340768"/>
            <a:ext cx="3693096" cy="3888432"/>
          </a:xfrm>
        </p:spPr>
        <p:txBody>
          <a:bodyPr>
            <a:normAutofit/>
          </a:bodyPr>
          <a:lstStyle/>
          <a:p>
            <a:r>
              <a:rPr lang="uk-UA" dirty="0" smtClean="0"/>
              <a:t>Титульна сторінка «Києво-Печерського патерика»</a:t>
            </a:r>
            <a:endParaRPr lang="ru-RU" dirty="0"/>
          </a:p>
        </p:txBody>
      </p:sp>
      <p:pic>
        <p:nvPicPr>
          <p:cNvPr id="39938" name="Picture 2" descr="D:\Лера\Для заливки на сайт\дошкольный\Зміни на сайт-укрліт9-16-05-17\у віртуальну галерею\Давня література\3.3.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4355976" cy="68210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В. </a:t>
            </a:r>
            <a:r>
              <a:rPr lang="uk-UA" dirty="0" err="1" smtClean="0"/>
              <a:t>Васнецов</a:t>
            </a:r>
            <a:r>
              <a:rPr lang="uk-UA" dirty="0" smtClean="0"/>
              <a:t>. Після побоїща Ігоря </a:t>
            </a:r>
            <a:r>
              <a:rPr lang="uk-UA" dirty="0" err="1" smtClean="0"/>
              <a:t>Святославича</a:t>
            </a:r>
            <a:r>
              <a:rPr lang="uk-UA" dirty="0" smtClean="0"/>
              <a:t> з половцями (1880)</a:t>
            </a:r>
            <a:endParaRPr lang="ru-RU" dirty="0"/>
          </a:p>
        </p:txBody>
      </p:sp>
      <p:pic>
        <p:nvPicPr>
          <p:cNvPr id="40962" name="Picture 2" descr="D:\Лера\Для заливки на сайт\дошкольный\Зміни на сайт-укрліт9-16-05-17\у віртуальну галерею\Давня література\3.3.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404664"/>
            <a:ext cx="8306222" cy="43573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96136" y="404664"/>
            <a:ext cx="2901008" cy="6255568"/>
          </a:xfrm>
        </p:spPr>
        <p:txBody>
          <a:bodyPr/>
          <a:lstStyle/>
          <a:p>
            <a:r>
              <a:rPr lang="uk-UA" dirty="0" smtClean="0"/>
              <a:t>В. </a:t>
            </a:r>
            <a:r>
              <a:rPr lang="uk-UA" dirty="0" err="1" smtClean="0"/>
              <a:t>Перов</a:t>
            </a:r>
            <a:r>
              <a:rPr lang="uk-UA" dirty="0" smtClean="0"/>
              <a:t>. Плач Ярославни (1881)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1986" name="Picture 2" descr="D:\Лера\Для заливки на сайт\дошкольный\Зміни на сайт-укрліт9-16-05-17\у віртуальну галерею\Давня література\3.3.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0370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20072" y="188640"/>
            <a:ext cx="3923928" cy="6471592"/>
          </a:xfrm>
        </p:spPr>
        <p:txBody>
          <a:bodyPr>
            <a:normAutofit/>
          </a:bodyPr>
          <a:lstStyle/>
          <a:p>
            <a:r>
              <a:rPr lang="uk-UA" dirty="0" smtClean="0"/>
              <a:t>І. Падалка. Слово о полку </a:t>
            </a:r>
            <a:r>
              <a:rPr lang="uk-UA" dirty="0" err="1" smtClean="0"/>
              <a:t>Ігоревім</a:t>
            </a:r>
            <a:r>
              <a:rPr lang="uk-UA" dirty="0" smtClean="0"/>
              <a:t> (1928)</a:t>
            </a:r>
            <a:endParaRPr lang="ru-RU" dirty="0"/>
          </a:p>
        </p:txBody>
      </p:sp>
      <p:pic>
        <p:nvPicPr>
          <p:cNvPr id="43010" name="Picture 2" descr="D:\Лера\Для заливки на сайт\дошкольный\Зміни на сайт-укрліт9-16-05-17\у віртуальну галерею\Давня література\3.3.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076056" cy="685953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/>
          <a:lstStyle/>
          <a:p>
            <a:r>
              <a:rPr lang="uk-UA" dirty="0" smtClean="0"/>
              <a:t>М. </a:t>
            </a:r>
            <a:r>
              <a:rPr lang="uk-UA" dirty="0" err="1" smtClean="0"/>
              <a:t>Реріх</a:t>
            </a:r>
            <a:r>
              <a:rPr lang="uk-UA" dirty="0" smtClean="0"/>
              <a:t>. Похід князя Ігоря (1942)</a:t>
            </a:r>
            <a:endParaRPr lang="ru-RU" dirty="0"/>
          </a:p>
        </p:txBody>
      </p:sp>
      <p:pic>
        <p:nvPicPr>
          <p:cNvPr id="44034" name="Picture 2" descr="D:\Лера\Для заливки на сайт\дошкольный\Зміни на сайт-укрліт9-16-05-17\у віртуальну галерею\Давня література\3.3.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332656"/>
            <a:ext cx="8663684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В. </a:t>
            </a:r>
            <a:r>
              <a:rPr lang="uk-UA" dirty="0" err="1" smtClean="0"/>
              <a:t>Фаворський</a:t>
            </a:r>
            <a:r>
              <a:rPr lang="uk-UA" dirty="0" smtClean="0"/>
              <a:t>. Слово о полку </a:t>
            </a:r>
            <a:r>
              <a:rPr lang="uk-UA" dirty="0" err="1" smtClean="0"/>
              <a:t>Ігоревім</a:t>
            </a:r>
            <a:r>
              <a:rPr lang="uk-UA" dirty="0" smtClean="0"/>
              <a:t> (1952)</a:t>
            </a:r>
            <a:endParaRPr lang="ru-RU" dirty="0"/>
          </a:p>
        </p:txBody>
      </p:sp>
      <p:pic>
        <p:nvPicPr>
          <p:cNvPr id="45058" name="Picture 2" descr="D:\Лера\Для заливки на сайт\дошкольный\Зміни на сайт-укрліт9-16-05-17\у віртуальну галерею\Давня література\3.3.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7236296" cy="53729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В. Лопата. Слово о полку </a:t>
            </a:r>
            <a:r>
              <a:rPr lang="uk-UA" dirty="0" err="1" smtClean="0"/>
              <a:t>Ігоревім</a:t>
            </a:r>
            <a:r>
              <a:rPr lang="uk-UA" dirty="0" smtClean="0"/>
              <a:t> (1986)</a:t>
            </a:r>
            <a:endParaRPr lang="ru-RU" dirty="0"/>
          </a:p>
        </p:txBody>
      </p:sp>
      <p:pic>
        <p:nvPicPr>
          <p:cNvPr id="46082" name="Picture 2" descr="D:\Лера\Для заливки на сайт\дошкольный\Зміни на сайт-укрліт9-16-05-17\у віртуальну галерею\Давня література\3.3.4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0"/>
            <a:ext cx="8352928" cy="58233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64" y="188640"/>
            <a:ext cx="3549080" cy="647159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Пам’ятник Іванові Федорову у Львові (архітектор А. </a:t>
            </a:r>
            <a:r>
              <a:rPr lang="uk-UA" dirty="0" err="1" smtClean="0"/>
              <a:t>Консулов</a:t>
            </a:r>
            <a:r>
              <a:rPr lang="uk-UA" dirty="0" smtClean="0"/>
              <a:t>, скульптори В. Борисенко, В. </a:t>
            </a:r>
            <a:r>
              <a:rPr lang="uk-UA" dirty="0" err="1" smtClean="0"/>
              <a:t>Подольський</a:t>
            </a:r>
            <a:r>
              <a:rPr lang="uk-UA" dirty="0" smtClean="0"/>
              <a:t>; 1977)</a:t>
            </a:r>
            <a:endParaRPr lang="ru-RU" dirty="0"/>
          </a:p>
        </p:txBody>
      </p:sp>
      <p:pic>
        <p:nvPicPr>
          <p:cNvPr id="47106" name="Picture 2" descr="D:\Лера\Для заливки на сайт\дошкольный\Зміни на сайт-укрліт9-16-05-17\у віртуальну галерею\Давня література\3.3.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4347483" cy="64807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652120" y="188640"/>
            <a:ext cx="3045024" cy="6471592"/>
          </a:xfrm>
        </p:spPr>
        <p:txBody>
          <a:bodyPr/>
          <a:lstStyle/>
          <a:p>
            <a:r>
              <a:rPr lang="uk-UA" dirty="0" smtClean="0"/>
              <a:t>Портрет митрополита Петра Могили (автор невідомий)</a:t>
            </a:r>
            <a:endParaRPr lang="ru-RU" dirty="0"/>
          </a:p>
        </p:txBody>
      </p:sp>
      <p:pic>
        <p:nvPicPr>
          <p:cNvPr id="48130" name="Picture 2" descr="D:\Лера\Для заливки на сайт\дошкольный\Зміни на сайт-укрліт9-16-05-17\у віртуальну галерею\Давня література\3.3.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220072" cy="68124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332656"/>
            <a:ext cx="3960440" cy="6192688"/>
          </a:xfrm>
        </p:spPr>
        <p:txBody>
          <a:bodyPr/>
          <a:lstStyle/>
          <a:p>
            <a:r>
              <a:rPr lang="uk-UA" dirty="0" smtClean="0"/>
              <a:t>О. </a:t>
            </a:r>
            <a:r>
              <a:rPr lang="uk-UA" dirty="0" err="1" smtClean="0"/>
              <a:t>Курилас</a:t>
            </a:r>
            <a:r>
              <a:rPr lang="uk-UA" dirty="0" smtClean="0"/>
              <a:t>.</a:t>
            </a:r>
            <a:r>
              <a:rPr lang="uk-UA" b="1" dirty="0" smtClean="0"/>
              <a:t> </a:t>
            </a:r>
            <a:r>
              <a:rPr lang="uk-UA" dirty="0" smtClean="0"/>
              <a:t>Портрет Івана Мазепи (1909)</a:t>
            </a:r>
            <a:endParaRPr lang="ru-RU" dirty="0"/>
          </a:p>
        </p:txBody>
      </p:sp>
      <p:pic>
        <p:nvPicPr>
          <p:cNvPr id="49154" name="Picture 2" descr="D:\Лера\Для заливки на сайт\дошкольный\Зміни на сайт-укрліт9-16-05-17\у віртуальну галерею\Давня література\3.3.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68960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2636912"/>
            <a:ext cx="426916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Вірші Івана Величковського</a:t>
            </a:r>
            <a:endParaRPr lang="ru-RU" dirty="0"/>
          </a:p>
        </p:txBody>
      </p:sp>
      <p:pic>
        <p:nvPicPr>
          <p:cNvPr id="50178" name="Picture 2" descr="D:\Лера\Для заливки на сайт\дошкольный\Зміни на сайт-укрліт9-16-05-17\у віртуальну галерею\Давня література\3.3.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88236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355976" y="2636912"/>
            <a:ext cx="426916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Вірші Івана Величковського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1202" name="Picture 2" descr="D:\Лера\Для заливки на сайт\дошкольный\Зміни на сайт-укрліт9-16-05-17\у віртуальну галерею\Давня література\3.3.50.jpg"/>
          <p:cNvPicPr>
            <a:picLocks noChangeAspect="1" noChangeArrowheads="1"/>
          </p:cNvPicPr>
          <p:nvPr/>
        </p:nvPicPr>
        <p:blipFill>
          <a:blip r:embed="rId2" cstate="print"/>
          <a:srcRect b="4043"/>
          <a:stretch>
            <a:fillRect/>
          </a:stretch>
        </p:blipFill>
        <p:spPr bwMode="auto">
          <a:xfrm>
            <a:off x="0" y="0"/>
            <a:ext cx="4198937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4355976" y="2636912"/>
            <a:ext cx="426916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Вірші Івана Величковського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2226" name="Picture 2" descr="D:\Лера\Для заливки на сайт\дошкольный\Зміни на сайт-укрліт9-16-05-17\у віртуальну галерею\Давня література\3.3.51.jpg"/>
          <p:cNvPicPr>
            <a:picLocks noChangeAspect="1" noChangeArrowheads="1"/>
          </p:cNvPicPr>
          <p:nvPr/>
        </p:nvPicPr>
        <p:blipFill>
          <a:blip r:embed="rId2" cstate="print"/>
          <a:srcRect b="4454"/>
          <a:stretch>
            <a:fillRect/>
          </a:stretch>
        </p:blipFill>
        <p:spPr bwMode="auto">
          <a:xfrm>
            <a:off x="0" y="31161"/>
            <a:ext cx="4211960" cy="682683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 txBox="1">
            <a:spLocks/>
          </p:cNvSpPr>
          <p:nvPr/>
        </p:nvSpPr>
        <p:spPr>
          <a:xfrm>
            <a:off x="0" y="5715000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Вірші Івана Величковського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3250" name="Picture 2" descr="D:\Лера\Для заливки на сайт\дошкольный\Зміни на сайт-укрліт9-16-05-17\у віртуальну галерею\Давня література\3.3.5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60648"/>
            <a:ext cx="5688632" cy="56886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715000"/>
            <a:ext cx="8229600" cy="1143000"/>
          </a:xfrm>
        </p:spPr>
        <p:txBody>
          <a:bodyPr/>
          <a:lstStyle/>
          <a:p>
            <a:r>
              <a:rPr lang="uk-UA" dirty="0" smtClean="0"/>
              <a:t>Старовинний український вертеп</a:t>
            </a:r>
            <a:endParaRPr lang="ru-RU" dirty="0"/>
          </a:p>
        </p:txBody>
      </p:sp>
      <p:pic>
        <p:nvPicPr>
          <p:cNvPr id="54274" name="Picture 2" descr="D:\Лера\Для заливки на сайт\дошкольный\Зміни на сайт-укрліт9-16-05-17\у віртуальну галерею\Давня література\3.3.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0"/>
            <a:ext cx="5328592" cy="574453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715000"/>
            <a:ext cx="8229600" cy="1143000"/>
          </a:xfrm>
        </p:spPr>
        <p:txBody>
          <a:bodyPr/>
          <a:lstStyle/>
          <a:p>
            <a:r>
              <a:rPr lang="uk-UA" dirty="0" smtClean="0"/>
              <a:t>Польська </a:t>
            </a:r>
            <a:r>
              <a:rPr lang="uk-UA" dirty="0" err="1" smtClean="0"/>
              <a:t>шопка</a:t>
            </a:r>
            <a:r>
              <a:rPr lang="uk-UA" dirty="0" smtClean="0"/>
              <a:t> (сучасна)</a:t>
            </a:r>
            <a:endParaRPr lang="ru-RU" dirty="0"/>
          </a:p>
        </p:txBody>
      </p:sp>
      <p:pic>
        <p:nvPicPr>
          <p:cNvPr id="55298" name="Picture 2" descr="D:\Лера\Для заливки на сайт\дошкольный\Зміни на сайт-укрліт9-16-05-17\у віртуальну галерею\Давня література\3.3.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8765232" cy="58377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1196752"/>
            <a:ext cx="3635896" cy="4896544"/>
          </a:xfrm>
        </p:spPr>
        <p:txBody>
          <a:bodyPr>
            <a:noAutofit/>
          </a:bodyPr>
          <a:lstStyle/>
          <a:p>
            <a:r>
              <a:rPr lang="uk-UA" sz="3600" dirty="0" smtClean="0"/>
              <a:t>Барокове образотворче мистецтво в Україні. Іконостас собору </a:t>
            </a:r>
            <a:r>
              <a:rPr lang="uk-UA" sz="3600" dirty="0" err="1" smtClean="0"/>
              <a:t>Єлецького</a:t>
            </a:r>
            <a:r>
              <a:rPr lang="uk-UA" sz="3600" dirty="0" smtClean="0"/>
              <a:t> монастиря в Чернігові (1668–1670</a:t>
            </a:r>
            <a:r>
              <a:rPr lang="uk-UA" sz="3600" dirty="0" smtClean="0"/>
              <a:t>)</a:t>
            </a:r>
            <a:endParaRPr lang="ru-RU" sz="3600" dirty="0"/>
          </a:p>
        </p:txBody>
      </p:sp>
      <p:pic>
        <p:nvPicPr>
          <p:cNvPr id="56322" name="Picture 2" descr="D:\Лера\Для заливки на сайт\дошкольный\Зміни на сайт-укрліт9-16-05-17\у віртуальну галерею\Давня література\3.3.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47763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64" y="0"/>
            <a:ext cx="3995936" cy="6858000"/>
          </a:xfrm>
        </p:spPr>
        <p:txBody>
          <a:bodyPr>
            <a:noAutofit/>
          </a:bodyPr>
          <a:lstStyle/>
          <a:p>
            <a:r>
              <a:rPr lang="uk-UA" sz="3200" dirty="0" smtClean="0"/>
              <a:t>Барокове образотворче мистецтво в Україні. Іконостас </a:t>
            </a:r>
            <a:r>
              <a:rPr lang="uk-UA" sz="3200" dirty="0" err="1" smtClean="0"/>
              <a:t>Спасо-Преображенської</a:t>
            </a:r>
            <a:r>
              <a:rPr lang="uk-UA" sz="3200" dirty="0" smtClean="0"/>
              <a:t> церкви у Великих </a:t>
            </a:r>
            <a:r>
              <a:rPr lang="uk-UA" sz="3200" dirty="0" err="1" smtClean="0"/>
              <a:t>Сорочинцях</a:t>
            </a:r>
            <a:r>
              <a:rPr lang="uk-UA" sz="3200" dirty="0" smtClean="0"/>
              <a:t> (</a:t>
            </a:r>
            <a:r>
              <a:rPr lang="en-US" sz="3200" dirty="0" smtClean="0"/>
              <a:t>XVIII </a:t>
            </a:r>
            <a:r>
              <a:rPr lang="uk-UA" sz="3200" dirty="0" smtClean="0"/>
              <a:t>ст.)</a:t>
            </a:r>
            <a:endParaRPr lang="ru-RU" sz="3200" dirty="0"/>
          </a:p>
        </p:txBody>
      </p:sp>
      <p:pic>
        <p:nvPicPr>
          <p:cNvPr id="57346" name="Picture 2" descr="D:\Лера\Для заливки на сайт\дошкольный\Зміни на сайт-укрліт9-16-05-17\у віртуальну галерею\Давня література\3.3.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48064" cy="68674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88024" y="0"/>
            <a:ext cx="4032448" cy="6858000"/>
          </a:xfrm>
        </p:spPr>
        <p:txBody>
          <a:bodyPr/>
          <a:lstStyle/>
          <a:p>
            <a:r>
              <a:rPr lang="uk-UA" dirty="0" smtClean="0"/>
              <a:t>Барокове образотворче мистецтво в Україні. Ікона «Розп’яття» з портретом лубенського полковника Леонтія Свічки (кінець </a:t>
            </a:r>
            <a:r>
              <a:rPr lang="en-US" dirty="0" smtClean="0"/>
              <a:t>XVII </a:t>
            </a:r>
            <a:r>
              <a:rPr lang="uk-UA" dirty="0" smtClean="0"/>
              <a:t>ст.)</a:t>
            </a:r>
            <a:endParaRPr lang="ru-RU" dirty="0"/>
          </a:p>
        </p:txBody>
      </p:sp>
      <p:pic>
        <p:nvPicPr>
          <p:cNvPr id="58370" name="Picture 2" descr="D:\Лера\Для заливки на сайт\дошкольный\Зміни на сайт-укрліт9-16-05-17\у віртуальну галерею\Давня література\3.3.5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4788024" cy="6803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76056" y="0"/>
            <a:ext cx="4067944" cy="6858000"/>
          </a:xfrm>
        </p:spPr>
        <p:txBody>
          <a:bodyPr>
            <a:normAutofit/>
          </a:bodyPr>
          <a:lstStyle/>
          <a:p>
            <a:r>
              <a:rPr lang="uk-UA" dirty="0" smtClean="0"/>
              <a:t>Барокове образотворче мистецтво в Україні. Портрет переяславського полковника Семена Сулими (1754)</a:t>
            </a:r>
            <a:endParaRPr lang="ru-RU" dirty="0"/>
          </a:p>
        </p:txBody>
      </p:sp>
      <p:pic>
        <p:nvPicPr>
          <p:cNvPr id="59394" name="Picture 2" descr="D:\Лера\Для заливки на сайт\дошкольный\Зміни на сайт-укрліт9-16-05-17\у віртуальну галерею\Давня література\3.3.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076056" cy="6899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0"/>
            <a:ext cx="4283968" cy="6858000"/>
          </a:xfrm>
        </p:spPr>
        <p:txBody>
          <a:bodyPr/>
          <a:lstStyle/>
          <a:p>
            <a:r>
              <a:rPr lang="uk-UA" dirty="0" smtClean="0"/>
              <a:t>Барокове образотворче мистецтво в Україні. Портрет Параскеви Сулими, дружини переяславського полковника (1754)</a:t>
            </a:r>
            <a:endParaRPr lang="ru-RU" dirty="0"/>
          </a:p>
        </p:txBody>
      </p:sp>
      <p:pic>
        <p:nvPicPr>
          <p:cNvPr id="60418" name="Picture 2" descr="D:\Лера\Для заливки на сайт\дошкольный\Зміни на сайт-укрліт9-16-05-17\у віртуальну галерею\Давня література\3.3.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75023" cy="67727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0"/>
            <a:ext cx="4283968" cy="6858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Барокове образотворче мистецтво в Україні. Гравюра. Леонтій </a:t>
            </a:r>
            <a:r>
              <a:rPr lang="uk-UA" dirty="0" err="1" smtClean="0"/>
              <a:t>Тарасевич</a:t>
            </a:r>
            <a:r>
              <a:rPr lang="uk-UA" dirty="0" smtClean="0"/>
              <a:t> «Прибуття іконописців з Царгорода в Печерський монастир» (1702)</a:t>
            </a:r>
            <a:endParaRPr lang="ru-RU" dirty="0"/>
          </a:p>
        </p:txBody>
      </p:sp>
      <p:pic>
        <p:nvPicPr>
          <p:cNvPr id="61442" name="Picture 2" descr="D:\Лера\Для заливки на сайт\дошкольный\Зміни на сайт-укрліт9-16-05-17\у віртуальну галерею\Давня література\3.3.6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860032" cy="6821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17232"/>
            <a:ext cx="9144000" cy="1340768"/>
          </a:xfrm>
        </p:spPr>
        <p:txBody>
          <a:bodyPr>
            <a:noAutofit/>
          </a:bodyPr>
          <a:lstStyle/>
          <a:p>
            <a:r>
              <a:rPr lang="uk-UA" sz="2800" dirty="0" smtClean="0"/>
              <a:t>Барокове образотворче мистецтво в Україні. Гравюра. Олександр </a:t>
            </a:r>
            <a:r>
              <a:rPr lang="uk-UA" sz="2800" dirty="0" err="1" smtClean="0"/>
              <a:t>Тарасевич</a:t>
            </a:r>
            <a:r>
              <a:rPr lang="uk-UA" sz="2800" dirty="0" smtClean="0"/>
              <a:t> «Грудень» (гравюра для літургійного календаря «</a:t>
            </a:r>
            <a:r>
              <a:rPr lang="uk-UA" sz="2800" dirty="0" err="1" smtClean="0"/>
              <a:t>Rosarium</a:t>
            </a:r>
            <a:r>
              <a:rPr lang="uk-UA" sz="2800" dirty="0" smtClean="0"/>
              <a:t>», 1672–1677</a:t>
            </a:r>
            <a:r>
              <a:rPr lang="uk-UA" sz="2800" dirty="0" smtClean="0"/>
              <a:t>)</a:t>
            </a:r>
            <a:endParaRPr lang="ru-RU" sz="2800" dirty="0"/>
          </a:p>
        </p:txBody>
      </p:sp>
      <p:pic>
        <p:nvPicPr>
          <p:cNvPr id="62466" name="Picture 2" descr="D:\Лера\Для заливки на сайт\дошкольный\Зміни на сайт-укрліт9-16-05-17\у віртуальну галерею\Давня література\3.3.6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8052048" cy="522376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715000"/>
            <a:ext cx="8229600" cy="1143000"/>
          </a:xfrm>
        </p:spPr>
        <p:txBody>
          <a:bodyPr>
            <a:noAutofit/>
          </a:bodyPr>
          <a:lstStyle/>
          <a:p>
            <a:r>
              <a:rPr lang="uk-UA" sz="3600" dirty="0" smtClean="0"/>
              <a:t>Українська барокова архітектура. Києво-Печерська лавра</a:t>
            </a:r>
            <a:endParaRPr lang="ru-RU" sz="3600" dirty="0"/>
          </a:p>
        </p:txBody>
      </p:sp>
      <p:pic>
        <p:nvPicPr>
          <p:cNvPr id="63490" name="Picture 2" descr="D:\Лера\Для заливки на сайт\дошкольный\Зміни на сайт-укрліт9-16-05-17\у віртуальну галерею\Давня література\3.3.6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0"/>
            <a:ext cx="8280920" cy="57046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15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Українська барокова архітектура. Андріївська церква в Києві</a:t>
            </a:r>
            <a:endParaRPr lang="ru-RU" dirty="0"/>
          </a:p>
        </p:txBody>
      </p:sp>
      <p:pic>
        <p:nvPicPr>
          <p:cNvPr id="64514" name="Picture 2" descr="D:\Лера\Для заливки на сайт\дошкольный\Зміни на сайт-укрліт9-16-05-17\у віртуальну галерею\Давня література\3.3.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Autofit/>
          </a:bodyPr>
          <a:lstStyle/>
          <a:p>
            <a:r>
              <a:rPr lang="uk-UA" sz="3600" dirty="0" smtClean="0"/>
              <a:t>Українська барокова архітектура. Михайлівський золотоверхий собор (Київ</a:t>
            </a:r>
            <a:r>
              <a:rPr lang="uk-UA" sz="3600" dirty="0" smtClean="0"/>
              <a:t>)</a:t>
            </a:r>
            <a:endParaRPr lang="ru-RU" sz="3600" dirty="0"/>
          </a:p>
        </p:txBody>
      </p:sp>
      <p:pic>
        <p:nvPicPr>
          <p:cNvPr id="65538" name="Picture 2" descr="D:\Лера\Для заливки на сайт\дошкольный\Зміни на сайт-укрліт9-16-05-17\у віртуальну галерею\Давня література\3.3.6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188640"/>
            <a:ext cx="7610475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0"/>
            <a:ext cx="3707904" cy="6858000"/>
          </a:xfrm>
        </p:spPr>
        <p:txBody>
          <a:bodyPr>
            <a:normAutofit/>
          </a:bodyPr>
          <a:lstStyle/>
          <a:p>
            <a:r>
              <a:rPr lang="uk-UA" dirty="0" smtClean="0"/>
              <a:t>Українська барокова архітектура. Михайлівський собор в </a:t>
            </a:r>
            <a:r>
              <a:rPr lang="uk-UA" dirty="0" smtClean="0"/>
              <a:t>Ніжині</a:t>
            </a:r>
            <a:endParaRPr lang="ru-RU" dirty="0"/>
          </a:p>
        </p:txBody>
      </p:sp>
      <p:pic>
        <p:nvPicPr>
          <p:cNvPr id="66563" name="Picture 3" descr="D:\Лера\Для заливки на сайт\дошкольный\Зміни на сайт-укрліт9-16-05-17\у віртуальну галерею\Давня література\3.3.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30805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715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Українська барокова архітектура. Собор Святого Юра у Львові</a:t>
            </a:r>
            <a:endParaRPr lang="ru-RU" dirty="0"/>
          </a:p>
        </p:txBody>
      </p:sp>
      <p:pic>
        <p:nvPicPr>
          <p:cNvPr id="67586" name="Picture 2" descr="D:\Лера\Для заливки на сайт\дошкольный\Зміни на сайт-укрліт9-16-05-17\у віртуальну галерею\Давня література\3.3.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5733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48064" y="0"/>
            <a:ext cx="3995936" cy="6858000"/>
          </a:xfrm>
        </p:spPr>
        <p:txBody>
          <a:bodyPr>
            <a:normAutofit/>
          </a:bodyPr>
          <a:lstStyle/>
          <a:p>
            <a:r>
              <a:rPr lang="uk-UA" dirty="0" smtClean="0"/>
              <a:t>Українська барокова архітектура. Успенський собор у Харкові</a:t>
            </a:r>
            <a:endParaRPr lang="ru-RU" dirty="0"/>
          </a:p>
        </p:txBody>
      </p:sp>
      <p:pic>
        <p:nvPicPr>
          <p:cNvPr id="68610" name="Picture 2" descr="D:\Лера\Для заливки на сайт\дошкольный\Зміни на сайт-укрліт9-16-05-17\у віртуальну галерею\Давня література\3.3.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5148064" cy="68640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301208"/>
            <a:ext cx="9144000" cy="1340768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Українська барокова архітектура. Успенський собор </a:t>
            </a:r>
            <a:r>
              <a:rPr lang="uk-UA" dirty="0" err="1" smtClean="0"/>
              <a:t>Єлецького</a:t>
            </a:r>
            <a:r>
              <a:rPr lang="uk-UA" dirty="0" smtClean="0"/>
              <a:t> монастиря в Чернігові</a:t>
            </a:r>
            <a:endParaRPr lang="ru-RU" dirty="0"/>
          </a:p>
        </p:txBody>
      </p:sp>
      <p:pic>
        <p:nvPicPr>
          <p:cNvPr id="69634" name="Picture 2" descr="D:\Лера\Для заливки на сайт\дошкольный\Зміни на сайт-укрліт9-16-05-17\у віртуальну галерею\Давня література\3.3.6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0"/>
            <a:ext cx="8434908" cy="56260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Григорій Сковорода (портрет роботи невідомого художника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70658" name="Picture 2" descr="D:\Лера\Для заливки на сайт\дошкольный\Зміни на сайт-укрліт9-16-05-17\у віртуальну галерею\Давня література\3.3.6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8640"/>
            <a:ext cx="3980202" cy="538775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І. Падалка. Портрет Григорія </a:t>
            </a:r>
            <a:r>
              <a:rPr lang="uk-UA" dirty="0" smtClean="0"/>
              <a:t>Сковороди</a:t>
            </a:r>
            <a:endParaRPr lang="ru-RU" dirty="0"/>
          </a:p>
        </p:txBody>
      </p:sp>
      <p:pic>
        <p:nvPicPr>
          <p:cNvPr id="71682" name="Picture 2" descr="D:\Лера\Для заливки на сайт\дошкольный\Зміни на сайт-укрліт9-16-05-17\у віртуальну галерею\Давня література\3.3.7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0"/>
            <a:ext cx="5400600" cy="541410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33256"/>
            <a:ext cx="9144000" cy="1340768"/>
          </a:xfrm>
        </p:spPr>
        <p:txBody>
          <a:bodyPr>
            <a:normAutofit/>
          </a:bodyPr>
          <a:lstStyle/>
          <a:p>
            <a:r>
              <a:rPr lang="uk-UA" sz="3600" dirty="0" smtClean="0"/>
              <a:t>М. Жук. Портрет Григорія Сковороди (1923)</a:t>
            </a:r>
            <a:endParaRPr lang="ru-RU" sz="3600" dirty="0"/>
          </a:p>
        </p:txBody>
      </p:sp>
      <p:pic>
        <p:nvPicPr>
          <p:cNvPr id="72706" name="Picture 2" descr="D:\Лера\Для заливки на сайт\дошкольный\Зміни на сайт-укрліт9-16-05-17\у віртуальну галерею\Давня література\3.3.7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680520" cy="58684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715000"/>
            <a:ext cx="91440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В. Губенко. Григорій Сковорода (1969)</a:t>
            </a:r>
            <a:endParaRPr lang="ru-RU" dirty="0"/>
          </a:p>
        </p:txBody>
      </p:sp>
      <p:pic>
        <p:nvPicPr>
          <p:cNvPr id="73730" name="Picture 2" descr="D:\Лера\Для заливки на сайт\дошкольный\Зміни на сайт-укрліт9-16-05-17\у віртуальну галерею\Давня література\3.3.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0"/>
            <a:ext cx="7488832" cy="58779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В. </a:t>
            </a:r>
            <a:r>
              <a:rPr lang="uk-UA" dirty="0" err="1" smtClean="0"/>
              <a:t>Слєпченко</a:t>
            </a:r>
            <a:r>
              <a:rPr lang="uk-UA" dirty="0" smtClean="0"/>
              <a:t>. Григорій Сковорода. Світ ловив мене, та не спіймав (2013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74754" name="Picture 2" descr="D:\Лера\Для заливки на сайт\дошкольный\Зміни на сайт-укрліт9-16-05-17\у віртуальну галерею\Давня література\3.3.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260648"/>
            <a:ext cx="5976664" cy="52105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849888"/>
            <a:ext cx="9144000" cy="1008112"/>
          </a:xfrm>
        </p:spPr>
        <p:txBody>
          <a:bodyPr>
            <a:noAutofit/>
          </a:bodyPr>
          <a:lstStyle/>
          <a:p>
            <a:r>
              <a:rPr lang="uk-UA" sz="3600" dirty="0" smtClean="0"/>
              <a:t>Дуб-велетень, під яким любив працювати Григорій Сковорода (селище </a:t>
            </a:r>
            <a:r>
              <a:rPr lang="uk-UA" sz="3600" dirty="0" err="1" smtClean="0"/>
              <a:t>Сковородинівка</a:t>
            </a:r>
            <a:r>
              <a:rPr lang="uk-UA" sz="3600" dirty="0" smtClean="0"/>
              <a:t>)</a:t>
            </a:r>
            <a:endParaRPr lang="ru-RU" sz="3600" dirty="0"/>
          </a:p>
        </p:txBody>
      </p:sp>
      <p:pic>
        <p:nvPicPr>
          <p:cNvPr id="75778" name="Picture 2" descr="D:\Лера\Для заливки на сайт\дошкольный\Зміни на сайт-укрліт9-16-05-17\у віртуальну галерею\Давня література\3.3.7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188640"/>
            <a:ext cx="7488832" cy="56166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55172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Могильний камінь Григорія Сковороди (селище </a:t>
            </a:r>
            <a:r>
              <a:rPr lang="uk-UA" dirty="0" err="1" smtClean="0"/>
              <a:t>Сковородинівка</a:t>
            </a:r>
            <a:r>
              <a:rPr lang="uk-UA" dirty="0" smtClean="0"/>
              <a:t>)</a:t>
            </a:r>
            <a:endParaRPr lang="ru-RU" dirty="0"/>
          </a:p>
        </p:txBody>
      </p:sp>
      <p:pic>
        <p:nvPicPr>
          <p:cNvPr id="76802" name="Picture 2" descr="D:\Лера\Для заливки на сайт\дошкольный\Зміни на сайт-укрліт9-16-05-17\у віртуальну галерею\Давня література\3.3.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7308304" cy="547963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589240"/>
            <a:ext cx="9144000" cy="1143000"/>
          </a:xfrm>
        </p:spPr>
        <p:txBody>
          <a:bodyPr>
            <a:noAutofit/>
          </a:bodyPr>
          <a:lstStyle/>
          <a:p>
            <a:r>
              <a:rPr lang="uk-UA" sz="3600" dirty="0" smtClean="0"/>
              <a:t>Пам’ятник Григорію Сковороді в Харкові (встановлено 1992; скульптор І. Кавалерідзе)</a:t>
            </a:r>
            <a:endParaRPr lang="ru-RU" sz="3600" dirty="0"/>
          </a:p>
        </p:txBody>
      </p:sp>
      <p:pic>
        <p:nvPicPr>
          <p:cNvPr id="77826" name="Picture 2" descr="D:\Лера\Для заливки на сайт\дошкольный\Зміни на сайт-укрліт9-16-05-17\у віртуальну галерею\Давня література\3.3.7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60648"/>
            <a:ext cx="7423293" cy="52987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64088" y="0"/>
            <a:ext cx="3600400" cy="6858000"/>
          </a:xfrm>
        </p:spPr>
        <p:txBody>
          <a:bodyPr/>
          <a:lstStyle/>
          <a:p>
            <a:r>
              <a:rPr lang="uk-UA" dirty="0" smtClean="0"/>
              <a:t>Фрагмент рукопису Сковороди з малюнком «Фонтан «Нерівна всім рівність»</a:t>
            </a:r>
            <a:endParaRPr lang="ru-RU" dirty="0"/>
          </a:p>
        </p:txBody>
      </p:sp>
      <p:pic>
        <p:nvPicPr>
          <p:cNvPr id="78850" name="Picture 2" descr="D:\Лера\Для заливки на сайт\дошкольный\Зміни на сайт-укрліт9-16-05-17\у віртуальну галерею\Давня література\3.3.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5313705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869160"/>
            <a:ext cx="9144000" cy="1988840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Купюра в 500 </a:t>
            </a:r>
            <a:r>
              <a:rPr lang="uk-UA" dirty="0" err="1" smtClean="0"/>
              <a:t>грн</a:t>
            </a:r>
            <a:r>
              <a:rPr lang="uk-UA" dirty="0" smtClean="0"/>
              <a:t> із портретом Григорія Сковороди та малюнком «Фонтан «Нерівна всім рівність»</a:t>
            </a:r>
            <a:endParaRPr lang="ru-RU" dirty="0"/>
          </a:p>
        </p:txBody>
      </p:sp>
      <p:pic>
        <p:nvPicPr>
          <p:cNvPr id="79874" name="Picture 2" descr="D:\Лера\Для заливки на сайт\дошкольный\Зміни на сайт-укрліт9-16-05-17\у віртуальну галерею\Давня література\3.3.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76672"/>
            <a:ext cx="9144000" cy="4400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725144"/>
            <a:ext cx="9144000" cy="2132856"/>
          </a:xfrm>
        </p:spPr>
        <p:txBody>
          <a:bodyPr>
            <a:noAutofit/>
          </a:bodyPr>
          <a:lstStyle/>
          <a:p>
            <a:r>
              <a:rPr lang="uk-UA" sz="2800" dirty="0" smtClean="0"/>
              <a:t>Графіті «</a:t>
            </a:r>
            <a:r>
              <a:rPr lang="uk-UA" sz="2800" dirty="0" err="1" smtClean="0"/>
              <a:t>Сковородаб</a:t>
            </a:r>
            <a:r>
              <a:rPr lang="uk-UA" sz="2800" dirty="0" smtClean="0"/>
              <a:t>» на стіні Київського політехнічного інституту (автори Анатолій </a:t>
            </a:r>
            <a:r>
              <a:rPr lang="uk-UA" sz="2800" dirty="0" err="1" smtClean="0"/>
              <a:t>Тапольський</a:t>
            </a:r>
            <a:r>
              <a:rPr lang="uk-UA" sz="2800" dirty="0" smtClean="0"/>
              <a:t> і Саша </a:t>
            </a:r>
            <a:r>
              <a:rPr lang="uk-UA" sz="2800" dirty="0" err="1" smtClean="0"/>
              <a:t>Lime</a:t>
            </a:r>
            <a:r>
              <a:rPr lang="uk-UA" sz="2800" dirty="0" smtClean="0"/>
              <a:t> </a:t>
            </a:r>
            <a:r>
              <a:rPr lang="uk-UA" sz="2800" dirty="0" err="1" smtClean="0"/>
              <a:t>Kid</a:t>
            </a:r>
            <a:r>
              <a:rPr lang="uk-UA" sz="2800" dirty="0" smtClean="0"/>
              <a:t>). Поява графіті пов’язана з проведенням </a:t>
            </a:r>
            <a:r>
              <a:rPr lang="uk-UA" sz="2800" dirty="0" err="1" smtClean="0"/>
              <a:t>дабстеп-фестивалю</a:t>
            </a:r>
            <a:r>
              <a:rPr lang="uk-UA" sz="2800" dirty="0" smtClean="0"/>
              <a:t> SKOVORODUB, символом якого є видатний філософ (</a:t>
            </a:r>
            <a:r>
              <a:rPr lang="uk-UA" sz="2800" dirty="0" err="1" smtClean="0"/>
              <a:t>дабстеп</a:t>
            </a:r>
            <a:r>
              <a:rPr lang="uk-UA" sz="2800" dirty="0" smtClean="0"/>
              <a:t> — стиль у сучасній музиці)</a:t>
            </a:r>
            <a:endParaRPr lang="ru-RU" sz="2800" dirty="0"/>
          </a:p>
        </p:txBody>
      </p:sp>
      <p:pic>
        <p:nvPicPr>
          <p:cNvPr id="80898" name="Picture 2" descr="D:\Лера\Для заливки на сайт\дошкольный\Зміни на сайт-укрліт9-16-05-17\у віртуальну галерею\Давня література\3.3.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0"/>
            <a:ext cx="6300192" cy="47251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848</Words>
  <Application>Microsoft Office PowerPoint</Application>
  <PresentationFormat>Экран (4:3)</PresentationFormat>
  <Paragraphs>79</Paragraphs>
  <Slides>79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79</vt:i4>
      </vt:variant>
    </vt:vector>
  </HeadingPairs>
  <TitlesOfParts>
    <vt:vector size="80" baseType="lpstr">
      <vt:lpstr>Тема Office</vt:lpstr>
      <vt:lpstr>З. Зограф. Святі Кирило і Мефодій (1848)</vt:lpstr>
      <vt:lpstr>Сторінка «Ізбоника Святослава»</vt:lpstr>
      <vt:lpstr>Сторінка «Ізбоника Святослава»</vt:lpstr>
      <vt:lpstr>Сторінка «Ізбоника Святослава»</vt:lpstr>
      <vt:lpstr>Сторінка «Ізбоника Святослава»</vt:lpstr>
      <vt:lpstr>Фрагмент оформлення «Ізбоника Святослава»</vt:lpstr>
      <vt:lpstr>Сторінки «Остромирового Євангелія»</vt:lpstr>
      <vt:lpstr>Митрополит Іларіон (Іван Огієнко, 1882–1972) — український учений, громадський і церковний діяч, перекладач Біблії українською мовою.</vt:lpstr>
      <vt:lpstr>Іван Хоменко (1892–1981) — перекладач Біблії українською мовою.</vt:lpstr>
      <vt:lpstr>Рафаель Санті. Суд Соломона (1511)</vt:lpstr>
      <vt:lpstr>Рафаель Санті. Сікстинська Мадонна (1514)</vt:lpstr>
      <vt:lpstr>Леонардо да Вінчі. Таємна вечеря (1495–1497)</vt:lpstr>
      <vt:lpstr>П. Брейгель Старший. Вавилонська вежа (1563)</vt:lpstr>
      <vt:lpstr>П. Брейгель Старший. Маленька Вавилонська вежа (1563)</vt:lpstr>
      <vt:lpstr>Х. ван Клеве Вавилонська вежа (1589)</vt:lpstr>
      <vt:lpstr>Х. ван Фалькенборх. Вавилонська вежа (1594)</vt:lpstr>
      <vt:lpstr>Х. ван Фалькенборх. Вавилонська вежа (1595)</vt:lpstr>
      <vt:lpstr>Х. ван Фалькенборх. Вавилонська вежа (1600)</vt:lpstr>
      <vt:lpstr>А. Гріммер. Вавилонська вежа (1604)</vt:lpstr>
      <vt:lpstr>А. Кірхер. Вавилонська вежа (1679)</vt:lpstr>
      <vt:lpstr>Рембрандт. Повернення блудного сина (1669)</vt:lpstr>
      <vt:lpstr>Дж. Пальма. Повернення блудного сина (1595)</vt:lpstr>
      <vt:lpstr>Б. Мурільйо. Повернення блудного сина (1667–1670)</vt:lpstr>
      <vt:lpstr>Г. Доре. Повернення блудного сина (1864–1866)</vt:lpstr>
      <vt:lpstr>Г. Доре. Блудний син у батькових обіймах (1864–1866)</vt:lpstr>
      <vt:lpstr>М. Лосєв. Блудний син (1882)</vt:lpstr>
      <vt:lpstr>Мойсей перед неопалимою купиною (візантійська мозаїка з монастиря св. Катерини на Синаї, VI ст.)</vt:lpstr>
      <vt:lpstr>Мойсей перед неопалимою купиною (ікона з монастиря св. Катерини на Синаї; Візантія, XIII ст.)</vt:lpstr>
      <vt:lpstr>Г. Доре. Мойсей і Аарон перед фараоном (1864–1866)</vt:lpstr>
      <vt:lpstr>Г. Доре. Єгиптяни просять Мойсея залишити Єгипет (1864–1866)</vt:lpstr>
      <vt:lpstr>Г. Доре. Мойсей спускається з гори Синай (1864–1866)</vt:lpstr>
      <vt:lpstr>Г. Доре. Мойсей розбиває скрижалі Закону (1864–1866)</vt:lpstr>
      <vt:lpstr>М. Врубель. Святий Мойсей (фрагмент фрески з Кирилівської церкви в Києві, 1884)</vt:lpstr>
      <vt:lpstr>Мікеланджело Буонарроті. Мойсей (1513–1515)</vt:lpstr>
      <vt:lpstr>Володимир Мономах (портрет роботи невідомого автора)</vt:lpstr>
      <vt:lpstr>В. Васнецов. Нестор-літописець (1885–1896)</vt:lpstr>
      <vt:lpstr>М. Антокольський. Пам’ятник Нестору-літописцю (1890)</vt:lpstr>
      <vt:lpstr>Сторінка «Повісті временних літ»</vt:lpstr>
      <vt:lpstr>Титульна сторінка «Києво-Печерського патерика»</vt:lpstr>
      <vt:lpstr>В. Васнецов. Після побоїща Ігоря Святославича з половцями (1880)</vt:lpstr>
      <vt:lpstr>В. Перов. Плач Ярославни (1881) </vt:lpstr>
      <vt:lpstr>І. Падалка. Слово о полку Ігоревім (1928)</vt:lpstr>
      <vt:lpstr>М. Реріх. Похід князя Ігоря (1942)</vt:lpstr>
      <vt:lpstr>В. Фаворський. Слово о полку Ігоревім (1952)</vt:lpstr>
      <vt:lpstr>В. Лопата. Слово о полку Ігоревім (1986)</vt:lpstr>
      <vt:lpstr>Пам’ятник Іванові Федорову у Львові (архітектор А. Консулов, скульптори В. Борисенко, В. Подольський; 1977)</vt:lpstr>
      <vt:lpstr>Портрет митрополита Петра Могили (автор невідомий)</vt:lpstr>
      <vt:lpstr>О. Курилас. Портрет Івана Мазепи (1909)</vt:lpstr>
      <vt:lpstr>Вірші Івана Величковського</vt:lpstr>
      <vt:lpstr>Слайд 50</vt:lpstr>
      <vt:lpstr>Слайд 51</vt:lpstr>
      <vt:lpstr>Слайд 52</vt:lpstr>
      <vt:lpstr>Старовинний український вертеп</vt:lpstr>
      <vt:lpstr>Польська шопка (сучасна)</vt:lpstr>
      <vt:lpstr>Барокове образотворче мистецтво в Україні. Іконостас собору Єлецького монастиря в Чернігові (1668–1670)</vt:lpstr>
      <vt:lpstr>Барокове образотворче мистецтво в Україні. Іконостас Спасо-Преображенської церкви у Великих Сорочинцях (XVIII ст.)</vt:lpstr>
      <vt:lpstr>Барокове образотворче мистецтво в Україні. Ікона «Розп’яття» з портретом лубенського полковника Леонтія Свічки (кінець XVII ст.)</vt:lpstr>
      <vt:lpstr>Барокове образотворче мистецтво в Україні. Портрет переяславського полковника Семена Сулими (1754)</vt:lpstr>
      <vt:lpstr>Барокове образотворче мистецтво в Україні. Портрет Параскеви Сулими, дружини переяславського полковника (1754)</vt:lpstr>
      <vt:lpstr>Барокове образотворче мистецтво в Україні. Гравюра. Леонтій Тарасевич «Прибуття іконописців з Царгорода в Печерський монастир» (1702)</vt:lpstr>
      <vt:lpstr>Барокове образотворче мистецтво в Україні. Гравюра. Олександр Тарасевич «Грудень» (гравюра для літургійного календаря «Rosarium», 1672–1677)</vt:lpstr>
      <vt:lpstr>Українська барокова архітектура. Києво-Печерська лавра</vt:lpstr>
      <vt:lpstr>Українська барокова архітектура. Андріївська церква в Києві</vt:lpstr>
      <vt:lpstr>Українська барокова архітектура. Михайлівський золотоверхий собор (Київ)</vt:lpstr>
      <vt:lpstr>Українська барокова архітектура. Михайлівський собор в Ніжині</vt:lpstr>
      <vt:lpstr>Українська барокова архітектура. Собор Святого Юра у Львові</vt:lpstr>
      <vt:lpstr>Українська барокова архітектура. Успенський собор у Харкові</vt:lpstr>
      <vt:lpstr>Українська барокова архітектура. Успенський собор Єлецького монастиря в Чернігові</vt:lpstr>
      <vt:lpstr>Григорій Сковорода (портрет роботи невідомого художника)</vt:lpstr>
      <vt:lpstr>І. Падалка. Портрет Григорія Сковороди</vt:lpstr>
      <vt:lpstr>М. Жук. Портрет Григорія Сковороди (1923)</vt:lpstr>
      <vt:lpstr>В. Губенко. Григорій Сковорода (1969)</vt:lpstr>
      <vt:lpstr>В. Слєпченко. Григорій Сковорода. Світ ловив мене, та не спіймав (2013)</vt:lpstr>
      <vt:lpstr>Дуб-велетень, під яким любив працювати Григорій Сковорода (селище Сковородинівка)</vt:lpstr>
      <vt:lpstr>Могильний камінь Григорія Сковороди (селище Сковородинівка)</vt:lpstr>
      <vt:lpstr>Пам’ятник Григорію Сковороді в Харкові (встановлено 1992; скульптор І. Кавалерідзе)</vt:lpstr>
      <vt:lpstr>Фрагмент рукопису Сковороди з малюнком «Фонтан «Нерівна всім рівність»</vt:lpstr>
      <vt:lpstr>Купюра в 500 грн із портретом Григорія Сковороди та малюнком «Фонтан «Нерівна всім рівність»</vt:lpstr>
      <vt:lpstr>Графіті «Сковородаб» на стіні Київського політехнічного інституту (автори Анатолій Тапольський і Саша Lime Kid). Поява графіті пов’язана з проведенням дабстеп-фестивалю SKOVORODUB, символом якого є видатний філософ (дабстеп — стиль у сучасній музиці)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З. Зограф. Святі Кирило і Мефодій (1848)</dc:title>
  <dc:creator>Valeria</dc:creator>
  <cp:lastModifiedBy>Valeria</cp:lastModifiedBy>
  <cp:revision>8</cp:revision>
  <dcterms:created xsi:type="dcterms:W3CDTF">2017-05-18T10:12:00Z</dcterms:created>
  <dcterms:modified xsi:type="dcterms:W3CDTF">2017-05-18T12:10:42Z</dcterms:modified>
</cp:coreProperties>
</file>