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88" r:id="rId2"/>
    <p:sldId id="410" r:id="rId3"/>
    <p:sldId id="414" r:id="rId4"/>
    <p:sldId id="408" r:id="rId5"/>
    <p:sldId id="409" r:id="rId6"/>
    <p:sldId id="411" r:id="rId7"/>
    <p:sldId id="405" r:id="rId8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AB"/>
    <a:srgbClr val="FFFF75"/>
    <a:srgbClr val="D04A87"/>
    <a:srgbClr val="FFFF66"/>
    <a:srgbClr val="FFFF99"/>
    <a:srgbClr val="EBF1DE"/>
    <a:srgbClr val="C026A3"/>
    <a:srgbClr val="4F622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078" autoAdjust="0"/>
  </p:normalViewPr>
  <p:slideViewPr>
    <p:cSldViewPr>
      <p:cViewPr varScale="1">
        <p:scale>
          <a:sx n="87" d="100"/>
          <a:sy n="87" d="100"/>
        </p:scale>
        <p:origin x="906" y="72"/>
      </p:cViewPr>
      <p:guideLst>
        <p:guide orient="horz" pos="166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28D4F-3BCF-4C5A-A7EE-D026E702DF02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9A5D9-412E-49EC-90A4-48A3E7CF7C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13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444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984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596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990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750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3097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544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alphaModFix amt="3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95FFB-84D7-47E7-9F63-FFF874E44ECF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0CEBA-02C2-4BA1-A07C-8A14D7E25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529E-C227-4100-8BB9-DCEE1A22402B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8BDBE-FB17-4223-9D50-009CDEE6A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1A66-E612-4062-96A8-364A6ED8B6D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D88E3-EAFF-4BD2-8D19-51AB50F1A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42287-1D70-4238-A131-DFAD89928FC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7CD51-5BBF-4CF2-993C-6A8E04DB1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4B57-071F-48AF-BAFF-696F80F27E1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A163-6F22-43D6-A220-7D61742572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75BF0-A5DC-401F-8D51-56F8E82A728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2ABD2-5D9B-4A9F-85F2-BA9B4CA45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gradFill flip="none" rotWithShape="1">
          <a:gsLst>
            <a:gs pos="100000">
              <a:schemeClr val="bg1">
                <a:tint val="80000"/>
                <a:satMod val="300000"/>
                <a:alpha val="0"/>
              </a:schemeClr>
            </a:gs>
            <a:gs pos="100000">
              <a:schemeClr val="bg1">
                <a:shade val="30000"/>
                <a:satMod val="200000"/>
                <a:alpha val="29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AB8BE-D280-4571-93DB-C7DFC9868338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2230-B54E-4428-8C9C-ECCF60D87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4EB1-0051-4795-81C2-8FB2A9495C0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BE83-F47B-4D92-9D26-D5791AC09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F9EEDD-B03A-4191-A80B-4E5D17370660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A7944-9559-4F5D-8D45-B4B22878E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59" r:id="rId5"/>
    <p:sldLayoutId id="2147483664" r:id="rId6"/>
    <p:sldLayoutId id="2147483665" r:id="rId7"/>
    <p:sldLayoutId id="2147483666" r:id="rId8"/>
    <p:sldLayoutId id="2147483667" r:id="rId9"/>
    <p:sldLayoutId id="2147483658" r:id="rId10"/>
    <p:sldLayoutId id="21474836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.jpe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067944" y="483518"/>
            <a:ext cx="4680520" cy="2192908"/>
          </a:xfrm>
          <a:prstGeom prst="rect">
            <a:avLst/>
          </a:prstGeom>
          <a:solidFill>
            <a:srgbClr val="0070C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11960" y="555526"/>
            <a:ext cx="4464496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uk-UA" sz="1750" dirty="0" err="1" smtClean="0">
                <a:solidFill>
                  <a:schemeClr val="bg1"/>
                </a:solidFill>
              </a:rPr>
              <a:t>Плане́та</a:t>
            </a:r>
            <a:r>
              <a:rPr lang="uk-UA" sz="1750" dirty="0" smtClean="0">
                <a:solidFill>
                  <a:schemeClr val="bg1"/>
                </a:solidFill>
              </a:rPr>
              <a:t> </a:t>
            </a:r>
            <a:r>
              <a:rPr lang="uk-UA" sz="1750" dirty="0">
                <a:solidFill>
                  <a:schemeClr val="bg1"/>
                </a:solidFill>
              </a:rPr>
              <a:t>— небесне </a:t>
            </a:r>
            <a:r>
              <a:rPr lang="uk-UA" sz="1750" dirty="0" smtClean="0">
                <a:solidFill>
                  <a:schemeClr val="bg1"/>
                </a:solidFill>
              </a:rPr>
              <a:t>тіло, </a:t>
            </a:r>
            <a:r>
              <a:rPr lang="en-US" sz="1750" dirty="0" smtClean="0">
                <a:solidFill>
                  <a:schemeClr val="bg1"/>
                </a:solidFill>
              </a:rPr>
              <a:t/>
            </a:r>
            <a:br>
              <a:rPr lang="en-US" sz="1750" dirty="0" smtClean="0">
                <a:solidFill>
                  <a:schemeClr val="bg1"/>
                </a:solidFill>
              </a:rPr>
            </a:br>
            <a:r>
              <a:rPr lang="uk-UA" sz="1750" dirty="0" smtClean="0">
                <a:solidFill>
                  <a:schemeClr val="bg1"/>
                </a:solidFill>
              </a:rPr>
              <a:t>що </a:t>
            </a:r>
            <a:r>
              <a:rPr lang="uk-UA" sz="1750" dirty="0">
                <a:solidFill>
                  <a:schemeClr val="bg1"/>
                </a:solidFill>
              </a:rPr>
              <a:t>обертається навколо </a:t>
            </a:r>
            <a:r>
              <a:rPr lang="uk-UA" sz="1750" dirty="0" smtClean="0">
                <a:solidFill>
                  <a:schemeClr val="bg1"/>
                </a:solidFill>
              </a:rPr>
              <a:t>Сонця </a:t>
            </a:r>
            <a:r>
              <a:rPr lang="en-US" sz="1750" dirty="0" smtClean="0">
                <a:solidFill>
                  <a:schemeClr val="bg1"/>
                </a:solidFill>
              </a:rPr>
              <a:t/>
            </a:r>
            <a:br>
              <a:rPr lang="en-US" sz="1750" dirty="0" smtClean="0">
                <a:solidFill>
                  <a:schemeClr val="bg1"/>
                </a:solidFill>
              </a:rPr>
            </a:br>
            <a:r>
              <a:rPr lang="uk-UA" sz="1750" dirty="0" smtClean="0">
                <a:solidFill>
                  <a:schemeClr val="bg1"/>
                </a:solidFill>
              </a:rPr>
              <a:t>або </a:t>
            </a:r>
            <a:r>
              <a:rPr lang="uk-UA" sz="1750" dirty="0">
                <a:solidFill>
                  <a:schemeClr val="bg1"/>
                </a:solidFill>
              </a:rPr>
              <a:t>іншої зірки. Орбіта </a:t>
            </a:r>
            <a:r>
              <a:rPr lang="uk-UA" sz="1750" dirty="0" smtClean="0">
                <a:solidFill>
                  <a:schemeClr val="bg1"/>
                </a:solidFill>
              </a:rPr>
              <a:t>— шлях  </a:t>
            </a:r>
            <a:r>
              <a:rPr lang="en-US" sz="1750" dirty="0" smtClean="0">
                <a:solidFill>
                  <a:schemeClr val="bg1"/>
                </a:solidFill>
              </a:rPr>
              <a:t/>
            </a:r>
            <a:br>
              <a:rPr lang="en-US" sz="1750" dirty="0" smtClean="0">
                <a:solidFill>
                  <a:schemeClr val="bg1"/>
                </a:solidFill>
              </a:rPr>
            </a:br>
            <a:r>
              <a:rPr lang="uk-UA" sz="1750" dirty="0" smtClean="0">
                <a:solidFill>
                  <a:schemeClr val="bg1"/>
                </a:solidFill>
              </a:rPr>
              <a:t>планети навколо зірки (Сонця). </a:t>
            </a:r>
            <a:r>
              <a:rPr lang="en-US" sz="1750" dirty="0" smtClean="0">
                <a:solidFill>
                  <a:schemeClr val="bg1"/>
                </a:solidFill>
              </a:rPr>
              <a:t/>
            </a:r>
            <a:br>
              <a:rPr lang="en-US" sz="1750" dirty="0" smtClean="0">
                <a:solidFill>
                  <a:schemeClr val="bg1"/>
                </a:solidFill>
              </a:rPr>
            </a:br>
            <a:r>
              <a:rPr lang="uk-UA" sz="1750" dirty="0" smtClean="0">
                <a:solidFill>
                  <a:schemeClr val="bg1"/>
                </a:solidFill>
              </a:rPr>
              <a:t>Земля — планета Сонячної системи.</a:t>
            </a:r>
            <a:endParaRPr lang="ru-RU" sz="1750" dirty="0">
              <a:solidFill>
                <a:schemeClr val="bg1"/>
              </a:solidFill>
            </a:endParaRPr>
          </a:p>
          <a:p>
            <a:pPr>
              <a:lnSpc>
                <a:spcPct val="130000"/>
              </a:lnSpc>
            </a:pPr>
            <a:endParaRPr lang="ru-RU" sz="175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3201619"/>
            <a:ext cx="8473401" cy="1166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b="1" dirty="0">
                <a:solidFill>
                  <a:srgbClr val="0070C0"/>
                </a:solidFill>
              </a:rPr>
              <a:t>Для роботи знадобиться: </a:t>
            </a:r>
            <a:r>
              <a:rPr lang="uk-UA" sz="2000" dirty="0"/>
              <a:t>аркуш картону синього або фіолетового кольору, кольоровий папір (жовтий), пластилін різних кольорів, білий олівець або шматочок крейди, ножиці, клей, стеки. </a:t>
            </a:r>
            <a:endParaRPr lang="ru-RU" sz="2000" dirty="0"/>
          </a:p>
        </p:txBody>
      </p:sp>
      <p:pic>
        <p:nvPicPr>
          <p:cNvPr id="9" name="Picture 4" descr="E:\Ex_\Андрей\Я досл_джую світ.  Підр 2 кл\планеты\New 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7137" y="195486"/>
            <a:ext cx="3796785" cy="2676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82786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2" name="Picture 2" descr="E:\Ex_\Андрей\Я досл_джую світ.  Підр 2 кл\планеты\Pages from planets-3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1170" y="867068"/>
            <a:ext cx="5585326" cy="3936930"/>
          </a:xfrm>
          <a:prstGeom prst="rect">
            <a:avLst/>
          </a:prstGeom>
          <a:noFill/>
        </p:spPr>
      </p:pic>
      <p:grpSp>
        <p:nvGrpSpPr>
          <p:cNvPr id="23" name="Группа 22"/>
          <p:cNvGrpSpPr/>
          <p:nvPr/>
        </p:nvGrpSpPr>
        <p:grpSpPr>
          <a:xfrm>
            <a:off x="179512" y="662374"/>
            <a:ext cx="5743253" cy="1477328"/>
            <a:chOff x="251520" y="363309"/>
            <a:chExt cx="5455221" cy="1319066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251520" y="456010"/>
              <a:ext cx="811213" cy="963612"/>
              <a:chOff x="251520" y="456010"/>
              <a:chExt cx="811213" cy="963612"/>
            </a:xfrm>
          </p:grpSpPr>
          <p:sp>
            <p:nvSpPr>
              <p:cNvPr id="29" name="Овал 28"/>
              <p:cNvSpPr/>
              <p:nvPr/>
            </p:nvSpPr>
            <p:spPr>
              <a:xfrm>
                <a:off x="395536" y="627534"/>
                <a:ext cx="504056" cy="504056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20" y="456010"/>
                <a:ext cx="811213" cy="9636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8" name="Прямоугольник 27"/>
            <p:cNvSpPr/>
            <p:nvPr/>
          </p:nvSpPr>
          <p:spPr>
            <a:xfrm>
              <a:off x="1134741" y="363309"/>
              <a:ext cx="4572000" cy="13190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/>
                <a:t>Намалюй білим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олівцем </a:t>
              </a:r>
              <a:r>
                <a:rPr lang="uk-UA" dirty="0"/>
                <a:t>або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крейдою </a:t>
              </a:r>
              <a:r>
                <a:rPr lang="uk-UA" dirty="0"/>
                <a:t>орбіти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для планет (8 шт.).</a:t>
              </a:r>
            </a:p>
            <a:p>
              <a:r>
                <a:rPr lang="uk-UA" dirty="0" smtClean="0"/>
                <a:t>Для восьми планет.</a:t>
              </a:r>
              <a:endParaRPr lang="ru-RU" dirty="0"/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189074" y="3387645"/>
            <a:ext cx="5498542" cy="1477328"/>
            <a:chOff x="189074" y="3387645"/>
            <a:chExt cx="5498542" cy="1477328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115616" y="3387645"/>
              <a:ext cx="4572000" cy="14773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/>
                <a:t>З паперу жовтого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кольору виріж </a:t>
              </a:r>
              <a:r>
                <a:rPr lang="uk-UA" dirty="0"/>
                <a:t>четвертину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кола </a:t>
              </a:r>
              <a:r>
                <a:rPr lang="uk-UA" dirty="0"/>
                <a:t>та наклей </a:t>
              </a:r>
              <a:r>
                <a:rPr lang="uk-UA" dirty="0" smtClean="0"/>
                <a:t>на </a:t>
              </a:r>
              <a:r>
                <a:rPr lang="uk-UA" dirty="0"/>
                <a:t>синій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картон </a:t>
              </a:r>
              <a:r>
                <a:rPr lang="uk-UA" dirty="0"/>
                <a:t>у лівий верхній </a:t>
              </a:r>
              <a:r>
                <a:rPr lang="uk-UA" dirty="0" smtClean="0"/>
                <a:t>кут, </a:t>
              </a:r>
            </a:p>
            <a:p>
              <a:r>
                <a:rPr lang="uk-UA" dirty="0" smtClean="0"/>
                <a:t>який позначає Сонце.</a:t>
              </a:r>
              <a:endParaRPr lang="ru-RU" dirty="0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342653" y="3625736"/>
              <a:ext cx="504056" cy="504056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74" y="348034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7" name="Picture 4" descr="E:\Ex_\Андрей\Я досл_джую світ.  Підр 2 кл\планеты\New 2.jpg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140903"/>
            <a:ext cx="1795439" cy="1265551"/>
          </a:xfrm>
          <a:prstGeom prst="rect">
            <a:avLst/>
          </a:prstGeom>
          <a:noFill/>
        </p:spPr>
      </p:pic>
      <p:pic>
        <p:nvPicPr>
          <p:cNvPr id="2050" name="Picture 2" descr="http://pngimg.com/uploads/chalk/chalk_PNG17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03976" y="1806127"/>
            <a:ext cx="991082" cy="54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295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0991E-6 C 0.0092 -0.00185 0.01719 -0.00525 0.02639 -0.00679 C 0.02847 -0.00864 0.03107 -0.00926 0.03298 -0.01173 C 0.03923 -0.02037 0.02969 -0.0142 0.03854 -0.01852 C 0.04149 -0.02192 0.04427 -0.02346 0.04705 -0.02686 C 0.05017 -0.03488 0.05173 -0.04415 0.05469 -0.05217 C 0.0559 -0.05866 0.05712 -0.06144 0.06024 -0.06545 C 0.0625 -0.07131 0.06389 -0.07687 0.06684 -0.08212 C 0.06753 -0.08613 0.06927 -0.08953 0.06979 -0.09385 C 0.07048 -0.09941 0.07014 -0.10528 0.07066 -0.11083 C 0.071 -0.11546 0.07257 -0.11917 0.07257 -0.12411 " pathEditMode="relative" ptsTypes="ffffffffffA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1143 C 0.01076 0.00865 0.02152 0.00865 0.03177 0.00186 C 0.0368 -0.00617 0.04253 -0.00926 0.04913 -0.01204 C 0.05295 -0.01636 0.05607 -0.02222 0.06041 -0.02408 C 0.06145 -0.03025 0.0625 -0.03272 0.06545 -0.03643 C 0.06736 -0.04167 0.07257 -0.05001 0.07257 -0.0497 C 0.07378 -0.05773 0.07604 -0.06668 0.07847 -0.07317 C 0.07986 -0.08058 0.08194 -0.09046 0.08541 -0.09478 C 0.08802 -0.10188 0.08941 -0.1096 0.09062 -0.11793 C 0.09097 -0.12287 0.09097 -0.12812 0.09132 -0.13306 C 0.09149 -0.13491 0.09218 -0.13584 0.09236 -0.13769 C 0.0927 -0.14016 0.09323 -0.1451 0.09323 -0.14479 " pathEditMode="relative" rAng="0" ptsTypes="fffffffffffA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-78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2532 C 0.03628 0.02069 0.01788 0.02223 0.03784 0.01544 C 0.04027 0.01266 0.04652 0.00927 0.04652 0.00958 C 0.04982 0.00402 0.05156 0.0034 0.05555 0.00124 C 0.06093 -0.0071 0.06475 -0.01296 0.07048 -0.01945 C 0.07135 -0.0213 0.0717 -0.02284 0.07257 -0.02439 C 0.07326 -0.02562 0.07482 -0.02593 0.07552 -0.02747 C 0.08107 -0.03859 0.07066 -0.02655 0.07951 -0.0355 C 0.08159 -0.04631 0.07864 -0.0355 0.08333 -0.04167 C 0.08437 -0.04291 0.08455 -0.04538 0.08541 -0.04692 C 0.08628 -0.04816 0.08732 -0.04878 0.08854 -0.05001 C 0.09132 -0.05649 0.09236 -0.05804 0.0934 -0.06421 C 0.09496 -0.07255 0.09531 -0.08088 0.09843 -0.08829 C 0.10121 -0.1025 0.0993 -0.11639 0.0993 -0.13121 " pathEditMode="relative" rAng="0" ptsTypes="fffffffffffffA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" y="-78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5342 C 0.01128 0.04601 0.02152 0.04755 0.03402 0.04662 C 0.03802 0.04446 0.04132 0.04045 0.04531 0.03829 C 0.05139 0.02686 0.06041 0.02038 0.06892 0.01822 C 0.07343 0.01482 0.07673 0.01266 0.0802 0.00649 C 0.08177 -0.00247 0.08055 0.00278 0.08489 -0.00864 C 0.08559 -0.01049 0.08628 -0.01667 0.0868 -0.01883 C 0.08993 -0.02994 0.09618 -0.03859 0.1 -0.04908 C 0.10156 -0.05773 0.10277 -0.06668 0.10573 -0.07409 C 0.10711 -0.08212 0.10868 -0.08552 0.10937 -0.09416 C 0.10972 -0.1025 0.10989 -0.11114 0.11041 -0.11948 C 0.11093 -0.12874 0.11423 -0.13275 0.11423 -0.14294 " pathEditMode="relative" rAng="0" ptsTypes="fffffffffffA">
                                      <p:cBhvr>
                                        <p:cTn id="3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12" y="-98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0.08058 C 0.00955 0.08676 0.02152 0.08336 0.03264 0.08213 C 0.04548 0.07873 0.05642 0.07194 0.06753 0.06052 C 0.07378 0.04323 0.06458 0.06793 0.07222 0.05033 C 0.07361 0.04724 0.07604 0.04014 0.07604 0.04045 C 0.0783 0.02686 0.08576 0.01791 0.09288 0.01328 C 0.09514 0.00958 0.09826 0.00741 0.10052 0.0034 C 0.10225 0.00031 0.10295 -0.00802 0.10434 -0.01173 C 0.11423 -0.04044 0.10503 -0.01265 0.1118 -0.0284 C 0.11406 -0.03365 0.11493 -0.04075 0.11753 -0.04538 C 0.11909 -0.04816 0.12309 -0.05217 0.12309 -0.05186 C 0.12534 -0.06267 0.1276 -0.07101 0.12882 -0.08212 C 0.12916 -0.09447 0.12916 -0.10682 0.12968 -0.11917 C 0.13003 -0.12689 0.13264 -0.13491 0.13264 -0.14263 " pathEditMode="relative" rAng="0" ptsTypes="fffffffffffffA">
                                      <p:cBhvr>
                                        <p:cTn id="3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-108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12041 C 0.01909 0.11887 0.03993 0.11424 0.06007 0.10868 C 0.06198 0.10652 0.0651 0.1059 0.0658 0.10189 C 0.06614 0.10034 0.06597 0.09818 0.06666 0.09695 C 0.06805 0.09448 0.07326 0.09293 0.07517 0.09201 C 0.07916 0.08707 0.08402 0.08583 0.08836 0.08182 C 0.09218 0.07842 0.09357 0.07379 0.09774 0.07163 C 0.10486 0.06422 0.1085 0.04817 0.1158 0.03983 C 0.11823 0.03304 0.12205 0.02563 0.12413 0.01822 C 0.12725 0.0068 0.12916 -0.00555 0.13645 -0.01049 C 0.13975 -0.01914 0.14027 -0.02161 0.14218 -0.03056 C 0.14357 -0.04384 0.14461 -0.06051 0.14774 -0.07255 " pathEditMode="relative" rAng="0" ptsTypes="fffffffffffA">
                                      <p:cBhvr>
                                        <p:cTn id="3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48" y="-96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0.17012 C 0.02066 0.15715 0.02847 0.16302 0.04809 0.16086 C 0.05156 0.15623 0.05312 0.15283 0.05729 0.15036 C 0.05955 0.14943 0.06389 0.14665 0.06389 0.14696 C 0.07135 0.13678 0.08298 0.13153 0.09184 0.12628 C 0.09705 0.11949 0.10086 0.11053 0.10642 0.10528 C 0.10885 0.09695 0.11545 0.0883 0.12014 0.08429 C 0.12361 0.07688 0.12777 0.07379 0.13211 0.06824 C 0.13402 0.06607 0.1375 0.06113 0.1375 0.06144 C 0.1408 0.05218 0.14444 0.04354 0.14948 0.03705 C 0.15069 0.03304 0.15277 0.03026 0.15382 0.02656 C 0.15451 0.02439 0.15486 0.01976 0.15486 0.02007 " pathEditMode="relative" rAng="-120047" ptsTypes="fffffffffffA">
                                      <p:cBhvr>
                                        <p:cTn id="3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26" y="-75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6 0.16549 C 0.07899 0.15499 0.08889 0.15376 0.09427 0.1519 C 0.10017 0.14635 0.10486 0.13523 0.1118 0.13184 C 0.11458 0.12844 0.11788 0.1272 0.12031 0.12473 C 0.12413 0.11887 0.12656 0.11084 0.13159 0.10806 C 0.13472 0.10312 0.13437 0.0988 0.13836 0.09571 C 0.1427 0.0883 0.1401 0.09263 0.1467 0.0846 C 0.14895 0.08244 0.15243 0.07626 0.15243 0.07688 " pathEditMode="relative" rAng="0" ptsTypes="fffffffA">
                                      <p:cBhvr>
                                        <p:cTn id="4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3" y="-4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2" name="Picture 2" descr="E:\Ex_\Андрей\Я досл_джую світ.  Підр 2 кл\планеты\New 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339502"/>
            <a:ext cx="6480720" cy="4568064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707904" y="2643758"/>
            <a:ext cx="5706380" cy="165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Найбільша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планета 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/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</a:b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Сонячної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системи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—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Юпітер</a:t>
            </a:r>
            <a:r>
              <a:rPr lang="uk-UA" sz="2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. 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/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</a:b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Менше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за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неї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Сатурн</a:t>
            </a:r>
            <a:r>
              <a:rPr lang="uk-UA" sz="2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. 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/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</a:b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Потім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Земля,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Венера,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Марс,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Уран,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Нептун.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/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</a:b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Найменша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планета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—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Меркурій. 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pic>
        <p:nvPicPr>
          <p:cNvPr id="7" name="Picture 4" descr="E:\Ex_\Андрей\Я досл_джую світ.  Підр 2 кл\планеты\New 2.jp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140903"/>
            <a:ext cx="1795439" cy="12655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53959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4" name="Picture 3" descr="E:\Ex_\Андрей\Я досл_джую світ.  Підр 2 кл\планеты\Pages from planet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2399" y="940048"/>
            <a:ext cx="5686105" cy="4007966"/>
          </a:xfrm>
          <a:prstGeom prst="rect">
            <a:avLst/>
          </a:prstGeom>
          <a:noFill/>
        </p:spPr>
      </p:pic>
      <p:grpSp>
        <p:nvGrpSpPr>
          <p:cNvPr id="19" name="Группа 18"/>
          <p:cNvGrpSpPr/>
          <p:nvPr/>
        </p:nvGrpSpPr>
        <p:grpSpPr>
          <a:xfrm>
            <a:off x="251520" y="239986"/>
            <a:ext cx="5369145" cy="963612"/>
            <a:chOff x="246463" y="3323059"/>
            <a:chExt cx="5369145" cy="963612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390479" y="3467075"/>
              <a:ext cx="5225129" cy="504056"/>
              <a:chOff x="443362" y="252849"/>
              <a:chExt cx="5225129" cy="504056"/>
            </a:xfrm>
          </p:grpSpPr>
          <p:sp>
            <p:nvSpPr>
              <p:cNvPr id="26" name="Овал 25"/>
              <p:cNvSpPr/>
              <p:nvPr/>
            </p:nvSpPr>
            <p:spPr>
              <a:xfrm>
                <a:off x="443362" y="252849"/>
                <a:ext cx="504056" cy="504056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7" name="Прямоугольник 26"/>
              <p:cNvSpPr/>
              <p:nvPr/>
            </p:nvSpPr>
            <p:spPr>
              <a:xfrm>
                <a:off x="1096491" y="293628"/>
                <a:ext cx="4572000" cy="36933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Виготов із пластиліну </a:t>
                </a:r>
                <a:r>
                  <a:rPr lang="uk-UA" dirty="0" smtClean="0"/>
                  <a:t>моделі планет.</a:t>
                </a:r>
                <a:endParaRPr lang="ru-RU" dirty="0"/>
              </a:p>
            </p:txBody>
          </p:sp>
        </p:grpSp>
        <p:pic>
          <p:nvPicPr>
            <p:cNvPr id="24" name="Picture 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463" y="3323059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2" name="Группа 31"/>
          <p:cNvGrpSpPr/>
          <p:nvPr/>
        </p:nvGrpSpPr>
        <p:grpSpPr>
          <a:xfrm>
            <a:off x="251521" y="1131590"/>
            <a:ext cx="5450667" cy="2585323"/>
            <a:chOff x="232395" y="138483"/>
            <a:chExt cx="5433350" cy="2269294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395536" y="138483"/>
              <a:ext cx="5270209" cy="2269294"/>
              <a:chOff x="395536" y="138483"/>
              <a:chExt cx="5270209" cy="2269294"/>
            </a:xfrm>
          </p:grpSpPr>
          <p:sp>
            <p:nvSpPr>
              <p:cNvPr id="36" name="Овал 35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7" name="Прямоугольник 36"/>
              <p:cNvSpPr/>
              <p:nvPr/>
            </p:nvSpPr>
            <p:spPr>
              <a:xfrm>
                <a:off x="1093745" y="138483"/>
                <a:ext cx="4572000" cy="226929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Наприклад, </a:t>
                </a:r>
                <a:r>
                  <a:rPr lang="uk-UA" dirty="0" smtClean="0"/>
                  <a:t>для</a:t>
                </a:r>
              </a:p>
              <a:p>
                <a:r>
                  <a:rPr lang="uk-UA" dirty="0" smtClean="0"/>
                  <a:t>найбільшої </a:t>
                </a:r>
                <a:br>
                  <a:rPr lang="uk-UA" dirty="0" smtClean="0"/>
                </a:br>
                <a:r>
                  <a:rPr lang="uk-UA" dirty="0" smtClean="0"/>
                  <a:t>планети  —  Юпітера</a:t>
                </a:r>
              </a:p>
              <a:p>
                <a:r>
                  <a:rPr lang="uk-UA" dirty="0" smtClean="0"/>
                  <a:t>(у вигляді кавуна) </a:t>
                </a:r>
                <a:br>
                  <a:rPr lang="uk-UA" dirty="0" smtClean="0"/>
                </a:br>
                <a:r>
                  <a:rPr lang="uk-UA" dirty="0" smtClean="0"/>
                  <a:t>зліпи </a:t>
                </a:r>
                <a:r>
                  <a:rPr lang="uk-UA" dirty="0"/>
                  <a:t>кульку </a:t>
                </a:r>
                <a:r>
                  <a:rPr lang="en-US" dirty="0" smtClean="0"/>
                  <a:t/>
                </a:r>
                <a:br>
                  <a:rPr lang="en-US" dirty="0" smtClean="0"/>
                </a:br>
                <a:r>
                  <a:rPr lang="uk-UA" dirty="0" smtClean="0"/>
                  <a:t>з</a:t>
                </a:r>
                <a:r>
                  <a:rPr lang="en-US" dirty="0"/>
                  <a:t> </a:t>
                </a:r>
                <a:r>
                  <a:rPr lang="uk-UA" dirty="0" smtClean="0"/>
                  <a:t>зеленого </a:t>
                </a:r>
                <a:br>
                  <a:rPr lang="uk-UA" dirty="0" smtClean="0"/>
                </a:br>
                <a:r>
                  <a:rPr lang="uk-UA" dirty="0" smtClean="0"/>
                  <a:t>пластиліну</a:t>
                </a:r>
                <a:r>
                  <a:rPr lang="uk-UA" dirty="0"/>
                  <a:t>, скатай </a:t>
                </a:r>
                <a:endParaRPr lang="uk-UA" dirty="0" smtClean="0"/>
              </a:p>
              <a:p>
                <a:r>
                  <a:rPr lang="uk-UA" dirty="0" smtClean="0"/>
                  <a:t>заготовки </a:t>
                </a:r>
                <a:r>
                  <a:rPr lang="uk-UA" dirty="0"/>
                  <a:t>для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смужок </a:t>
                </a:r>
                <a:r>
                  <a:rPr lang="uk-UA" dirty="0"/>
                  <a:t>та хвостика.</a:t>
                </a:r>
              </a:p>
            </p:txBody>
          </p:sp>
        </p:grpSp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395" y="23998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Группа 37"/>
          <p:cNvGrpSpPr/>
          <p:nvPr/>
        </p:nvGrpSpPr>
        <p:grpSpPr>
          <a:xfrm>
            <a:off x="179512" y="3779411"/>
            <a:ext cx="5455221" cy="963612"/>
            <a:chOff x="232395" y="239986"/>
            <a:chExt cx="5455221" cy="963612"/>
          </a:xfrm>
        </p:grpSpPr>
        <p:grpSp>
          <p:nvGrpSpPr>
            <p:cNvPr id="39" name="Группа 38"/>
            <p:cNvGrpSpPr/>
            <p:nvPr/>
          </p:nvGrpSpPr>
          <p:grpSpPr>
            <a:xfrm>
              <a:off x="395536" y="400477"/>
              <a:ext cx="5292080" cy="646331"/>
              <a:chOff x="395536" y="400477"/>
              <a:chExt cx="5292080" cy="646331"/>
            </a:xfrm>
          </p:grpSpPr>
          <p:sp>
            <p:nvSpPr>
              <p:cNvPr id="41" name="Овал 40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1115616" y="400477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Наліпи смужки на кавун і прикріпи хвостик — </a:t>
                </a:r>
                <a:r>
                  <a:rPr lang="uk-UA" dirty="0" smtClean="0"/>
                  <a:t>модель планети готова</a:t>
                </a:r>
                <a:r>
                  <a:rPr lang="uk-UA" dirty="0"/>
                  <a:t>.</a:t>
                </a:r>
                <a:endParaRPr lang="ru-RU" dirty="0"/>
              </a:p>
            </p:txBody>
          </p:sp>
        </p:grpSp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395" y="23998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2" name="Picture 4" descr="E:\Ex_\Андрей\Я досл_джую світ.  Підр 2 кл\планеты\New 2.jpg"/>
          <p:cNvPicPr>
            <a:picLocks noChangeAspect="1" noChangeArrowheads="1"/>
          </p:cNvPicPr>
          <p:nvPr/>
        </p:nvPicPr>
        <p:blipFill>
          <a:blip r:embed="rId7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140903"/>
            <a:ext cx="1795439" cy="12655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01514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1" name="Picture 2" descr="E:\Ex_\Андрей\Я досл_джую світ.  Підр 2 кл\планеты\Pages from planets-2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2" t="56552" r="9106" b="22267"/>
          <a:stretch/>
        </p:blipFill>
        <p:spPr bwMode="auto">
          <a:xfrm>
            <a:off x="983113" y="2511857"/>
            <a:ext cx="5455816" cy="1342969"/>
          </a:xfrm>
          <a:prstGeom prst="rect">
            <a:avLst/>
          </a:prstGeom>
          <a:noFill/>
        </p:spPr>
      </p:pic>
      <p:grpSp>
        <p:nvGrpSpPr>
          <p:cNvPr id="12" name="Группа 11"/>
          <p:cNvGrpSpPr/>
          <p:nvPr/>
        </p:nvGrpSpPr>
        <p:grpSpPr>
          <a:xfrm>
            <a:off x="88379" y="627534"/>
            <a:ext cx="5455221" cy="1622718"/>
            <a:chOff x="160387" y="1464122"/>
            <a:chExt cx="5455221" cy="1622718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342653" y="1609512"/>
              <a:ext cx="5272955" cy="1477328"/>
              <a:chOff x="395536" y="51470"/>
              <a:chExt cx="5272955" cy="1477328"/>
            </a:xfrm>
          </p:grpSpPr>
          <p:sp>
            <p:nvSpPr>
              <p:cNvPr id="17" name="Овал 16"/>
              <p:cNvSpPr/>
              <p:nvPr/>
            </p:nvSpPr>
            <p:spPr>
              <a:xfrm>
                <a:off x="395536" y="77604"/>
                <a:ext cx="504056" cy="504056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1096491" y="51470"/>
                <a:ext cx="4572000" cy="147732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Пофантазуй та виготов із </a:t>
                </a:r>
                <a:r>
                  <a:rPr lang="uk-UA" dirty="0" smtClean="0"/>
                  <a:t>пластиліну моделі  інших планет  у вигляді лимона, апельсина, яблука, абрикоса, сливи, полуниці, винограду. Порівняй їх за розміром.</a:t>
                </a:r>
                <a:endParaRPr lang="ru-RU" dirty="0"/>
              </a:p>
            </p:txBody>
          </p:sp>
        </p:grp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387" y="1464122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4" name="Picture 4" descr="E:\Ex_\Андрей\Я досл_джую світ.  Підр 2 кл\планеты\New 2.jpg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140903"/>
            <a:ext cx="1795439" cy="12655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53959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4" name="Группа 12"/>
          <p:cNvGrpSpPr/>
          <p:nvPr/>
        </p:nvGrpSpPr>
        <p:grpSpPr>
          <a:xfrm>
            <a:off x="182266" y="484892"/>
            <a:ext cx="5272955" cy="1754326"/>
            <a:chOff x="395536" y="51470"/>
            <a:chExt cx="5272955" cy="1754326"/>
          </a:xfrm>
        </p:grpSpPr>
        <p:sp>
          <p:nvSpPr>
            <p:cNvPr id="17" name="Овал 16"/>
            <p:cNvSpPr/>
            <p:nvPr/>
          </p:nvSpPr>
          <p:spPr>
            <a:xfrm>
              <a:off x="395536" y="77604"/>
              <a:ext cx="504056" cy="504056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096491" y="51470"/>
              <a:ext cx="4572000" cy="175432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 smtClean="0"/>
                <a:t>Якщо порівняти розмір фруктів, то можна  уявити, що Нептун  — лимон</a:t>
              </a:r>
              <a:r>
                <a:rPr lang="uk-UA" dirty="0"/>
                <a:t>, </a:t>
              </a:r>
              <a:r>
                <a:rPr lang="uk-UA" dirty="0" smtClean="0"/>
                <a:t>Уран  — яблуко, Сатурн — апельсин</a:t>
              </a:r>
              <a:r>
                <a:rPr lang="uk-UA" dirty="0"/>
                <a:t>, </a:t>
              </a:r>
              <a:r>
                <a:rPr lang="uk-UA" dirty="0" smtClean="0"/>
                <a:t>Юпітер — кавун, Марс — слива,  Земля — абрикос, Венера — полуниця, Меркурій — виноград</a:t>
              </a:r>
              <a:r>
                <a:rPr lang="uk-UA" dirty="0"/>
                <a:t>.</a:t>
              </a:r>
              <a:endParaRPr lang="ru-RU" dirty="0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2643758"/>
            <a:ext cx="6861175" cy="194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96" y="311994"/>
            <a:ext cx="81121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 descr="E:\Ex_\Андрей\Я досл_джую світ.  Підр 2 кл\планеты\New 2.jpg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140903"/>
            <a:ext cx="1795439" cy="12655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53959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343247" y="204202"/>
            <a:ext cx="8189193" cy="504056"/>
            <a:chOff x="395536" y="411510"/>
            <a:chExt cx="8189193" cy="504056"/>
          </a:xfrm>
        </p:grpSpPr>
        <p:sp>
          <p:nvSpPr>
            <p:cNvPr id="10" name="Овал 9"/>
            <p:cNvSpPr/>
            <p:nvPr/>
          </p:nvSpPr>
          <p:spPr>
            <a:xfrm>
              <a:off x="395536" y="411510"/>
              <a:ext cx="504056" cy="504056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1096491" y="537518"/>
              <a:ext cx="748823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dirty="0"/>
                <a:t>Розташуй планети на заздалегідь намальовані орбіти.</a:t>
              </a:r>
              <a:endParaRPr lang="ru-RU" dirty="0"/>
            </a:p>
          </p:txBody>
        </p:sp>
      </p:grpSp>
      <p:pic>
        <p:nvPicPr>
          <p:cNvPr id="14" name="Picture 4" descr="E:\Ex_\Андрей\Я досл_джую світ.  Підр 2 кл\планеты\New 2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87824" y="1059582"/>
            <a:ext cx="3096344" cy="38107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-238008" y="1779662"/>
            <a:ext cx="3657880" cy="2191593"/>
            <a:chOff x="-2772816" y="2682974"/>
            <a:chExt cx="4644992" cy="2530093"/>
          </a:xfrm>
          <a:noFill/>
        </p:grpSpPr>
        <p:sp>
          <p:nvSpPr>
            <p:cNvPr id="18" name="Прямоугольник 17"/>
            <p:cNvSpPr/>
            <p:nvPr/>
          </p:nvSpPr>
          <p:spPr>
            <a:xfrm>
              <a:off x="-2772816" y="2682974"/>
              <a:ext cx="3116063" cy="1905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-2699825" y="3102503"/>
              <a:ext cx="4572001" cy="2110564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uk-UA" sz="2200" b="1" dirty="0" err="1">
                  <a:solidFill>
                    <a:srgbClr val="FF0000"/>
                  </a:solidFill>
                </a:rPr>
                <a:t>Запам</a:t>
              </a:r>
              <a:r>
                <a:rPr lang="en-US" sz="2200" b="1" dirty="0">
                  <a:solidFill>
                    <a:srgbClr val="FF0000"/>
                  </a:solidFill>
                </a:rPr>
                <a:t>’</a:t>
              </a:r>
              <a:r>
                <a:rPr lang="uk-UA" sz="2200" b="1" dirty="0" err="1">
                  <a:solidFill>
                    <a:srgbClr val="FF0000"/>
                  </a:solidFill>
                </a:rPr>
                <a:t>ятай</a:t>
              </a:r>
              <a:r>
                <a:rPr lang="uk-UA" sz="2200" b="1" dirty="0">
                  <a:solidFill>
                    <a:srgbClr val="FF0000"/>
                  </a:solidFill>
                </a:rPr>
                <a:t>!</a:t>
              </a:r>
            </a:p>
            <a:p>
              <a:pPr algn="ctr">
                <a:lnSpc>
                  <a:spcPct val="120000"/>
                </a:lnSpc>
              </a:pPr>
              <a:r>
                <a:rPr lang="uk-UA" b="1" dirty="0">
                  <a:solidFill>
                    <a:srgbClr val="FF0000"/>
                  </a:solidFill>
                </a:rPr>
                <a:t>Планети </a:t>
              </a:r>
              <a:r>
                <a:rPr lang="en-US" b="1" dirty="0" smtClean="0">
                  <a:solidFill>
                    <a:srgbClr val="FF0000"/>
                  </a:solidFill>
                </a:rPr>
                <a:t/>
              </a:r>
              <a:br>
                <a:rPr lang="en-US" b="1" dirty="0" smtClean="0">
                  <a:solidFill>
                    <a:srgbClr val="FF0000"/>
                  </a:solidFill>
                </a:rPr>
              </a:br>
              <a:r>
                <a:rPr lang="uk-UA" b="1" dirty="0" smtClean="0">
                  <a:solidFill>
                    <a:srgbClr val="FF0000"/>
                  </a:solidFill>
                </a:rPr>
                <a:t>розташовані </a:t>
              </a:r>
              <a:endParaRPr lang="uk-UA" b="1" dirty="0">
                <a:solidFill>
                  <a:srgbClr val="FF0000"/>
                </a:solidFill>
              </a:endParaRPr>
            </a:p>
            <a:p>
              <a:pPr algn="ctr">
                <a:lnSpc>
                  <a:spcPct val="120000"/>
                </a:lnSpc>
              </a:pPr>
              <a:r>
                <a:rPr lang="uk-UA" b="1" dirty="0" smtClean="0">
                  <a:solidFill>
                    <a:srgbClr val="FF0000"/>
                  </a:solidFill>
                </a:rPr>
                <a:t>в</a:t>
              </a:r>
              <a:r>
                <a:rPr lang="en-US" b="1" dirty="0" smtClean="0">
                  <a:solidFill>
                    <a:srgbClr val="FF0000"/>
                  </a:solidFill>
                </a:rPr>
                <a:t> </a:t>
              </a:r>
              <a:r>
                <a:rPr lang="uk-UA" b="1" dirty="0" smtClean="0">
                  <a:solidFill>
                    <a:srgbClr val="FF0000"/>
                  </a:solidFill>
                </a:rPr>
                <a:t>певній </a:t>
              </a:r>
              <a:r>
                <a:rPr lang="en-US" b="1" dirty="0" smtClean="0">
                  <a:solidFill>
                    <a:srgbClr val="FF0000"/>
                  </a:solidFill>
                </a:rPr>
                <a:t/>
              </a:r>
              <a:br>
                <a:rPr lang="en-US" b="1" dirty="0" smtClean="0">
                  <a:solidFill>
                    <a:srgbClr val="FF0000"/>
                  </a:solidFill>
                </a:rPr>
              </a:br>
              <a:r>
                <a:rPr lang="uk-UA" b="1" dirty="0" smtClean="0">
                  <a:solidFill>
                    <a:srgbClr val="FF0000"/>
                  </a:solidFill>
                </a:rPr>
                <a:t>послідовності</a:t>
              </a:r>
              <a:r>
                <a:rPr lang="uk-UA" b="1" dirty="0">
                  <a:solidFill>
                    <a:srgbClr val="FF0000"/>
                  </a:solidFill>
                </a:rPr>
                <a:t>. </a:t>
              </a:r>
              <a:endParaRPr lang="ru-RU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753" y="31827"/>
            <a:ext cx="811045" cy="966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336704" y="1995686"/>
            <a:ext cx="2699792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Перевір порядок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розташування </a:t>
            </a:r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планет 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Сонячної </a:t>
            </a:r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системи.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Меркурій</a:t>
            </a:r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, Венера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Земля</a:t>
            </a:r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, Марс, Юпітер,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Сатурн</a:t>
            </a:r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, Уран, Нептун.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9249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3197</TotalTime>
  <Words>158</Words>
  <Application>Microsoft Office PowerPoint</Application>
  <PresentationFormat>Экран (16:9)</PresentationFormat>
  <Paragraphs>27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Masha</dc:creator>
  <cp:lastModifiedBy>Daria</cp:lastModifiedBy>
  <cp:revision>405</cp:revision>
  <dcterms:created xsi:type="dcterms:W3CDTF">2017-07-24T10:57:04Z</dcterms:created>
  <dcterms:modified xsi:type="dcterms:W3CDTF">2019-01-10T11:34:30Z</dcterms:modified>
</cp:coreProperties>
</file>