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5" r:id="rId3"/>
    <p:sldId id="257" r:id="rId4"/>
    <p:sldId id="268" r:id="rId5"/>
    <p:sldId id="266" r:id="rId6"/>
    <p:sldId id="259" r:id="rId7"/>
    <p:sldId id="260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DE784-21A4-4FA1-A2D6-8A566A33E0D6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050CF-01F1-40CD-BD97-01D2FA64B71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82432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2534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C7622-6E44-476F-87C2-3F57076164F1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F9F167-AC29-4CB5-95DE-DBD5FF6C0F0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19102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4B76E2-82DA-43A1-88A0-F0C75ADA2302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84316A-2A78-4182-A595-30FCDF1C88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40596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9E134-93DA-4F70-B80A-DB4944358962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F5E04A-35C3-4678-8B27-4ED1DFD284D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93094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22AC0-CB4D-45BE-884C-C9034DC262CA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364CA7-D66F-4618-A71F-972D820CE75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84351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076A0-9C7B-47DD-996E-E7826C58BC7C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AD56C9-FAB9-425A-B07C-7312EA4094E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02547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11A2E-1822-451A-99EA-74AF2576F13B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9A72F1-6D28-409E-848D-3A7E12C8635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7672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F842C-F3D5-469C-8A97-2F1FFB359A9B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E61A84-DC89-4C16-AF31-10AB315CF2D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97879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05CB4-8B39-4290-B551-1BD87EA6A8F4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6567C3-E127-473D-A543-1F834A6BC74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3123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7C66B-7B60-4AE0-8F48-AFA7F7C682AA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2EB324-1642-41C2-BA61-A1D336F22C0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73724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094F86-CDBD-4208-8F4E-9ECD56BD709D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C23F419-0D0D-4888-89DC-349DCEA3EC4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467544" y="908720"/>
            <a:ext cx="8352928" cy="576064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/>
        </p:spPr>
      </p:pic>
      <p:pic>
        <p:nvPicPr>
          <p:cNvPr id="1331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13" descr="http://www.fainaidea.com/wp-content/uploads/2016/04/laptop_PNG594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865563"/>
            <a:ext cx="3455988" cy="244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15" descr="http://informat444.narod.ru/museum/picture/abak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414463"/>
            <a:ext cx="2982912" cy="199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17" descr="http://mega-skupka.com/images/download/skupka-komputerov-i-monitorov-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12604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2" descr="https://v1.std3.ru/39/ce/1457896180-39ce78b5e7ea79c26c6a651d34b2b94c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338" y="5037138"/>
            <a:ext cx="1489075" cy="148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98538" y="188913"/>
            <a:ext cx="7024687" cy="8461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576388" y="333375"/>
            <a:ext cx="5870575" cy="6302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500" b="1" dirty="0">
                <a:solidFill>
                  <a:schemeClr val="tx2">
                    <a:lumMod val="75000"/>
                  </a:schemeClr>
                </a:solidFill>
              </a:rPr>
              <a:t>Перші пристрої для лічби</a:t>
            </a:r>
            <a:endParaRPr lang="ru-RU" sz="35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64" name="Picture 16" descr="http://nezna.li/images/article/facts/18138_schet-na-paltsah-wide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827584" y="1402794"/>
            <a:ext cx="3379782" cy="1738174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/>
        </p:spPr>
      </p:pic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1187450" y="3213100"/>
            <a:ext cx="27432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altLang="ru-RU" sz="2500">
                <a:latin typeface="Arial" panose="020B0604020202020204" pitchFamily="34" charset="0"/>
              </a:rPr>
              <a:t>Лічба на пальцях</a:t>
            </a:r>
            <a:endParaRPr lang="ru-RU" altLang="ru-RU" sz="2500">
              <a:latin typeface="Arial" panose="020B0604020202020204" pitchFamily="34" charset="0"/>
            </a:endParaRPr>
          </a:p>
        </p:txBody>
      </p:sp>
      <p:pic>
        <p:nvPicPr>
          <p:cNvPr id="2068" name="Picture 20" descr="http://informaticslib.ru/books/item/f00/s00/z0000003/pic/000073.jpg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1547664" y="3933056"/>
            <a:ext cx="1928580" cy="2270528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/>
        </p:spPr>
      </p:pic>
      <p:pic>
        <p:nvPicPr>
          <p:cNvPr id="25" name="Picture 15" descr="http://informat444.narod.ru/museum/picture/abak_1.jpg"/>
          <p:cNvPicPr>
            <a:picLocks noChangeAspect="1" noChangeArrowheads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5364088" y="1402794"/>
            <a:ext cx="2596954" cy="1738174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/>
        </p:spPr>
      </p:pic>
      <p:pic>
        <p:nvPicPr>
          <p:cNvPr id="2070" name="Picture 22" descr="http://www.planetasuvenir.ru/files/catalog/test_rus/img/3277_0_f.jpg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5613840" y="3937925"/>
            <a:ext cx="2270528" cy="2270528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/>
        </p:spPr>
      </p:pic>
      <p:sp>
        <p:nvSpPr>
          <p:cNvPr id="14344" name="TextBox 26"/>
          <p:cNvSpPr txBox="1">
            <a:spLocks noChangeArrowheads="1"/>
          </p:cNvSpPr>
          <p:nvPr/>
        </p:nvSpPr>
        <p:spPr bwMode="auto">
          <a:xfrm>
            <a:off x="6372225" y="3213100"/>
            <a:ext cx="893763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altLang="ru-RU" sz="2500">
                <a:latin typeface="Arial" panose="020B0604020202020204" pitchFamily="34" charset="0"/>
              </a:rPr>
              <a:t>Абак</a:t>
            </a:r>
            <a:endParaRPr lang="ru-RU" altLang="ru-RU" sz="2500">
              <a:latin typeface="Arial" panose="020B0604020202020204" pitchFamily="34" charset="0"/>
            </a:endParaRPr>
          </a:p>
        </p:txBody>
      </p:sp>
      <p:sp>
        <p:nvSpPr>
          <p:cNvPr id="14345" name="TextBox 27"/>
          <p:cNvSpPr txBox="1">
            <a:spLocks noChangeArrowheads="1"/>
          </p:cNvSpPr>
          <p:nvPr/>
        </p:nvSpPr>
        <p:spPr bwMode="auto">
          <a:xfrm>
            <a:off x="1177925" y="6216650"/>
            <a:ext cx="2601913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altLang="ru-RU" sz="2500">
                <a:latin typeface="Arial" panose="020B0604020202020204" pitchFamily="34" charset="0"/>
              </a:rPr>
              <a:t>Вузликова лічба</a:t>
            </a:r>
            <a:endParaRPr lang="ru-RU" altLang="ru-RU" sz="2500">
              <a:latin typeface="Arial" panose="020B0604020202020204" pitchFamily="34" charset="0"/>
            </a:endParaRPr>
          </a:p>
        </p:txBody>
      </p:sp>
      <p:sp>
        <p:nvSpPr>
          <p:cNvPr id="14346" name="TextBox 28"/>
          <p:cNvSpPr txBox="1">
            <a:spLocks noChangeArrowheads="1"/>
          </p:cNvSpPr>
          <p:nvPr/>
        </p:nvSpPr>
        <p:spPr bwMode="auto">
          <a:xfrm>
            <a:off x="5926138" y="6237288"/>
            <a:ext cx="167798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altLang="ru-RU" sz="2500">
                <a:latin typeface="Arial" panose="020B0604020202020204" pitchFamily="34" charset="0"/>
              </a:rPr>
              <a:t>Рахівниця</a:t>
            </a:r>
            <a:endParaRPr lang="ru-RU" altLang="ru-RU" sz="25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98538" y="188913"/>
            <a:ext cx="7024687" cy="8461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998538" y="333375"/>
            <a:ext cx="7024687" cy="6302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500" b="1" dirty="0">
                <a:solidFill>
                  <a:schemeClr val="tx2">
                    <a:lumMod val="75000"/>
                  </a:schemeClr>
                </a:solidFill>
              </a:rPr>
              <a:t>Перші обчислювальні машини</a:t>
            </a:r>
            <a:endParaRPr lang="ru-RU" sz="35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363" name="TextBox 4"/>
          <p:cNvSpPr txBox="1">
            <a:spLocks noChangeArrowheads="1"/>
          </p:cNvSpPr>
          <p:nvPr/>
        </p:nvSpPr>
        <p:spPr bwMode="auto">
          <a:xfrm>
            <a:off x="1763713" y="3311525"/>
            <a:ext cx="1692275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altLang="ru-RU" sz="2500">
                <a:latin typeface="Arial" panose="020B0604020202020204" pitchFamily="34" charset="0"/>
              </a:rPr>
              <a:t>Паскаліна</a:t>
            </a:r>
            <a:endParaRPr lang="ru-RU" altLang="ru-RU" sz="2500">
              <a:latin typeface="Arial" panose="020B0604020202020204" pitchFamily="34" charset="0"/>
            </a:endParaRPr>
          </a:p>
        </p:txBody>
      </p:sp>
      <p:sp>
        <p:nvSpPr>
          <p:cNvPr id="15364" name="TextBox 26"/>
          <p:cNvSpPr txBox="1">
            <a:spLocks noChangeArrowheads="1"/>
          </p:cNvSpPr>
          <p:nvPr/>
        </p:nvSpPr>
        <p:spPr bwMode="auto">
          <a:xfrm>
            <a:off x="5607050" y="3338513"/>
            <a:ext cx="213360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altLang="ru-RU" sz="2500">
                <a:latin typeface="Arial" panose="020B0604020202020204" pitchFamily="34" charset="0"/>
              </a:rPr>
              <a:t>Арифмометр</a:t>
            </a:r>
            <a:endParaRPr lang="ru-RU" altLang="ru-RU" sz="2500">
              <a:latin typeface="Arial" panose="020B0604020202020204" pitchFamily="34" charset="0"/>
            </a:endParaRPr>
          </a:p>
        </p:txBody>
      </p:sp>
      <p:sp>
        <p:nvSpPr>
          <p:cNvPr id="15365" name="TextBox 27"/>
          <p:cNvSpPr txBox="1">
            <a:spLocks noChangeArrowheads="1"/>
          </p:cNvSpPr>
          <p:nvPr/>
        </p:nvSpPr>
        <p:spPr bwMode="auto">
          <a:xfrm>
            <a:off x="1116013" y="6119813"/>
            <a:ext cx="291782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altLang="ru-RU" sz="2500">
                <a:latin typeface="Arial" panose="020B0604020202020204" pitchFamily="34" charset="0"/>
              </a:rPr>
              <a:t>Машина Беббіджа</a:t>
            </a:r>
            <a:endParaRPr lang="ru-RU" altLang="ru-RU" sz="2500">
              <a:latin typeface="Arial" panose="020B0604020202020204" pitchFamily="34" charset="0"/>
            </a:endParaRPr>
          </a:p>
        </p:txBody>
      </p:sp>
      <p:sp>
        <p:nvSpPr>
          <p:cNvPr id="15366" name="TextBox 28"/>
          <p:cNvSpPr txBox="1">
            <a:spLocks noChangeArrowheads="1"/>
          </p:cNvSpPr>
          <p:nvPr/>
        </p:nvSpPr>
        <p:spPr bwMode="auto">
          <a:xfrm>
            <a:off x="5724525" y="6119813"/>
            <a:ext cx="2025650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altLang="ru-RU" sz="2500">
                <a:latin typeface="Arial" panose="020B0604020202020204" pitchFamily="34" charset="0"/>
              </a:rPr>
              <a:t>Перша ЕОМ</a:t>
            </a:r>
            <a:endParaRPr lang="ru-RU" altLang="ru-RU" sz="2500">
              <a:latin typeface="Arial" panose="020B0604020202020204" pitchFamily="34" charset="0"/>
            </a:endParaRPr>
          </a:p>
        </p:txBody>
      </p:sp>
      <p:pic>
        <p:nvPicPr>
          <p:cNvPr id="2072" name="Picture 24" descr="http://morkish6.narod.ru/pascal/images/p11_pascalina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1028586" y="1445673"/>
            <a:ext cx="3067245" cy="1866313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/>
        </p:spPr>
      </p:pic>
      <p:pic>
        <p:nvPicPr>
          <p:cNvPr id="2074" name="Picture 26" descr="http://museum.kpi.ua/museum/computers/comp5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5209370" y="1422485"/>
            <a:ext cx="2819014" cy="1889501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/>
        </p:spPr>
      </p:pic>
      <p:pic>
        <p:nvPicPr>
          <p:cNvPr id="2076" name="Picture 28" descr="http://files.program-st.webnode.com.ua/200000122-73b6c750b6/6233.jpg"/>
          <p:cNvPicPr>
            <a:picLocks noChangeAspect="1" noChangeArrowheads="1"/>
          </p:cNvPicPr>
          <p:nvPr/>
        </p:nvPicPr>
        <p:blipFill rotWithShape="1">
          <a:blip r:embed="rId4">
            <a:extLst/>
          </a:blip>
          <a:srcRect b="16625"/>
          <a:stretch/>
        </p:blipFill>
        <p:spPr bwMode="auto">
          <a:xfrm>
            <a:off x="1028586" y="3993021"/>
            <a:ext cx="3148962" cy="2055269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/>
        </p:spPr>
      </p:pic>
      <p:pic>
        <p:nvPicPr>
          <p:cNvPr id="2078" name="Picture 30" descr="http://900igr.net/datai/matematika/Tekhnika/0016-011-Pervaja-EVM-ENIAK1946.jpg"/>
          <p:cNvPicPr>
            <a:picLocks noChangeAspect="1" noChangeArrowheads="1"/>
          </p:cNvPicPr>
          <p:nvPr/>
        </p:nvPicPr>
        <p:blipFill rotWithShape="1">
          <a:blip r:embed="rId5">
            <a:extLst/>
          </a:blip>
          <a:srcRect l="2631" t="2422" r="1071" b="3016"/>
          <a:stretch/>
        </p:blipFill>
        <p:spPr bwMode="auto">
          <a:xfrm>
            <a:off x="5215089" y="3994137"/>
            <a:ext cx="2885303" cy="2054153"/>
          </a:xfrm>
          <a:prstGeom prst="rect">
            <a:avLst/>
          </a:prstGeom>
          <a:noFill/>
          <a:ln w="1905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1943100" y="188913"/>
            <a:ext cx="5257800" cy="846137"/>
          </a:xfrm>
          <a:prstGeom prst="rect">
            <a:avLst/>
          </a:prstGeom>
          <a:ln>
            <a:solidFill>
              <a:srgbClr val="0070C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2268538" y="333375"/>
            <a:ext cx="4646612" cy="6302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500" b="1" dirty="0">
                <a:solidFill>
                  <a:schemeClr val="tx2">
                    <a:lumMod val="75000"/>
                  </a:schemeClr>
                </a:solidFill>
              </a:rPr>
              <a:t>Сучасні </a:t>
            </a:r>
            <a:r>
              <a:rPr lang="uk-UA" sz="3500" b="1" dirty="0" err="1">
                <a:solidFill>
                  <a:schemeClr val="tx2">
                    <a:lumMod val="75000"/>
                  </a:schemeClr>
                </a:solidFill>
              </a:rPr>
              <a:t>комп</a:t>
            </a:r>
            <a:r>
              <a:rPr lang="en-US" sz="3500" b="1" dirty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uk-UA" sz="3500" b="1" dirty="0" err="1">
                <a:solidFill>
                  <a:schemeClr val="tx2">
                    <a:lumMod val="75000"/>
                  </a:schemeClr>
                </a:solidFill>
              </a:rPr>
              <a:t>ютери</a:t>
            </a:r>
            <a:endParaRPr lang="ru-RU" sz="35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387" name="TextBox 26"/>
          <p:cNvSpPr txBox="1">
            <a:spLocks noChangeArrowheads="1"/>
          </p:cNvSpPr>
          <p:nvPr/>
        </p:nvSpPr>
        <p:spPr bwMode="auto">
          <a:xfrm>
            <a:off x="5653088" y="3716338"/>
            <a:ext cx="2447925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uk-UA" altLang="ru-RU" sz="2500">
                <a:latin typeface="Arial" panose="020B0604020202020204" pitchFamily="34" charset="0"/>
              </a:rPr>
              <a:t>Персональний </a:t>
            </a:r>
          </a:p>
          <a:p>
            <a:r>
              <a:rPr lang="uk-UA" altLang="ru-RU" sz="2500">
                <a:latin typeface="Arial" panose="020B0604020202020204" pitchFamily="34" charset="0"/>
              </a:rPr>
              <a:t>комп</a:t>
            </a:r>
            <a:r>
              <a:rPr lang="en-US" altLang="ru-RU" sz="2500">
                <a:latin typeface="Arial" panose="020B0604020202020204" pitchFamily="34" charset="0"/>
              </a:rPr>
              <a:t>’</a:t>
            </a:r>
            <a:r>
              <a:rPr lang="ru-RU" altLang="ru-RU" sz="2500">
                <a:latin typeface="Arial" panose="020B0604020202020204" pitchFamily="34" charset="0"/>
              </a:rPr>
              <a:t>ютер</a:t>
            </a:r>
          </a:p>
        </p:txBody>
      </p:sp>
      <p:pic>
        <p:nvPicPr>
          <p:cNvPr id="16388" name="Picture 25" descr="https://deti.mail.ru/pre_square800_resize/pic/photolib/2013/08/07/lori-0003056581-bigwww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75" y="1385888"/>
            <a:ext cx="3608388" cy="2255837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Box 28"/>
          <p:cNvSpPr txBox="1">
            <a:spLocks noChangeArrowheads="1"/>
          </p:cNvSpPr>
          <p:nvPr/>
        </p:nvSpPr>
        <p:spPr bwMode="auto">
          <a:xfrm>
            <a:off x="3167063" y="5732463"/>
            <a:ext cx="1376362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sz="2500">
                <a:latin typeface="Arial" panose="020B0604020202020204" pitchFamily="34" charset="0"/>
              </a:rPr>
              <a:t>Ноутбук</a:t>
            </a:r>
          </a:p>
        </p:txBody>
      </p:sp>
      <p:sp>
        <p:nvSpPr>
          <p:cNvPr id="16390" name="TextBox 29"/>
          <p:cNvSpPr txBox="1">
            <a:spLocks noChangeArrowheads="1"/>
          </p:cNvSpPr>
          <p:nvPr/>
        </p:nvSpPr>
        <p:spPr bwMode="auto">
          <a:xfrm>
            <a:off x="709613" y="5732463"/>
            <a:ext cx="120967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sz="2500">
                <a:latin typeface="Arial" panose="020B0604020202020204" pitchFamily="34" charset="0"/>
              </a:rPr>
              <a:t>Нетбук</a:t>
            </a:r>
          </a:p>
        </p:txBody>
      </p:sp>
      <p:pic>
        <p:nvPicPr>
          <p:cNvPr id="16391" name="Picture 2" descr="http://tvoibuziness.ru/files/imagecache/nov/files/mom-kid-girl-laptop-phone-gett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8" y="3084513"/>
            <a:ext cx="4191000" cy="2505075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1943100" y="188913"/>
            <a:ext cx="5257800" cy="846137"/>
          </a:xfrm>
          <a:prstGeom prst="rect">
            <a:avLst/>
          </a:prstGeom>
          <a:ln>
            <a:solidFill>
              <a:srgbClr val="0070C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2268538" y="333375"/>
            <a:ext cx="4646612" cy="6302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500" b="1" dirty="0">
                <a:solidFill>
                  <a:schemeClr val="tx2">
                    <a:lumMod val="75000"/>
                  </a:schemeClr>
                </a:solidFill>
              </a:rPr>
              <a:t>Сучасні </a:t>
            </a:r>
            <a:r>
              <a:rPr lang="uk-UA" sz="3500" b="1" dirty="0" err="1">
                <a:solidFill>
                  <a:schemeClr val="tx2">
                    <a:lumMod val="75000"/>
                  </a:schemeClr>
                </a:solidFill>
              </a:rPr>
              <a:t>комп</a:t>
            </a:r>
            <a:r>
              <a:rPr lang="en-US" sz="3500" b="1" dirty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uk-UA" sz="3500" b="1" dirty="0" err="1">
                <a:solidFill>
                  <a:schemeClr val="tx2">
                    <a:lumMod val="75000"/>
                  </a:schemeClr>
                </a:solidFill>
              </a:rPr>
              <a:t>ютери</a:t>
            </a:r>
            <a:endParaRPr lang="ru-RU" sz="35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7411" name="Picture 21" descr="http://deti.mail.ru/pic/photolib/2013/07/23/lori-0004228348-bigww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557338"/>
            <a:ext cx="3816350" cy="2384425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23" descr="http://medicalplanet.su/telemedicina/5/smartdit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956050"/>
            <a:ext cx="3854450" cy="2568575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Box 8"/>
          <p:cNvSpPr txBox="1">
            <a:spLocks noChangeArrowheads="1"/>
          </p:cNvSpPr>
          <p:nvPr/>
        </p:nvSpPr>
        <p:spPr bwMode="auto">
          <a:xfrm>
            <a:off x="1476375" y="4076700"/>
            <a:ext cx="1527175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sz="2500">
                <a:latin typeface="Arial" panose="020B0604020202020204" pitchFamily="34" charset="0"/>
              </a:rPr>
              <a:t>Планшет</a:t>
            </a:r>
          </a:p>
        </p:txBody>
      </p:sp>
      <p:sp>
        <p:nvSpPr>
          <p:cNvPr id="17414" name="TextBox 9"/>
          <p:cNvSpPr txBox="1">
            <a:spLocks noChangeArrowheads="1"/>
          </p:cNvSpPr>
          <p:nvPr/>
        </p:nvSpPr>
        <p:spPr bwMode="auto">
          <a:xfrm>
            <a:off x="6084888" y="3284538"/>
            <a:ext cx="1751012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sz="2500">
                <a:latin typeface="Arial" panose="020B0604020202020204" pitchFamily="34" charset="0"/>
              </a:rPr>
              <a:t>Смартфон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99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06"/>
          <a:stretch>
            <a:fillRect/>
          </a:stretch>
        </p:blipFill>
        <p:spPr bwMode="auto">
          <a:xfrm>
            <a:off x="250825" y="1628775"/>
            <a:ext cx="8686800" cy="469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1943100" y="188913"/>
            <a:ext cx="5257800" cy="846137"/>
          </a:xfrm>
          <a:prstGeom prst="rect">
            <a:avLst/>
          </a:prstGeom>
          <a:ln>
            <a:solidFill>
              <a:srgbClr val="0070C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063750" y="333375"/>
            <a:ext cx="5056188" cy="6302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500" b="1" dirty="0">
                <a:solidFill>
                  <a:schemeClr val="tx2">
                    <a:lumMod val="75000"/>
                  </a:schemeClr>
                </a:solidFill>
              </a:rPr>
              <a:t>Комп</a:t>
            </a:r>
            <a:r>
              <a:rPr lang="en-US" sz="3500" b="1" dirty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ru-RU" sz="3500" b="1" dirty="0" err="1">
                <a:solidFill>
                  <a:schemeClr val="tx2">
                    <a:lumMod val="75000"/>
                  </a:schemeClr>
                </a:solidFill>
              </a:rPr>
              <a:t>ютер</a:t>
            </a:r>
            <a:r>
              <a:rPr lang="ru-RU" sz="35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3500" b="1" dirty="0" err="1">
                <a:solidFill>
                  <a:schemeClr val="tx2">
                    <a:lumMod val="75000"/>
                  </a:schemeClr>
                </a:solidFill>
              </a:rPr>
              <a:t>допомага</a:t>
            </a:r>
            <a:r>
              <a:rPr lang="uk-UA" sz="3500" b="1" dirty="0">
                <a:solidFill>
                  <a:schemeClr val="tx2">
                    <a:lumMod val="75000"/>
                  </a:schemeClr>
                </a:solidFill>
              </a:rPr>
              <a:t>є</a:t>
            </a:r>
            <a:endParaRPr lang="ru-RU" sz="35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3"/>
          <a:stretch>
            <a:fillRect/>
          </a:stretch>
        </p:blipFill>
        <p:spPr bwMode="auto">
          <a:xfrm>
            <a:off x="268288" y="800100"/>
            <a:ext cx="8607425" cy="521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41</Words>
  <Application>Microsoft Office PowerPoint</Application>
  <PresentationFormat>Экран (4:3)</PresentationFormat>
  <Paragraphs>19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Calibri</vt:lpstr>
      <vt:lpstr>Arial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Alex</dc:creator>
  <cp:lastModifiedBy>Daria</cp:lastModifiedBy>
  <cp:revision>16</cp:revision>
  <dcterms:created xsi:type="dcterms:W3CDTF">2016-07-25T12:13:39Z</dcterms:created>
  <dcterms:modified xsi:type="dcterms:W3CDTF">2019-01-10T10:51:53Z</dcterms:modified>
</cp:coreProperties>
</file>