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7" r:id="rId2"/>
    <p:sldId id="273" r:id="rId3"/>
    <p:sldId id="295" r:id="rId4"/>
    <p:sldId id="294" r:id="rId5"/>
    <p:sldId id="293" r:id="rId6"/>
    <p:sldId id="288" r:id="rId7"/>
    <p:sldId id="291" r:id="rId8"/>
    <p:sldId id="292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87F45F9-5F0D-44E8-AB6F-C889AC5BD532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334CC7F6-50E3-4BC3-A4D9-D638A2559DD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783313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BED46-8B83-401A-9A32-5CC98A2C200F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46716-2D60-4120-9DE3-353BF372F95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33668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6309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BC249-1625-4571-8B1C-3A43AA7956BA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81924E-77BD-46CE-AC84-DFCA627AE5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2579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04F22-0F38-4713-8083-8015C73F2B74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C13A54-AF27-4D3C-AB42-1966B6B22C1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5141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590B4-EF1F-4B5F-8183-534EA5875754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02171A-02C3-432C-8E36-F14EFB66A6E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02026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0FDB3-EF11-4A27-B0E3-D163D8296932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3A2396-59B0-48A2-B75A-6905E4F82B5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15527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B7B25-0E23-40A1-8089-613C3B7CD85D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E46F-3AC6-4D9B-B184-CB3667A319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9834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AD1C8-44B3-47B4-BE03-D571BAEB7527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349A98-B73D-43BF-9676-83A5D903079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23162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9CA6A-0C9F-4A17-9F0A-6D78A80EBF6E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5564C-E931-45D2-B828-3D935E9912C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68313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8C6C9-45E3-42DF-9834-3EA0023B78C6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3202D4-5CC2-4ECF-9861-44321F2836A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27742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AB677-58F5-48A2-9FEE-AF0B9B518A47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0A0B4-EFCB-4C56-848C-5CB0C403AB6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7795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116839E-40CA-49E4-8276-91651BDACD61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B0204A4-AFFA-4848-A42D-93FD457F9E7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467544" y="908720"/>
            <a:ext cx="8352928" cy="576064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/>
        </p:spPr>
      </p:pic>
      <p:pic>
        <p:nvPicPr>
          <p:cNvPr id="1433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 descr="http://papakarp.ru/wp-content/uploads/2009/09/700002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1119" y="1484784"/>
            <a:ext cx="6881762" cy="4604488"/>
          </a:xfrm>
          <a:prstGeom prst="rect">
            <a:avLst/>
          </a:prstGeom>
          <a:noFill/>
          <a:effectLst>
            <a:softEdge rad="1270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363" y="836613"/>
            <a:ext cx="7793037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8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0788" y="765175"/>
            <a:ext cx="2636837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288" y="549275"/>
            <a:ext cx="8424862" cy="479742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000" algn="just" fontAlgn="auto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defRPr/>
            </a:pPr>
            <a:r>
              <a:rPr lang="ru-RU" sz="2400" b="1" dirty="0">
                <a:solidFill>
                  <a:srgbClr val="C00000"/>
                </a:solidFill>
              </a:rPr>
              <a:t>Команда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dirty="0"/>
              <a:t>—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речення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спонукає</a:t>
            </a:r>
            <a:r>
              <a:rPr lang="ru-RU" sz="2400" dirty="0"/>
              <a:t> до </a:t>
            </a:r>
            <a:r>
              <a:rPr lang="ru-RU" sz="2400" dirty="0" err="1"/>
              <a:t>дії</a:t>
            </a:r>
            <a:r>
              <a:rPr lang="ru-RU" sz="2400" dirty="0"/>
              <a:t>. </a:t>
            </a:r>
            <a:endParaRPr lang="en-US" sz="2400" dirty="0"/>
          </a:p>
          <a:p>
            <a:pPr indent="450000" algn="just" fontAlgn="auto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defRPr/>
            </a:pPr>
            <a:r>
              <a:rPr lang="ru-RU" sz="2400" b="1" dirty="0">
                <a:solidFill>
                  <a:srgbClr val="C00000"/>
                </a:solidFill>
              </a:rPr>
              <a:t>Алгоритм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послідовність</a:t>
            </a:r>
            <a:r>
              <a:rPr lang="ru-RU" sz="2400" dirty="0"/>
              <a:t> команд, </a:t>
            </a:r>
            <a:r>
              <a:rPr lang="ru-RU" sz="2400" dirty="0" err="1"/>
              <a:t>виконання</a:t>
            </a:r>
            <a:r>
              <a:rPr lang="ru-RU" sz="2400" dirty="0"/>
              <a:t> </a:t>
            </a:r>
            <a:r>
              <a:rPr lang="ru-RU" sz="2400" dirty="0" err="1"/>
              <a:t>яких</a:t>
            </a:r>
            <a:r>
              <a:rPr lang="ru-RU" sz="2400" dirty="0"/>
              <a:t> </a:t>
            </a:r>
            <a:r>
              <a:rPr lang="ru-RU" sz="2400" dirty="0" err="1"/>
              <a:t>призводить</a:t>
            </a:r>
            <a:r>
              <a:rPr lang="ru-RU" sz="2400" dirty="0"/>
              <a:t> до</a:t>
            </a:r>
            <a:r>
              <a:rPr lang="en-US" sz="2400" dirty="0"/>
              <a:t> </a:t>
            </a:r>
            <a:r>
              <a:rPr lang="ru-RU" sz="2400" dirty="0" err="1"/>
              <a:t>розв’язання</a:t>
            </a:r>
            <a:r>
              <a:rPr lang="ru-RU" sz="2400" dirty="0"/>
              <a:t> </a:t>
            </a:r>
            <a:r>
              <a:rPr lang="ru-RU" sz="2400" dirty="0" err="1"/>
              <a:t>задачі</a:t>
            </a:r>
            <a:r>
              <a:rPr lang="ru-RU" sz="2400" dirty="0"/>
              <a:t> й </a:t>
            </a:r>
            <a:r>
              <a:rPr lang="ru-RU" sz="2400" dirty="0" err="1"/>
              <a:t>отримання</a:t>
            </a:r>
            <a:r>
              <a:rPr lang="ru-RU" sz="2400" dirty="0"/>
              <a:t> </a:t>
            </a:r>
            <a:r>
              <a:rPr lang="ru-RU" sz="2400" dirty="0" err="1"/>
              <a:t>певного</a:t>
            </a:r>
            <a:r>
              <a:rPr lang="ru-RU" sz="2400" dirty="0"/>
              <a:t> результату.</a:t>
            </a:r>
            <a:endParaRPr lang="en-US" sz="2400" dirty="0"/>
          </a:p>
          <a:p>
            <a:pPr indent="450000" algn="just" fontAlgn="auto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defRPr/>
            </a:pPr>
            <a:r>
              <a:rPr lang="ru-RU" sz="2400" b="1" dirty="0" err="1">
                <a:solidFill>
                  <a:srgbClr val="C00000"/>
                </a:solidFill>
              </a:rPr>
              <a:t>Виконавець</a:t>
            </a:r>
            <a:r>
              <a:rPr lang="ru-RU" sz="2400" b="1" dirty="0">
                <a:solidFill>
                  <a:srgbClr val="C00000"/>
                </a:solidFill>
              </a:rPr>
              <a:t> алгоритму </a:t>
            </a:r>
            <a:r>
              <a:rPr lang="ru-RU" sz="2400" dirty="0"/>
              <a:t>— </a:t>
            </a:r>
            <a:r>
              <a:rPr lang="ru-RU" sz="2400" dirty="0" err="1"/>
              <a:t>це</a:t>
            </a:r>
            <a:r>
              <a:rPr lang="ru-RU" sz="2400" dirty="0"/>
              <a:t> жива </a:t>
            </a:r>
            <a:r>
              <a:rPr lang="ru-RU" sz="2400" dirty="0" err="1"/>
              <a:t>істота</a:t>
            </a:r>
            <a:r>
              <a:rPr lang="ru-RU" sz="2400" dirty="0"/>
              <a:t> (</a:t>
            </a:r>
            <a:r>
              <a:rPr lang="ru-RU" sz="2400" dirty="0" err="1"/>
              <a:t>людина</a:t>
            </a:r>
            <a:r>
              <a:rPr lang="ru-RU" sz="2400" dirty="0"/>
              <a:t>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тварина</a:t>
            </a:r>
            <a:r>
              <a:rPr lang="ru-RU" sz="2400" dirty="0"/>
              <a:t>) </a:t>
            </a:r>
            <a:r>
              <a:rPr lang="ru-RU" sz="2400" dirty="0" err="1"/>
              <a:t>чи</a:t>
            </a:r>
            <a:r>
              <a:rPr lang="en-US" sz="2400" dirty="0"/>
              <a:t> </a:t>
            </a:r>
            <a:r>
              <a:rPr lang="ru-RU" sz="2400" dirty="0" err="1"/>
              <a:t>автоматичний</a:t>
            </a:r>
            <a:r>
              <a:rPr lang="ru-RU" sz="2400" dirty="0"/>
              <a:t> </a:t>
            </a:r>
            <a:r>
              <a:rPr lang="ru-RU" sz="2400" dirty="0" err="1"/>
              <a:t>пристрій</a:t>
            </a:r>
            <a:r>
              <a:rPr lang="ru-RU" sz="2400" dirty="0"/>
              <a:t> (робот, </a:t>
            </a:r>
            <a:r>
              <a:rPr lang="ru-RU" sz="2400" dirty="0" err="1"/>
              <a:t>комп’ютер</a:t>
            </a:r>
            <a:r>
              <a:rPr lang="ru-RU" sz="2400" dirty="0"/>
              <a:t>),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спроможні</a:t>
            </a:r>
            <a:r>
              <a:rPr lang="ru-RU" sz="2400" dirty="0"/>
              <a:t> </a:t>
            </a:r>
            <a:r>
              <a:rPr lang="ru-RU" sz="2400" dirty="0" err="1"/>
              <a:t>діяти</a:t>
            </a:r>
            <a:r>
              <a:rPr lang="ru-RU" sz="2400" dirty="0"/>
              <a:t> за </a:t>
            </a:r>
            <a:r>
              <a:rPr lang="ru-RU" sz="2400" dirty="0" err="1"/>
              <a:t>певним</a:t>
            </a:r>
            <a:r>
              <a:rPr lang="ru-RU" sz="2400" dirty="0"/>
              <a:t> алгоритмом. Система команд </a:t>
            </a:r>
            <a:r>
              <a:rPr lang="ru-RU" sz="2400" dirty="0" err="1"/>
              <a:t>виконавця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всі</a:t>
            </a:r>
            <a:r>
              <a:rPr lang="ru-RU" sz="2400" dirty="0"/>
              <a:t> </a:t>
            </a:r>
            <a:r>
              <a:rPr lang="ru-RU" sz="2400" dirty="0" err="1"/>
              <a:t>команди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може</a:t>
            </a:r>
            <a:r>
              <a:rPr lang="ru-RU" sz="2400" dirty="0"/>
              <a:t> </a:t>
            </a:r>
            <a:r>
              <a:rPr lang="ru-RU" sz="2400" dirty="0" err="1"/>
              <a:t>виконувати</a:t>
            </a:r>
            <a:r>
              <a:rPr lang="ru-RU" sz="2400" dirty="0"/>
              <a:t> </a:t>
            </a:r>
            <a:r>
              <a:rPr lang="ru-RU" sz="2400" dirty="0" err="1"/>
              <a:t>виконавець</a:t>
            </a:r>
            <a:r>
              <a:rPr lang="en-US" sz="24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288" y="549275"/>
            <a:ext cx="8424862" cy="380841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000" algn="just" fontAlgn="auto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defRPr/>
            </a:pPr>
            <a:r>
              <a:rPr lang="ru-RU" sz="2400" b="1" dirty="0">
                <a:solidFill>
                  <a:srgbClr val="C00000"/>
                </a:solidFill>
              </a:rPr>
              <a:t>Система команд </a:t>
            </a:r>
            <a:r>
              <a:rPr lang="ru-RU" sz="2400" b="1" dirty="0" err="1">
                <a:solidFill>
                  <a:srgbClr val="C00000"/>
                </a:solidFill>
              </a:rPr>
              <a:t>виконавця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dirty="0"/>
              <a:t>—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всі</a:t>
            </a:r>
            <a:r>
              <a:rPr lang="ru-RU" sz="2400" dirty="0"/>
              <a:t> </a:t>
            </a:r>
            <a:r>
              <a:rPr lang="ru-RU" sz="2400" dirty="0" err="1"/>
              <a:t>команди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може</a:t>
            </a:r>
            <a:r>
              <a:rPr lang="ru-RU" sz="2400" dirty="0"/>
              <a:t> </a:t>
            </a:r>
            <a:r>
              <a:rPr lang="ru-RU" sz="2400" dirty="0" err="1"/>
              <a:t>виконувати</a:t>
            </a:r>
            <a:r>
              <a:rPr lang="ru-RU" sz="2400" dirty="0"/>
              <a:t> </a:t>
            </a:r>
            <a:r>
              <a:rPr lang="ru-RU" sz="2400" dirty="0" err="1"/>
              <a:t>виконавець</a:t>
            </a:r>
            <a:r>
              <a:rPr lang="ru-RU" sz="2400" dirty="0"/>
              <a:t>.</a:t>
            </a:r>
            <a:endParaRPr lang="en-US" sz="2400" dirty="0"/>
          </a:p>
          <a:p>
            <a:pPr indent="450000" algn="just" fontAlgn="auto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defRPr/>
            </a:pPr>
            <a:r>
              <a:rPr lang="ru-RU" sz="2400" b="1" dirty="0" err="1">
                <a:solidFill>
                  <a:srgbClr val="C00000"/>
                </a:solidFill>
              </a:rPr>
              <a:t>Середовище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виконання</a:t>
            </a:r>
            <a:r>
              <a:rPr lang="ru-RU" sz="2400" b="1" dirty="0">
                <a:solidFill>
                  <a:srgbClr val="C00000"/>
                </a:solidFill>
              </a:rPr>
              <a:t> алгоритму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місце</a:t>
            </a:r>
            <a:r>
              <a:rPr lang="ru-RU" sz="2400" dirty="0"/>
              <a:t> </a:t>
            </a:r>
            <a:r>
              <a:rPr lang="ru-RU" sz="2400" dirty="0" err="1"/>
              <a:t>виконання</a:t>
            </a:r>
            <a:r>
              <a:rPr lang="ru-RU" sz="2400" dirty="0"/>
              <a:t> алгоритму.</a:t>
            </a:r>
          </a:p>
          <a:p>
            <a:pPr indent="450000" algn="just" fontAlgn="auto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defRPr/>
            </a:pPr>
            <a:r>
              <a:rPr lang="ru-RU" sz="2400" b="1" dirty="0" err="1">
                <a:solidFill>
                  <a:srgbClr val="C00000"/>
                </a:solidFill>
              </a:rPr>
              <a:t>Властивості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алгоритмів</a:t>
            </a:r>
            <a:r>
              <a:rPr lang="ru-RU" sz="2400" b="1" dirty="0">
                <a:solidFill>
                  <a:srgbClr val="C00000"/>
                </a:solidFill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/>
          </a:p>
        </p:txBody>
      </p:sp>
      <p:sp>
        <p:nvSpPr>
          <p:cNvPr id="17411" name="Прямоугольник 2"/>
          <p:cNvSpPr>
            <a:spLocks noChangeArrowheads="1"/>
          </p:cNvSpPr>
          <p:nvPr/>
        </p:nvSpPr>
        <p:spPr bwMode="auto">
          <a:xfrm>
            <a:off x="1042988" y="3594100"/>
            <a:ext cx="7570787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30000"/>
              </a:lnSpc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ru-RU" altLang="ru-RU" sz="2400">
                <a:latin typeface="Arial" panose="020B0604020202020204" pitchFamily="34" charset="0"/>
              </a:rPr>
              <a:t>Алгоритм виконується як послідовність окремих команд у заданому порядку.</a:t>
            </a:r>
          </a:p>
          <a:p>
            <a:pPr algn="just">
              <a:lnSpc>
                <a:spcPct val="130000"/>
              </a:lnSpc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ru-RU" altLang="ru-RU" sz="2400">
                <a:latin typeface="Arial" panose="020B0604020202020204" pitchFamily="34" charset="0"/>
              </a:rPr>
              <a:t>Алгоритм повинен мати задану кількість команд.</a:t>
            </a:r>
          </a:p>
          <a:p>
            <a:pPr algn="just">
              <a:lnSpc>
                <a:spcPct val="130000"/>
              </a:lnSpc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ru-RU" altLang="ru-RU" sz="2400">
                <a:latin typeface="Arial" panose="020B0604020202020204" pitchFamily="34" charset="0"/>
              </a:rPr>
              <a:t>Якщо виконавець виконає алгоритм, то обов’язково отримає результат.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400" y="-31750"/>
            <a:ext cx="916940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TextBox 7"/>
          <p:cNvSpPr txBox="1">
            <a:spLocks noChangeArrowheads="1"/>
          </p:cNvSpPr>
          <p:nvPr/>
        </p:nvSpPr>
        <p:spPr bwMode="auto">
          <a:xfrm>
            <a:off x="-25400" y="115888"/>
            <a:ext cx="9169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 sz="3000">
                <a:latin typeface="Arial" panose="020B0604020202020204" pitchFamily="34" charset="0"/>
              </a:rPr>
              <a:t>Складаємо алгоритм </a:t>
            </a:r>
            <a:br>
              <a:rPr lang="ru-RU" altLang="ru-RU" sz="3000">
                <a:latin typeface="Arial" panose="020B0604020202020204" pitchFamily="34" charset="0"/>
              </a:rPr>
            </a:br>
            <a:r>
              <a:rPr lang="ru-RU" altLang="ru-RU" sz="3000">
                <a:latin typeface="Arial" panose="020B0604020202020204" pitchFamily="34" charset="0"/>
              </a:rPr>
              <a:t>«Режим дня» за наведеним планом</a:t>
            </a:r>
            <a:endParaRPr lang="ru-RU" altLang="ru-RU" sz="3000" b="1">
              <a:latin typeface="Arial" panose="020B0604020202020204" pitchFamily="34" charset="0"/>
            </a:endParaRPr>
          </a:p>
        </p:txBody>
      </p:sp>
      <p:pic>
        <p:nvPicPr>
          <p:cNvPr id="1843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95538" y="1370013"/>
            <a:ext cx="4352925" cy="544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9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8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1341438"/>
            <a:ext cx="2319338" cy="213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9963" y="1196975"/>
            <a:ext cx="2070100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6688" y="1196975"/>
            <a:ext cx="2198687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5450" y="4191000"/>
            <a:ext cx="1900238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938" y="4164013"/>
            <a:ext cx="1925637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8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700" y="4191000"/>
            <a:ext cx="1963738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4" name="TextBox 1"/>
          <p:cNvSpPr txBox="1">
            <a:spLocks noChangeArrowheads="1"/>
          </p:cNvSpPr>
          <p:nvPr/>
        </p:nvSpPr>
        <p:spPr bwMode="auto">
          <a:xfrm>
            <a:off x="1882775" y="260350"/>
            <a:ext cx="53784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sz="3500" b="1">
                <a:latin typeface="Arial" panose="020B0604020202020204" pitchFamily="34" charset="0"/>
              </a:rPr>
              <a:t>Алгоритм «Режим дня»</a:t>
            </a:r>
            <a:endParaRPr lang="ru-RU" altLang="ru-RU" sz="3500" b="1">
              <a:latin typeface="Arial" panose="020B0604020202020204" pitchFamily="34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2627313" y="2579688"/>
            <a:ext cx="8509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2627313" y="5189538"/>
            <a:ext cx="8509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602288" y="2551113"/>
            <a:ext cx="8509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5602288" y="5299075"/>
            <a:ext cx="8509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7667625" y="3482975"/>
            <a:ext cx="0" cy="6810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1403350" y="6407150"/>
            <a:ext cx="0" cy="3127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9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TextBox 1"/>
          <p:cNvSpPr txBox="1">
            <a:spLocks noChangeArrowheads="1"/>
          </p:cNvSpPr>
          <p:nvPr/>
        </p:nvSpPr>
        <p:spPr bwMode="auto">
          <a:xfrm>
            <a:off x="1882775" y="260350"/>
            <a:ext cx="53784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sz="3500" b="1">
                <a:latin typeface="Arial" panose="020B0604020202020204" pitchFamily="34" charset="0"/>
              </a:rPr>
              <a:t>Алгоритм «Режим дня»</a:t>
            </a:r>
            <a:endParaRPr lang="ru-RU" altLang="ru-RU" sz="3500" b="1">
              <a:latin typeface="Arial" panose="020B0604020202020204" pitchFamily="34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2627313" y="2579688"/>
            <a:ext cx="8509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7667625" y="3482975"/>
            <a:ext cx="0" cy="6810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048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300" y="1357313"/>
            <a:ext cx="1989138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60775" y="1196975"/>
            <a:ext cx="1919288" cy="233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30963" y="1125538"/>
            <a:ext cx="2244725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Прямая со стрелкой 16"/>
          <p:cNvCxnSpPr/>
          <p:nvPr/>
        </p:nvCxnSpPr>
        <p:spPr>
          <a:xfrm>
            <a:off x="5602288" y="2551113"/>
            <a:ext cx="8509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0489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80175" y="4211638"/>
            <a:ext cx="2484438" cy="237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6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6313" y="4292600"/>
            <a:ext cx="220821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Прямая со стрелкой 17"/>
          <p:cNvCxnSpPr/>
          <p:nvPr/>
        </p:nvCxnSpPr>
        <p:spPr>
          <a:xfrm flipH="1">
            <a:off x="5602288" y="5299075"/>
            <a:ext cx="8509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0492" name="Picture 7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4287838"/>
            <a:ext cx="2457450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Прямая со стрелкой 15"/>
          <p:cNvCxnSpPr/>
          <p:nvPr/>
        </p:nvCxnSpPr>
        <p:spPr>
          <a:xfrm flipH="1">
            <a:off x="2714625" y="5189538"/>
            <a:ext cx="849313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1547813" y="6427788"/>
            <a:ext cx="0" cy="3143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1411288" y="968375"/>
            <a:ext cx="0" cy="3127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9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1882775" y="260350"/>
            <a:ext cx="53784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sz="3500" b="1">
                <a:latin typeface="Arial" panose="020B0604020202020204" pitchFamily="34" charset="0"/>
              </a:rPr>
              <a:t>Алгоритм «Режим дня»</a:t>
            </a:r>
            <a:endParaRPr lang="ru-RU" altLang="ru-RU" sz="3500" b="1">
              <a:latin typeface="Arial" panose="020B0604020202020204" pitchFamily="34" charset="0"/>
            </a:endParaRP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1411288" y="968375"/>
            <a:ext cx="0" cy="3127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575" y="1325563"/>
            <a:ext cx="1947863" cy="231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8038" y="1268413"/>
            <a:ext cx="2447925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>
            <a:off x="2627313" y="2579688"/>
            <a:ext cx="8509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738813" y="2551113"/>
            <a:ext cx="84931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1512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57975" y="1268413"/>
            <a:ext cx="2065338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2400" y="4140200"/>
            <a:ext cx="2390775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>
            <a:off x="7667625" y="3482975"/>
            <a:ext cx="0" cy="6810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135</Words>
  <Application>Microsoft Office PowerPoint</Application>
  <PresentationFormat>Экран (4:3)</PresentationFormat>
  <Paragraphs>13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Alex</dc:creator>
  <cp:lastModifiedBy>Daria</cp:lastModifiedBy>
  <cp:revision>39</cp:revision>
  <dcterms:created xsi:type="dcterms:W3CDTF">2016-07-25T12:13:39Z</dcterms:created>
  <dcterms:modified xsi:type="dcterms:W3CDTF">2019-01-10T12:15:11Z</dcterms:modified>
</cp:coreProperties>
</file>