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4" r:id="rId4"/>
    <p:sldId id="275" r:id="rId5"/>
    <p:sldId id="271" r:id="rId6"/>
    <p:sldId id="276" r:id="rId7"/>
    <p:sldId id="263" r:id="rId8"/>
    <p:sldId id="272" r:id="rId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2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4600" y="304800"/>
            <a:ext cx="6400800" cy="2057400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>Урок української мови</a:t>
            </a:r>
            <a:b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>3 клас</a:t>
            </a:r>
            <a:endParaRPr lang="ru-RU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67000" y="3103418"/>
            <a:ext cx="6248400" cy="1752600"/>
          </a:xfrm>
        </p:spPr>
        <p:txBody>
          <a:bodyPr>
            <a:noAutofit/>
          </a:bodyPr>
          <a:lstStyle/>
          <a:p>
            <a:r>
              <a:rPr lang="uk-UA" sz="4000" b="1" i="1" dirty="0">
                <a:solidFill>
                  <a:srgbClr val="002060"/>
                </a:solidFill>
              </a:rPr>
              <a:t>«Вживаю речення </a:t>
            </a:r>
            <a:endParaRPr lang="uk-UA" sz="4000" b="1" i="1" dirty="0" smtClean="0">
              <a:solidFill>
                <a:srgbClr val="002060"/>
              </a:solidFill>
            </a:endParaRPr>
          </a:p>
          <a:p>
            <a:r>
              <a:rPr lang="uk-UA" sz="4000" b="1" i="1" dirty="0" smtClean="0">
                <a:solidFill>
                  <a:srgbClr val="002060"/>
                </a:solidFill>
              </a:rPr>
              <a:t>зі </a:t>
            </a:r>
            <a:r>
              <a:rPr lang="uk-UA" sz="4000" b="1" i="1" dirty="0">
                <a:solidFill>
                  <a:srgbClr val="002060"/>
                </a:solidFill>
              </a:rPr>
              <a:t>звертанням»</a:t>
            </a:r>
            <a:endParaRPr lang="ru-RU" sz="40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241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38400" y="304800"/>
            <a:ext cx="6553200" cy="6120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Речення виражає закінчену думку.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Слова в реченні пов’язані між собою.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Всі слова в реченні пишуться окремо.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Перше слово у реченні пишеться з великої літери.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У кінці речення ставиться розділовий знак.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632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7000" y="152400"/>
            <a:ext cx="6248400" cy="1752600"/>
          </a:xfrm>
        </p:spPr>
        <p:txBody>
          <a:bodyPr>
            <a:normAutofit fontScale="90000"/>
          </a:bodyPr>
          <a:lstStyle/>
          <a:p>
            <a:pPr lvl="0"/>
            <a:r>
              <a:rPr lang="uk-UA" sz="3600" b="1" dirty="0" smtClean="0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uk-UA" sz="3600" b="1" dirty="0" smtClean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uk-UA" sz="3600" b="1" dirty="0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uk-UA" sz="3600" b="1" dirty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uk-UA" sz="3600" b="1" dirty="0" smtClean="0">
                <a:solidFill>
                  <a:srgbClr val="00B050"/>
                </a:solidFill>
                <a:latin typeface="Comic Sans MS" pitchFamily="66" charset="0"/>
              </a:rPr>
              <a:t>        </a:t>
            </a:r>
            <a:r>
              <a:rPr lang="uk-UA" sz="3600" b="1" dirty="0">
                <a:latin typeface="Comic Sans MS" pitchFamily="66" charset="0"/>
              </a:rPr>
              <a:t/>
            </a:r>
            <a:br>
              <a:rPr lang="uk-UA" sz="3600" b="1" dirty="0">
                <a:latin typeface="Comic Sans MS" pitchFamily="66" charset="0"/>
              </a:rPr>
            </a:br>
            <a:r>
              <a:rPr lang="uk-UA" sz="3600" b="1" dirty="0" smtClean="0">
                <a:latin typeface="Comic Sans MS" pitchFamily="66" charset="0"/>
              </a:rPr>
              <a:t/>
            </a:r>
            <a:br>
              <a:rPr lang="uk-UA" sz="3600" b="1" dirty="0" smtClean="0">
                <a:latin typeface="Comic Sans MS" pitchFamily="66" charset="0"/>
              </a:rPr>
            </a:br>
            <a:r>
              <a:rPr lang="uk-UA" sz="3600" b="1" dirty="0" smtClean="0">
                <a:latin typeface="Comic Sans MS" pitchFamily="66" charset="0"/>
              </a:rPr>
              <a:t/>
            </a:r>
            <a:br>
              <a:rPr lang="uk-UA" sz="3600" b="1" dirty="0" smtClean="0">
                <a:latin typeface="Comic Sans MS" pitchFamily="66" charset="0"/>
              </a:rPr>
            </a:br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>Види </a:t>
            </a:r>
            <a:r>
              <a:rPr lang="uk-UA" b="1" dirty="0">
                <a:solidFill>
                  <a:srgbClr val="00B050"/>
                </a:solidFill>
                <a:latin typeface="Comic Sans MS" pitchFamily="66" charset="0"/>
              </a:rPr>
              <a:t>речень за метою висловлювання</a:t>
            </a:r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uk-UA" b="1" dirty="0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uk-UA" b="1" dirty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uk-UA" sz="3200" b="1" dirty="0" smtClean="0">
                <a:latin typeface="Comic Sans MS" pitchFamily="66" charset="0"/>
              </a:rPr>
              <a:t/>
            </a:r>
            <a:br>
              <a:rPr lang="uk-UA" sz="3200" b="1" dirty="0" smtClean="0">
                <a:latin typeface="Comic Sans MS" pitchFamily="66" charset="0"/>
              </a:rPr>
            </a:br>
            <a:r>
              <a:rPr lang="uk-UA" sz="3200" b="1" dirty="0">
                <a:latin typeface="Comic Sans MS" pitchFamily="66" charset="0"/>
              </a:rPr>
              <a:t/>
            </a:r>
            <a:br>
              <a:rPr lang="uk-UA" sz="3200" b="1" dirty="0">
                <a:latin typeface="Comic Sans MS" pitchFamily="66" charset="0"/>
              </a:rPr>
            </a:br>
            <a:endParaRPr lang="ru-RU" sz="3200" b="1" dirty="0"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990772" y="4079772"/>
            <a:ext cx="3216111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uk-UA" sz="4000" b="1" dirty="0">
                <a:solidFill>
                  <a:srgbClr val="990099"/>
                </a:solidFill>
                <a:latin typeface="Comic Sans MS" pitchFamily="66" charset="0"/>
              </a:rPr>
              <a:t>спонукальні</a:t>
            </a:r>
            <a:endParaRPr lang="ru-RU" sz="4000" b="1" dirty="0">
              <a:solidFill>
                <a:srgbClr val="990099"/>
              </a:solidFill>
              <a:latin typeface="Comic Sans MS" pitchFamily="66" charset="0"/>
            </a:endParaRPr>
          </a:p>
        </p:txBody>
      </p:sp>
      <p:sp>
        <p:nvSpPr>
          <p:cNvPr id="4" name="Штриховая стрелка вправо 3"/>
          <p:cNvSpPr/>
          <p:nvPr/>
        </p:nvSpPr>
        <p:spPr>
          <a:xfrm rot="4376905">
            <a:off x="6643220" y="2656860"/>
            <a:ext cx="2286000" cy="533401"/>
          </a:xfrm>
          <a:prstGeom prst="strip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Штриховая стрелка вправо 6"/>
          <p:cNvSpPr/>
          <p:nvPr/>
        </p:nvSpPr>
        <p:spPr>
          <a:xfrm rot="5400000">
            <a:off x="4938009" y="2347720"/>
            <a:ext cx="1723640" cy="533401"/>
          </a:xfrm>
          <a:prstGeom prst="strip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Штриховая стрелка вправо 7"/>
          <p:cNvSpPr/>
          <p:nvPr/>
        </p:nvSpPr>
        <p:spPr>
          <a:xfrm rot="6375330">
            <a:off x="2693406" y="2787813"/>
            <a:ext cx="2286000" cy="533401"/>
          </a:xfrm>
          <a:prstGeom prst="strip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362200" y="4298337"/>
            <a:ext cx="27606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omic Sans MS" pitchFamily="66" charset="0"/>
              </a:rPr>
              <a:t>розповідні</a:t>
            </a:r>
            <a:endParaRPr lang="ru-RU" sz="4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71983" y="3446725"/>
            <a:ext cx="23855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rgbClr val="0070C0"/>
                </a:solidFill>
                <a:latin typeface="Comic Sans MS" pitchFamily="66" charset="0"/>
              </a:rPr>
              <a:t>питальні</a:t>
            </a:r>
            <a:endParaRPr lang="ru-RU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988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3657600"/>
            <a:ext cx="6705600" cy="9906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>  </a:t>
            </a:r>
            <a:r>
              <a:rPr lang="uk-UA" b="1" dirty="0">
                <a:solidFill>
                  <a:srgbClr val="0070C0"/>
                </a:solidFill>
                <a:latin typeface="Comic Sans MS" pitchFamily="66" charset="0"/>
                <a:ea typeface="+mn-ea"/>
                <a:cs typeface="+mn-cs"/>
              </a:rPr>
              <a:t>окличні</a:t>
            </a:r>
            <a:r>
              <a:rPr lang="uk-UA" b="1" dirty="0" smtClean="0">
                <a:solidFill>
                  <a:srgbClr val="00B050"/>
                </a:solidFill>
                <a:latin typeface="Comic Sans MS" pitchFamily="66" charset="0"/>
              </a:rPr>
              <a:t>      </a:t>
            </a:r>
            <a:r>
              <a:rPr lang="uk-UA" b="1" dirty="0">
                <a:solidFill>
                  <a:srgbClr val="990099"/>
                </a:solidFill>
                <a:latin typeface="Comic Sans MS" pitchFamily="66" charset="0"/>
                <a:ea typeface="+mn-ea"/>
                <a:cs typeface="+mn-cs"/>
              </a:rPr>
              <a:t>неокличні</a:t>
            </a:r>
            <a:br>
              <a:rPr lang="uk-UA" b="1" dirty="0">
                <a:solidFill>
                  <a:srgbClr val="990099"/>
                </a:solidFill>
                <a:latin typeface="Comic Sans MS" pitchFamily="66" charset="0"/>
                <a:ea typeface="+mn-ea"/>
                <a:cs typeface="+mn-cs"/>
              </a:rPr>
            </a:br>
            <a:endParaRPr lang="ru-RU" b="1" dirty="0">
              <a:solidFill>
                <a:srgbClr val="990099"/>
              </a:solidFill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11216" y="228600"/>
            <a:ext cx="365516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>
                <a:solidFill>
                  <a:srgbClr val="00B050"/>
                </a:solidFill>
                <a:latin typeface="Comic Sans MS" pitchFamily="66" charset="0"/>
                <a:ea typeface="+mj-ea"/>
                <a:cs typeface="+mj-cs"/>
              </a:rPr>
              <a:t>Види речень </a:t>
            </a:r>
            <a:endParaRPr lang="uk-UA" sz="4000" b="1" dirty="0" smtClean="0">
              <a:solidFill>
                <a:srgbClr val="00B050"/>
              </a:solidFill>
              <a:latin typeface="Comic Sans MS" pitchFamily="66" charset="0"/>
              <a:ea typeface="+mj-ea"/>
              <a:cs typeface="+mj-cs"/>
            </a:endParaRPr>
          </a:p>
          <a:p>
            <a:pPr algn="ctr"/>
            <a:r>
              <a:rPr lang="uk-UA" sz="4000" b="1" dirty="0" smtClean="0">
                <a:solidFill>
                  <a:srgbClr val="00B050"/>
                </a:solidFill>
                <a:latin typeface="Comic Sans MS" pitchFamily="66" charset="0"/>
                <a:ea typeface="+mj-ea"/>
                <a:cs typeface="+mj-cs"/>
              </a:rPr>
              <a:t>за </a:t>
            </a:r>
            <a:r>
              <a:rPr lang="uk-UA" sz="4000" b="1" dirty="0">
                <a:solidFill>
                  <a:srgbClr val="00B050"/>
                </a:solidFill>
                <a:latin typeface="Comic Sans MS" pitchFamily="66" charset="0"/>
                <a:ea typeface="+mj-ea"/>
                <a:cs typeface="+mj-cs"/>
              </a:rPr>
              <a:t>інтонацією</a:t>
            </a:r>
            <a:endParaRPr lang="ru-RU" sz="4000" b="1" dirty="0">
              <a:solidFill>
                <a:srgbClr val="00B050"/>
              </a:solidFill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4" name="Штриховая стрелка вправо 3"/>
          <p:cNvSpPr/>
          <p:nvPr/>
        </p:nvSpPr>
        <p:spPr>
          <a:xfrm rot="3551219">
            <a:off x="6361891" y="2284908"/>
            <a:ext cx="1723640" cy="533401"/>
          </a:xfrm>
          <a:prstGeom prst="strip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Штриховая стрелка вправо 4"/>
          <p:cNvSpPr/>
          <p:nvPr/>
        </p:nvSpPr>
        <p:spPr>
          <a:xfrm rot="7500585">
            <a:off x="3584862" y="2302803"/>
            <a:ext cx="1723640" cy="533401"/>
          </a:xfrm>
          <a:prstGeom prst="strip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466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63216" y="1371600"/>
            <a:ext cx="636387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виразно </a:t>
            </a: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Прочитай казку</a:t>
            </a:r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природу Бережіть! 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71800" y="304800"/>
            <a:ext cx="5546711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>
                <a:solidFill>
                  <a:srgbClr val="00B050"/>
                </a:solidFill>
                <a:latin typeface="Comic Sans MS" pitchFamily="66" charset="0"/>
                <a:ea typeface="+mj-ea"/>
                <a:cs typeface="+mj-cs"/>
              </a:rPr>
              <a:t>Гра «</a:t>
            </a:r>
            <a:r>
              <a:rPr lang="uk-UA" sz="4000" b="1" dirty="0" err="1">
                <a:solidFill>
                  <a:srgbClr val="00B050"/>
                </a:solidFill>
                <a:latin typeface="Comic Sans MS" pitchFamily="66" charset="0"/>
                <a:ea typeface="+mj-ea"/>
                <a:cs typeface="+mj-cs"/>
              </a:rPr>
              <a:t>Збери</a:t>
            </a:r>
            <a:r>
              <a:rPr lang="uk-UA" sz="4000" b="1" dirty="0">
                <a:solidFill>
                  <a:srgbClr val="00B050"/>
                </a:solidFill>
                <a:latin typeface="Comic Sans MS" pitchFamily="66" charset="0"/>
                <a:ea typeface="+mj-ea"/>
                <a:cs typeface="+mj-cs"/>
              </a:rPr>
              <a:t> речення</a:t>
            </a:r>
            <a:r>
              <a:rPr lang="uk-UA" sz="4000" b="1" dirty="0" smtClean="0">
                <a:solidFill>
                  <a:srgbClr val="00B050"/>
                </a:solidFill>
                <a:latin typeface="Comic Sans MS" pitchFamily="66" charset="0"/>
                <a:ea typeface="+mj-ea"/>
                <a:cs typeface="+mj-cs"/>
              </a:rPr>
              <a:t>»</a:t>
            </a:r>
            <a:endParaRPr lang="ru-RU" sz="4000" b="1" dirty="0">
              <a:solidFill>
                <a:srgbClr val="00B050"/>
              </a:solidFill>
              <a:latin typeface="Comic Sans MS" pitchFamily="66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41829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63216" y="1371600"/>
            <a:ext cx="636387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Прочитай </a:t>
            </a:r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виразно казку.</a:t>
            </a:r>
          </a:p>
          <a:p>
            <a:pPr algn="just"/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Бережіть </a:t>
            </a:r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природу! 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71800" y="304800"/>
            <a:ext cx="5546711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4000" b="1" dirty="0">
                <a:solidFill>
                  <a:srgbClr val="00B050"/>
                </a:solidFill>
                <a:latin typeface="Comic Sans MS" pitchFamily="66" charset="0"/>
                <a:ea typeface="+mj-ea"/>
                <a:cs typeface="+mj-cs"/>
              </a:rPr>
              <a:t>Гра «</a:t>
            </a:r>
            <a:r>
              <a:rPr lang="uk-UA" sz="4000" b="1" dirty="0" err="1">
                <a:solidFill>
                  <a:srgbClr val="00B050"/>
                </a:solidFill>
                <a:latin typeface="Comic Sans MS" pitchFamily="66" charset="0"/>
                <a:ea typeface="+mj-ea"/>
                <a:cs typeface="+mj-cs"/>
              </a:rPr>
              <a:t>Збери</a:t>
            </a:r>
            <a:r>
              <a:rPr lang="uk-UA" sz="4000" b="1" dirty="0">
                <a:solidFill>
                  <a:srgbClr val="00B050"/>
                </a:solidFill>
                <a:latin typeface="Comic Sans MS" pitchFamily="66" charset="0"/>
                <a:ea typeface="+mj-ea"/>
                <a:cs typeface="+mj-cs"/>
              </a:rPr>
              <a:t> речення</a:t>
            </a:r>
            <a:r>
              <a:rPr lang="uk-UA" sz="4000" b="1" dirty="0" smtClean="0">
                <a:solidFill>
                  <a:srgbClr val="00B050"/>
                </a:solidFill>
                <a:latin typeface="Comic Sans MS" pitchFamily="66" charset="0"/>
                <a:ea typeface="+mj-ea"/>
                <a:cs typeface="+mj-cs"/>
              </a:rPr>
              <a:t>»</a:t>
            </a:r>
            <a:endParaRPr lang="ru-RU" sz="4000" b="1" dirty="0">
              <a:solidFill>
                <a:srgbClr val="00B050"/>
              </a:solidFill>
              <a:latin typeface="Comic Sans MS" pitchFamily="66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777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62200" y="152400"/>
            <a:ext cx="6705600" cy="5638800"/>
          </a:xfrm>
        </p:spPr>
        <p:txBody>
          <a:bodyPr>
            <a:noAutofit/>
          </a:bodyPr>
          <a:lstStyle/>
          <a:p>
            <a:pPr lvl="0"/>
            <a: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Тато </a:t>
            </a:r>
            <a:r>
              <a:rPr lang="uk-UA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тату, мама – мамо, дідусь – дідусю, </a:t>
            </a:r>
            <a: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друг </a:t>
            </a:r>
            <a:r>
              <a:rPr lang="uk-UA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друже, </a:t>
            </a:r>
            <a: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сусідка </a:t>
            </a:r>
            <a:r>
              <a:rPr lang="uk-UA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сусідко, </a:t>
            </a:r>
            <a: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товариш </a:t>
            </a:r>
            <a:r>
              <a:rPr lang="uk-UA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товаришу, Сергійко – Сергійку, </a:t>
            </a:r>
            <a: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Іван </a:t>
            </a:r>
            <a:r>
              <a:rPr lang="uk-UA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Степанович – </a:t>
            </a:r>
            <a: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Іване </a:t>
            </a:r>
            <a:r>
              <a:rPr lang="uk-UA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Степановичу, </a:t>
            </a:r>
            <a: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Надія </a:t>
            </a:r>
            <a:r>
              <a:rPr lang="uk-UA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Василівна – Надіє Василівно </a:t>
            </a:r>
            <a:endParaRPr lang="ru-RU" sz="38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363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457200"/>
            <a:ext cx="6477000" cy="4876800"/>
          </a:xfrm>
        </p:spPr>
        <p:txBody>
          <a:bodyPr>
            <a:noAutofit/>
          </a:bodyPr>
          <a:lstStyle/>
          <a:p>
            <a:pPr lvl="0"/>
            <a:r>
              <a:rPr lang="uk-UA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Миколо, прочитай виразно казку.</a:t>
            </a:r>
            <a:r>
              <a:rPr lang="ru-RU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Прочитай , Миколо, виразно казку.</a:t>
            </a:r>
            <a:r>
              <a:rPr lang="ru-RU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Прочитай виразно казку, Миколо.</a:t>
            </a:r>
            <a:r>
              <a:rPr lang="ru-RU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Діти</a:t>
            </a:r>
            <a:r>
              <a:rPr lang="uk-UA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  <a:r>
              <a:rPr lang="uk-UA" sz="3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Бережіть природу. </a:t>
            </a:r>
            <a:endParaRPr lang="ru-RU" sz="38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2946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108</Words>
  <Application>Microsoft Office PowerPoint</Application>
  <PresentationFormat>Экран (4:3)</PresentationFormat>
  <Paragraphs>25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Comic Sans MS</vt:lpstr>
      <vt:lpstr>Times New Roman</vt:lpstr>
      <vt:lpstr>Office Theme</vt:lpstr>
      <vt:lpstr>Урок української мови 3 клас</vt:lpstr>
      <vt:lpstr>Презентация PowerPoint</vt:lpstr>
      <vt:lpstr>             Види речень за метою висловлювання     </vt:lpstr>
      <vt:lpstr>  окличні      неокличні </vt:lpstr>
      <vt:lpstr>Презентация PowerPoint</vt:lpstr>
      <vt:lpstr>Презентация PowerPoint</vt:lpstr>
      <vt:lpstr>Тато – тату, мама – мамо, дідусь – дідусю, друг – друже,  сусідка – сусідко,  товариш – товаришу, Сергійко – Сергійку,  Іван Степанович –  Іване Степановичу,  Надія Василівна – Надіє Василівно </vt:lpstr>
      <vt:lpstr>Миколо, прочитай виразно казку. Прочитай , Миколо, виразно казку. Прочитай виразно казку, Миколо.  Діти! Бережіть природу.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 использовании шаблона ссылка на Pedsovet.su обязательна</dc:title>
  <dc:creator>Катенок</dc:creator>
  <cp:lastModifiedBy>админ</cp:lastModifiedBy>
  <cp:revision>23</cp:revision>
  <dcterms:created xsi:type="dcterms:W3CDTF">2013-10-20T14:43:13Z</dcterms:created>
  <dcterms:modified xsi:type="dcterms:W3CDTF">2021-08-23T10:34:23Z</dcterms:modified>
</cp:coreProperties>
</file>