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663" userDrawn="1">
          <p15:clr>
            <a:srgbClr val="A4A3A4"/>
          </p15:clr>
        </p15:guide>
        <p15:guide id="2" pos="47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BAF1"/>
    <a:srgbClr val="ED2099"/>
    <a:srgbClr val="F36EBD"/>
    <a:srgbClr val="FCD9EE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howGuides="1">
      <p:cViewPr>
        <p:scale>
          <a:sx n="90" d="100"/>
          <a:sy n="90" d="100"/>
        </p:scale>
        <p:origin x="-456" y="-726"/>
      </p:cViewPr>
      <p:guideLst>
        <p:guide orient="horz" pos="2663"/>
        <p:guide pos="47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pPr/>
              <a:t>24.08.2018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63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C6802ED1-CCE8-4393-9868-75CFD74FAD40}" type="slidenum">
              <a:rPr lang="ru-RU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7888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24.08.2018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24.08.2018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24.08.2018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24.08.2018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24.08.2018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24.08.2018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24.08.2018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24.08.2018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24.08.2018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24.08.2018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24.08.2018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58284-43DB-4D0A-9288-55ECABF834CE}" type="datetimeFigureOut">
              <a:rPr lang="en-US"/>
              <a:pPr>
                <a:defRPr/>
              </a:pPr>
              <a:t>8/24/2018</a:t>
            </a:fld>
            <a:endParaRPr lang="en-US"/>
          </a:p>
        </p:txBody>
      </p:sp>
      <p:sp>
        <p:nvSpPr>
          <p:cNvPr id="4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FC495A-1C1E-4833-8873-21DC84DB9A3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505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pPr/>
              <a:t>24.08.2018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123825"/>
            <a:ext cx="9144000" cy="20161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385772"/>
            <a:ext cx="9144000" cy="1501758"/>
          </a:xfrm>
          <a:prstGeom prst="rect">
            <a:avLst/>
          </a:prstGeom>
        </p:spPr>
        <p:txBody>
          <a:bodyPr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ru-RU" sz="4000" spc="-5" dirty="0" err="1">
                <a:latin typeface="Arial"/>
                <a:cs typeface="Arial"/>
              </a:rPr>
              <a:t>Зображуємо</a:t>
            </a:r>
            <a:r>
              <a:rPr lang="ru-RU" sz="4000" spc="-5" dirty="0">
                <a:latin typeface="Arial"/>
                <a:cs typeface="Arial"/>
              </a:rPr>
              <a:t> </a:t>
            </a:r>
            <a:r>
              <a:rPr lang="ru-RU" sz="4000" spc="-5" dirty="0" err="1">
                <a:latin typeface="Arial"/>
                <a:cs typeface="Arial"/>
              </a:rPr>
              <a:t>додавання</a:t>
            </a:r>
            <a:r>
              <a:rPr lang="ru-RU" sz="4000" spc="-5" dirty="0">
                <a:latin typeface="Arial"/>
                <a:cs typeface="Arial"/>
              </a:rPr>
              <a:t> </a:t>
            </a:r>
            <a:br>
              <a:rPr lang="ru-RU" sz="4000" spc="-5" dirty="0">
                <a:latin typeface="Arial"/>
                <a:cs typeface="Arial"/>
              </a:rPr>
            </a:br>
            <a:r>
              <a:rPr lang="ru-RU" sz="4000" spc="-5" dirty="0">
                <a:latin typeface="Arial"/>
                <a:cs typeface="Arial"/>
              </a:rPr>
              <a:t>і </a:t>
            </a:r>
            <a:r>
              <a:rPr lang="ru-RU" sz="4000" spc="-5" dirty="0" err="1">
                <a:latin typeface="Arial"/>
                <a:cs typeface="Arial"/>
              </a:rPr>
              <a:t>віднімання</a:t>
            </a:r>
            <a:r>
              <a:rPr lang="ru-RU" sz="4000" spc="-5" dirty="0">
                <a:latin typeface="Arial"/>
                <a:cs typeface="Arial"/>
              </a:rPr>
              <a:t> схематично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950"/>
            <a:ext cx="9144000" cy="6191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410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075" y="2571750"/>
            <a:ext cx="2355850" cy="235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8375"/>
            <a:ext cx="9144000" cy="460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300" y="0"/>
            <a:ext cx="1031875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4104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900" y="627063"/>
            <a:ext cx="835025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32980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Содержимое 2"/>
          <p:cNvSpPr txBox="1">
            <a:spLocks/>
          </p:cNvSpPr>
          <p:nvPr/>
        </p:nvSpPr>
        <p:spPr>
          <a:xfrm>
            <a:off x="0" y="-23984"/>
            <a:ext cx="8276481" cy="1428750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Щоб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показати всіх пташок, треба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об’єднувати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 вилучати?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Проілюструй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цю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ситуацію, позначивши пташок кружками.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30896" r="60156" b="4736"/>
          <a:stretch>
            <a:fillRect/>
          </a:stretch>
        </p:blipFill>
        <p:spPr bwMode="auto">
          <a:xfrm>
            <a:off x="-5132" y="1370960"/>
            <a:ext cx="20002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Содержимое 2"/>
          <p:cNvSpPr txBox="1">
            <a:spLocks/>
          </p:cNvSpPr>
          <p:nvPr/>
        </p:nvSpPr>
        <p:spPr>
          <a:xfrm>
            <a:off x="-5132" y="-16120"/>
            <a:ext cx="8572542" cy="1071562"/>
          </a:xfrm>
          <a:prstGeom prst="rect">
            <a:avLst/>
          </a:prstGeom>
        </p:spPr>
        <p:txBody>
          <a:bodyPr>
            <a:no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дереві сиділо 5 пташок. </a:t>
            </a:r>
            <a: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Прилетіли ще 2 пташки.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3731840" y="1761728"/>
            <a:ext cx="635000" cy="587375"/>
          </a:xfrm>
          <a:prstGeom prst="ellipse">
            <a:avLst/>
          </a:prstGeom>
          <a:solidFill>
            <a:srgbClr val="0000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4546227" y="1590278"/>
            <a:ext cx="571500" cy="527050"/>
          </a:xfrm>
          <a:prstGeom prst="ellipse">
            <a:avLst/>
          </a:prstGeom>
          <a:solidFill>
            <a:srgbClr val="0000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3660402" y="2603103"/>
            <a:ext cx="595313" cy="549275"/>
          </a:xfrm>
          <a:prstGeom prst="ellipse">
            <a:avLst/>
          </a:prstGeom>
          <a:solidFill>
            <a:srgbClr val="0000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Овал 36"/>
          <p:cNvSpPr/>
          <p:nvPr/>
        </p:nvSpPr>
        <p:spPr>
          <a:xfrm>
            <a:off x="4546227" y="2339578"/>
            <a:ext cx="614363" cy="566737"/>
          </a:xfrm>
          <a:prstGeom prst="ellipse">
            <a:avLst/>
          </a:prstGeom>
          <a:solidFill>
            <a:srgbClr val="0000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7989515" y="2598340"/>
            <a:ext cx="542925" cy="500063"/>
          </a:xfrm>
          <a:prstGeom prst="ellipse">
            <a:avLst/>
          </a:prstGeom>
          <a:solidFill>
            <a:srgbClr val="00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Овал 38"/>
          <p:cNvSpPr/>
          <p:nvPr/>
        </p:nvSpPr>
        <p:spPr>
          <a:xfrm>
            <a:off x="7652965" y="1804590"/>
            <a:ext cx="541337" cy="500063"/>
          </a:xfrm>
          <a:prstGeom prst="ellipse">
            <a:avLst/>
          </a:prstGeom>
          <a:solidFill>
            <a:srgbClr val="00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3588965" y="1461690"/>
            <a:ext cx="2559769" cy="2262188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/>
          <p:cNvSpPr>
            <a:spLocks noChangeArrowheads="1"/>
          </p:cNvSpPr>
          <p:nvPr/>
        </p:nvSpPr>
        <p:spPr bwMode="auto">
          <a:xfrm>
            <a:off x="-28575" y="4249738"/>
            <a:ext cx="4572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sz="3200" b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200" b="1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Прямоугольник 41"/>
          <p:cNvSpPr>
            <a:spLocks noChangeArrowheads="1"/>
          </p:cNvSpPr>
          <p:nvPr/>
        </p:nvSpPr>
        <p:spPr bwMode="auto">
          <a:xfrm>
            <a:off x="1650206" y="4141788"/>
            <a:ext cx="5000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sz="4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Прямоугольник 42"/>
          <p:cNvSpPr>
            <a:spLocks noChangeArrowheads="1"/>
          </p:cNvSpPr>
          <p:nvPr/>
        </p:nvSpPr>
        <p:spPr bwMode="auto">
          <a:xfrm>
            <a:off x="3313219" y="4126707"/>
            <a:ext cx="5619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sz="4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4896168" y="4066011"/>
            <a:ext cx="3480846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8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рівність</a:t>
            </a:r>
            <a:endParaRPr lang="ru-RU" sz="48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4916458" y="4066011"/>
            <a:ext cx="2540077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8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вираз</a:t>
            </a:r>
            <a:endParaRPr lang="ru-RU" sz="48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Овал 64"/>
          <p:cNvSpPr/>
          <p:nvPr/>
        </p:nvSpPr>
        <p:spPr>
          <a:xfrm>
            <a:off x="4366840" y="3046015"/>
            <a:ext cx="579437" cy="534988"/>
          </a:xfrm>
          <a:prstGeom prst="ellipse">
            <a:avLst/>
          </a:prstGeom>
          <a:solidFill>
            <a:srgbClr val="0000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971550" y="4321175"/>
            <a:ext cx="500063" cy="498475"/>
          </a:xfrm>
          <a:prstGeom prst="rect">
            <a:avLst/>
          </a:prstGeom>
          <a:solidFill>
            <a:srgbClr val="FCD9EE"/>
          </a:solidFill>
          <a:ln>
            <a:solidFill>
              <a:srgbClr val="F36E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2400300" y="4321175"/>
            <a:ext cx="500063" cy="500063"/>
          </a:xfrm>
          <a:prstGeom prst="rect">
            <a:avLst/>
          </a:prstGeom>
          <a:solidFill>
            <a:srgbClr val="FCD9EE"/>
          </a:solidFill>
          <a:ln>
            <a:solidFill>
              <a:srgbClr val="F36E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4186238" y="4321175"/>
            <a:ext cx="500062" cy="498475"/>
          </a:xfrm>
          <a:prstGeom prst="rect">
            <a:avLst/>
          </a:prstGeom>
          <a:solidFill>
            <a:srgbClr val="FCD9EE"/>
          </a:solidFill>
          <a:ln>
            <a:solidFill>
              <a:srgbClr val="F36E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900113" y="4249738"/>
            <a:ext cx="2071687" cy="6429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757238" y="4249738"/>
            <a:ext cx="4143375" cy="6429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Содержимое 2"/>
          <p:cNvSpPr txBox="1">
            <a:spLocks/>
          </p:cNvSpPr>
          <p:nvPr/>
        </p:nvSpPr>
        <p:spPr>
          <a:xfrm>
            <a:off x="7144" y="-22469"/>
            <a:ext cx="8858250" cy="730250"/>
          </a:xfrm>
          <a:prstGeom prst="rect">
            <a:avLst/>
          </a:prstGeom>
        </p:spPr>
        <p:txBody>
          <a:bodyPr lIns="54864" tIns="9144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означають 5 кружків зліва?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Содержимое 2"/>
          <p:cNvSpPr txBox="1">
            <a:spLocks/>
          </p:cNvSpPr>
          <p:nvPr/>
        </p:nvSpPr>
        <p:spPr>
          <a:xfrm>
            <a:off x="0" y="-16120"/>
            <a:ext cx="8858250" cy="948702"/>
          </a:xfrm>
          <a:prstGeom prst="rect">
            <a:avLst/>
          </a:prstGeom>
        </p:spPr>
        <p:txBody>
          <a:bodyPr lIns="54864" tIns="9144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Покажи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всі кружки. Що вони означають?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Содержимое 2"/>
          <p:cNvSpPr txBox="1">
            <a:spLocks/>
          </p:cNvSpPr>
          <p:nvPr/>
        </p:nvSpPr>
        <p:spPr>
          <a:xfrm>
            <a:off x="0" y="-22755"/>
            <a:ext cx="8051800" cy="1444625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Стало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пташок на дереві більше чи менше,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ніж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було? Чому?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Содержимое 2"/>
          <p:cNvSpPr txBox="1">
            <a:spLocks/>
          </p:cNvSpPr>
          <p:nvPr/>
        </p:nvSpPr>
        <p:spPr>
          <a:xfrm>
            <a:off x="-12276" y="-24605"/>
            <a:ext cx="8100392" cy="1582737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Якій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арифметичній дії відповідає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практична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дія об’єднання?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Содержимое 2"/>
          <p:cNvSpPr txBox="1">
            <a:spLocks/>
          </p:cNvSpPr>
          <p:nvPr/>
        </p:nvSpPr>
        <p:spPr>
          <a:xfrm>
            <a:off x="5420" y="-25243"/>
            <a:ext cx="6248400" cy="964219"/>
          </a:xfrm>
          <a:prstGeom prst="rect">
            <a:avLst/>
          </a:prstGeom>
        </p:spPr>
        <p:txBody>
          <a:bodyPr lIns="54864" tIns="9144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вираз. Знайди значення виразу.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92011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7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71605E-6 L -0.25364 0.01821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91" y="895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6 L -0.29062 0.05649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31" y="28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27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50" dur="250" autoRev="1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51" dur="250" autoRev="1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2" dur="250" autoRev="1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250" autoRev="1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 nodeType="clickPar">
                      <p:stCondLst>
                        <p:cond delay="indefinite"/>
                      </p:stCondLst>
                      <p:childTnLst>
                        <p:par>
                          <p:cTn id="1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 nodeType="clickPar">
                      <p:stCondLst>
                        <p:cond delay="indefinite"/>
                      </p:stCondLst>
                      <p:childTnLst>
                        <p:par>
                          <p:cTn id="1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 nodeType="clickPar">
                      <p:stCondLst>
                        <p:cond delay="indefinite"/>
                      </p:stCondLst>
                      <p:childTnLst>
                        <p:par>
                          <p:cTn id="1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 nodeType="clickPar">
                      <p:stCondLst>
                        <p:cond delay="indefinite"/>
                      </p:stCondLst>
                      <p:childTnLst>
                        <p:par>
                          <p:cTn id="1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9" presetID="27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80" dur="250" autoRev="1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81" dur="250" autoRev="1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2" dur="250" autoRev="1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50" autoRev="1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"/>
                            </p:stCondLst>
                            <p:childTnLst>
                              <p:par>
                                <p:cTn id="1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build="p"/>
      <p:bldP spid="76" grpId="1" build="allAtOnce"/>
      <p:bldP spid="33" grpId="0" build="allAtOnce"/>
      <p:bldP spid="34" grpId="0" animBg="1"/>
      <p:bldP spid="35" grpId="0" animBg="1"/>
      <p:bldP spid="36" grpId="0" animBg="1"/>
      <p:bldP spid="37" grpId="0" animBg="1"/>
      <p:bldP spid="38" grpId="0" animBg="1"/>
      <p:bldP spid="38" grpId="1" animBg="1"/>
      <p:bldP spid="39" grpId="0" animBg="1"/>
      <p:bldP spid="39" grpId="1" animBg="1"/>
      <p:bldP spid="40" grpId="0" animBg="1"/>
      <p:bldP spid="41" grpId="0"/>
      <p:bldP spid="42" grpId="0" build="allAtOnce"/>
      <p:bldP spid="43" grpId="0" build="allAtOnce"/>
      <p:bldP spid="44" grpId="0"/>
      <p:bldP spid="65" grpId="0" animBg="1"/>
      <p:bldP spid="69" grpId="0" animBg="1"/>
      <p:bldP spid="69" grpId="1" animBg="1"/>
      <p:bldP spid="70" grpId="0" animBg="1"/>
      <p:bldP spid="71" grpId="0" build="p"/>
      <p:bldP spid="71" grpId="1" build="p"/>
      <p:bldP spid="72" grpId="0" build="p"/>
      <p:bldP spid="72" grpId="1" build="p"/>
      <p:bldP spid="73" grpId="0" build="p"/>
      <p:bldP spid="73" grpId="1" build="p"/>
      <p:bldP spid="74" grpId="0" build="p"/>
      <p:bldP spid="74" grpId="1" build="p"/>
      <p:bldP spid="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одержимое 2"/>
          <p:cNvSpPr txBox="1">
            <a:spLocks/>
          </p:cNvSpPr>
          <p:nvPr/>
        </p:nvSpPr>
        <p:spPr>
          <a:xfrm>
            <a:off x="0" y="-7911"/>
            <a:ext cx="9144000" cy="1154113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8255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55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Залишилось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пташок на дереві більше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менше, ніж було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8255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Чому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438912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Содержимое 2"/>
          <p:cNvSpPr txBox="1">
            <a:spLocks/>
          </p:cNvSpPr>
          <p:nvPr/>
        </p:nvSpPr>
        <p:spPr>
          <a:xfrm>
            <a:off x="0" y="-31305"/>
            <a:ext cx="7785325" cy="1410634"/>
          </a:xfrm>
          <a:prstGeom prst="rect">
            <a:avLst/>
          </a:prstGeom>
        </p:spPr>
        <p:txBody>
          <a:bodyPr lIns="54864" tIns="91440">
            <a:noAutofit/>
          </a:bodyPr>
          <a:lstStyle/>
          <a:p>
            <a:pPr marL="1588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8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Щоб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показати пташок, що залишилися,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треба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об’єднувати чи вилучати?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Проілюструй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цю ситуацію,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позначивши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пташок кружками.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>
            <a:off x="0" y="-22225"/>
            <a:ext cx="6588224" cy="874713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Відсунь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кружки.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4"/>
          <a:stretch/>
        </p:blipFill>
        <p:spPr bwMode="auto">
          <a:xfrm>
            <a:off x="0" y="1670584"/>
            <a:ext cx="2179067" cy="121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Содержимое 2"/>
          <p:cNvSpPr txBox="1">
            <a:spLocks/>
          </p:cNvSpPr>
          <p:nvPr/>
        </p:nvSpPr>
        <p:spPr>
          <a:xfrm>
            <a:off x="-2756" y="-24404"/>
            <a:ext cx="6858000" cy="1249949"/>
          </a:xfrm>
          <a:prstGeom prst="rect">
            <a:avLst/>
          </a:prstGeom>
        </p:spPr>
        <p:txBody>
          <a:bodyPr>
            <a:no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дереві сиділо 5 пташок. </a:t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Полетіли 2 пташки.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 flipV="1">
            <a:off x="3774282" y="1723015"/>
            <a:ext cx="658813" cy="608013"/>
          </a:xfrm>
          <a:prstGeom prst="ellipse">
            <a:avLst/>
          </a:prstGeom>
          <a:solidFill>
            <a:srgbClr val="0000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 flipV="1">
            <a:off x="4636295" y="1696028"/>
            <a:ext cx="658812" cy="608012"/>
          </a:xfrm>
          <a:prstGeom prst="ellipse">
            <a:avLst/>
          </a:prstGeom>
          <a:solidFill>
            <a:srgbClr val="0000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 flipV="1">
            <a:off x="3774282" y="2524703"/>
            <a:ext cx="658813" cy="606425"/>
          </a:xfrm>
          <a:prstGeom prst="ellipse">
            <a:avLst/>
          </a:prstGeom>
          <a:solidFill>
            <a:srgbClr val="0000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Овал 7"/>
          <p:cNvSpPr/>
          <p:nvPr/>
        </p:nvSpPr>
        <p:spPr>
          <a:xfrm flipV="1">
            <a:off x="4136232" y="3220028"/>
            <a:ext cx="658813" cy="608012"/>
          </a:xfrm>
          <a:prstGeom prst="ellipse">
            <a:avLst/>
          </a:prstGeom>
          <a:solidFill>
            <a:srgbClr val="0000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Овал 8"/>
          <p:cNvSpPr/>
          <p:nvPr/>
        </p:nvSpPr>
        <p:spPr>
          <a:xfrm flipV="1">
            <a:off x="4636295" y="2642178"/>
            <a:ext cx="658812" cy="606425"/>
          </a:xfrm>
          <a:prstGeom prst="ellipse">
            <a:avLst/>
          </a:prstGeom>
          <a:solidFill>
            <a:srgbClr val="0000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03300" y="4324350"/>
            <a:ext cx="500063" cy="500063"/>
          </a:xfrm>
          <a:prstGeom prst="rect">
            <a:avLst/>
          </a:prstGeom>
          <a:solidFill>
            <a:srgbClr val="FCD9EE"/>
          </a:solidFill>
          <a:ln>
            <a:solidFill>
              <a:srgbClr val="F36E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одержимое 2"/>
          <p:cNvSpPr txBox="1">
            <a:spLocks/>
          </p:cNvSpPr>
          <p:nvPr/>
        </p:nvSpPr>
        <p:spPr>
          <a:xfrm>
            <a:off x="-2934" y="-26845"/>
            <a:ext cx="9144000" cy="881063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означають 5 кружків?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438400" y="4324350"/>
            <a:ext cx="500063" cy="500063"/>
          </a:xfrm>
          <a:prstGeom prst="rect">
            <a:avLst/>
          </a:prstGeom>
          <a:solidFill>
            <a:srgbClr val="FCD9EE"/>
          </a:solidFill>
          <a:ln>
            <a:solidFill>
              <a:srgbClr val="F36E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одержимое 2"/>
          <p:cNvSpPr txBox="1">
            <a:spLocks/>
          </p:cNvSpPr>
          <p:nvPr/>
        </p:nvSpPr>
        <p:spPr>
          <a:xfrm>
            <a:off x="0" y="-25031"/>
            <a:ext cx="7619956" cy="1204912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Покажи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кружки, що залишилися. </a:t>
            </a: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вони означають?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563938" y="1572203"/>
            <a:ext cx="1895797" cy="2347912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>
            <a:off x="0" y="-31305"/>
            <a:ext cx="9144000" cy="1096963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Якій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арифметичній дії відповідає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практична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дія вилучення?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704976" y="4095750"/>
            <a:ext cx="7143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sz="4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endParaRPr lang="ru-RU" sz="4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28583" y="4251903"/>
            <a:ext cx="2151062" cy="64293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4835520" y="4095750"/>
            <a:ext cx="20970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вираз</a:t>
            </a:r>
            <a:endParaRPr lang="ru-RU" sz="4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Содержимое 2"/>
          <p:cNvSpPr txBox="1">
            <a:spLocks/>
          </p:cNvSpPr>
          <p:nvPr/>
        </p:nvSpPr>
        <p:spPr>
          <a:xfrm>
            <a:off x="-2934" y="-27448"/>
            <a:ext cx="7570826" cy="815975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вираз. Знайди значення виразу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3346448" y="4142154"/>
            <a:ext cx="5619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sz="4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164012" y="4329053"/>
            <a:ext cx="500062" cy="500063"/>
          </a:xfrm>
          <a:prstGeom prst="rect">
            <a:avLst/>
          </a:prstGeom>
          <a:solidFill>
            <a:srgbClr val="FCD9EE"/>
          </a:solidFill>
          <a:ln>
            <a:solidFill>
              <a:srgbClr val="F36E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58354" y="4251903"/>
            <a:ext cx="4083744" cy="64293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 24"/>
          <p:cNvSpPr>
            <a:spLocks noChangeArrowheads="1"/>
          </p:cNvSpPr>
          <p:nvPr/>
        </p:nvSpPr>
        <p:spPr bwMode="auto">
          <a:xfrm>
            <a:off x="4845262" y="4092022"/>
            <a:ext cx="26552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рівність</a:t>
            </a:r>
            <a:endParaRPr lang="ru-RU" sz="4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78413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46914E-7 L 0.2151 0.02747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47" y="1358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8.64198E-7 L 0.29548 -0.00864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74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27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8" dur="250" autoRev="1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39" dur="250" autoRev="1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0" dur="250" autoRev="1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50" autoRev="1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 nodeType="clickPar">
                      <p:stCondLst>
                        <p:cond delay="indefinite"/>
                      </p:stCondLst>
                      <p:childTnLst>
                        <p:par>
                          <p:cTn id="1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27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68" dur="250" autoRev="1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9" dur="250" autoRev="1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0" dur="250" autoRev="1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250" autoRev="1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00"/>
                            </p:stCondLst>
                            <p:childTnLst>
                              <p:par>
                                <p:cTn id="1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46" grpId="0" build="p"/>
      <p:bldP spid="46" grpId="1" build="allAtOnce"/>
      <p:bldP spid="12" grpId="0" uiExpand="1" build="p"/>
      <p:bldP spid="12" grpId="1" uiExpand="1" build="allAtOnce"/>
      <p:bldP spid="45" grpId="0"/>
      <p:bldP spid="45" grpId="1"/>
      <p:bldP spid="5" grpId="0" animBg="1"/>
      <p:bldP spid="6" grpId="0" animBg="1"/>
      <p:bldP spid="6" grpId="1" animBg="1"/>
      <p:bldP spid="7" grpId="0" animBg="1"/>
      <p:bldP spid="8" grpId="0" animBg="1"/>
      <p:bldP spid="9" grpId="0" animBg="1"/>
      <p:bldP spid="9" grpId="1" animBg="1"/>
      <p:bldP spid="11" grpId="0" build="p"/>
      <p:bldP spid="11" grpId="1" build="allAtOnce"/>
      <p:bldP spid="15" grpId="0" animBg="1"/>
      <p:bldP spid="16" grpId="0" build="p"/>
      <p:bldP spid="16" grpId="1" build="allAtOnce"/>
      <p:bldP spid="18" grpId="0" build="allAtOnce"/>
      <p:bldP spid="19" grpId="0" animBg="1"/>
      <p:bldP spid="19" grpId="1" animBg="1"/>
      <p:bldP spid="20" grpId="0"/>
      <p:bldP spid="20" grpId="1"/>
      <p:bldP spid="21" grpId="0"/>
      <p:bldP spid="22" grpId="0" build="allAtOnce"/>
      <p:bldP spid="24" grpId="0" animBg="1"/>
      <p:bldP spid="25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Picture 23" descr="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016" y="2876550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307" y="1223963"/>
            <a:ext cx="3133725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7" name="Rectangle 2"/>
          <p:cNvSpPr txBox="1">
            <a:spLocks noChangeArrowheads="1"/>
          </p:cNvSpPr>
          <p:nvPr/>
        </p:nvSpPr>
        <p:spPr>
          <a:xfrm>
            <a:off x="0" y="-20552"/>
            <a:ext cx="75438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Розглянь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кожний малюнок. Яку дію виконали? </a:t>
            </a:r>
            <a: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результаті одержали більше чи менше, ніж було? Чому? Усно знайди значення виразів.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8" name="Picture 5" descr="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08" y="2900933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" name="Picture 7" descr="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08" y="2900933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" name="Picture 8" descr="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408" y="2900933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" name="Picture 9" descr="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208" y="2900933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Picture 10" descr="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408" y="2900933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11" descr="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808" y="2900933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12" descr="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2008" y="2900933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5" name="Овал 114"/>
          <p:cNvSpPr/>
          <p:nvPr/>
        </p:nvSpPr>
        <p:spPr>
          <a:xfrm>
            <a:off x="148208" y="2643758"/>
            <a:ext cx="4495800" cy="9239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TextBox 115"/>
          <p:cNvSpPr txBox="1">
            <a:spLocks noChangeArrowheads="1"/>
          </p:cNvSpPr>
          <p:nvPr/>
        </p:nvSpPr>
        <p:spPr bwMode="auto">
          <a:xfrm>
            <a:off x="2195736" y="3614451"/>
            <a:ext cx="386370" cy="469466"/>
          </a:xfrm>
          <a:prstGeom prst="rect">
            <a:avLst/>
          </a:prstGeom>
          <a:noFill/>
          <a:ln w="19050" algn="ctr">
            <a:solidFill>
              <a:srgbClr val="2BBAF1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1" name="Picture 21" descr="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876550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2" descr="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616" y="2876550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4" descr="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616" y="2876550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25" descr="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8216" y="2876550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26" descr="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7816" y="2876550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7" name="Picture 27" descr="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7416" y="2876550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8" name="Прямая со стрелкой 127"/>
          <p:cNvCxnSpPr>
            <a:cxnSpLocks noChangeShapeType="1"/>
          </p:cNvCxnSpPr>
          <p:nvPr/>
        </p:nvCxnSpPr>
        <p:spPr bwMode="auto">
          <a:xfrm flipH="1">
            <a:off x="8526016" y="2800350"/>
            <a:ext cx="228600" cy="609600"/>
          </a:xfrm>
          <a:prstGeom prst="straightConnector1">
            <a:avLst/>
          </a:prstGeom>
          <a:noFill/>
          <a:ln w="25400" algn="ctr">
            <a:solidFill>
              <a:schemeClr val="accent2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9" name="Oval 29"/>
          <p:cNvSpPr/>
          <p:nvPr/>
        </p:nvSpPr>
        <p:spPr>
          <a:xfrm>
            <a:off x="4716016" y="2643758"/>
            <a:ext cx="3657600" cy="8691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0" name="Text Box 30"/>
          <p:cNvSpPr txBox="1">
            <a:spLocks noChangeArrowheads="1"/>
          </p:cNvSpPr>
          <p:nvPr/>
        </p:nvSpPr>
        <p:spPr bwMode="auto">
          <a:xfrm>
            <a:off x="6356178" y="3567683"/>
            <a:ext cx="377275" cy="469467"/>
          </a:xfrm>
          <a:prstGeom prst="rect">
            <a:avLst/>
          </a:prstGeom>
          <a:noFill/>
          <a:ln w="19050" algn="ctr">
            <a:solidFill>
              <a:srgbClr val="2BBAF1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825" y="1361281"/>
            <a:ext cx="4219575" cy="116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6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4" name="Прямоугольник 33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5" name="Рисунок 6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Скругленный прямоугольник 35"/>
          <p:cNvSpPr/>
          <p:nvPr/>
        </p:nvSpPr>
        <p:spPr>
          <a:xfrm>
            <a:off x="1700398" y="4466400"/>
            <a:ext cx="1572010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 + 1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5962228" y="4466400"/>
            <a:ext cx="1562100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 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1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8220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2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 animBg="1"/>
      <p:bldP spid="116" grpId="0" animBg="1"/>
      <p:bldP spid="129" grpId="0" animBg="1"/>
      <p:bldP spid="130" grpId="0" animBg="1"/>
      <p:bldP spid="36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Прямоугольник 70"/>
          <p:cNvSpPr>
            <a:spLocks noChangeArrowheads="1"/>
          </p:cNvSpPr>
          <p:nvPr/>
        </p:nvSpPr>
        <p:spPr bwMode="auto">
          <a:xfrm>
            <a:off x="1451492" y="4216298"/>
            <a:ext cx="19288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sz="4800" b="1" dirty="0">
                <a:solidFill>
                  <a:srgbClr val="0000FF"/>
                </a:solidFill>
                <a:latin typeface="Arial" panose="020B0604020202020204" pitchFamily="34" charset="0"/>
                <a:cs typeface="Arial" pitchFamily="34" charset="0"/>
              </a:rPr>
              <a:t>+     </a:t>
            </a:r>
            <a:r>
              <a:rPr lang="uk-UA" sz="4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itchFamily="34" charset="0"/>
              </a:rPr>
              <a:t>=</a:t>
            </a:r>
            <a:endParaRPr lang="ru-RU" sz="4800" b="1" dirty="0">
              <a:solidFill>
                <a:srgbClr val="0000FF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72" name="Содержимое 2"/>
          <p:cNvSpPr txBox="1">
            <a:spLocks/>
          </p:cNvSpPr>
          <p:nvPr/>
        </p:nvSpPr>
        <p:spPr bwMode="auto">
          <a:xfrm>
            <a:off x="-24183" y="-20540"/>
            <a:ext cx="8786813" cy="1152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endParaRPr lang="uk-UA" sz="2200" dirty="0" smtClean="0">
              <a:latin typeface="Arial" panose="020B0604020202020204" pitchFamily="34" charset="0"/>
              <a:cs typeface="Arial" pitchFamily="34" charset="0"/>
            </a:endParaRPr>
          </a:p>
          <a:p>
            <a:pPr marL="0"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r>
              <a:rPr lang="uk-UA" sz="2200" dirty="0" smtClean="0">
                <a:latin typeface="Arial" panose="020B0604020202020204" pitchFamily="34" charset="0"/>
                <a:cs typeface="Arial" pitchFamily="34" charset="0"/>
              </a:rPr>
              <a:t>Щоб </a:t>
            </a:r>
            <a:r>
              <a:rPr lang="uk-UA" sz="2200" dirty="0">
                <a:latin typeface="Arial" panose="020B0604020202020204" pitchFamily="34" charset="0"/>
                <a:cs typeface="Arial" pitchFamily="34" charset="0"/>
              </a:rPr>
              <a:t>показати всі цукерки, треба </a:t>
            </a:r>
            <a:r>
              <a:rPr lang="uk-UA" sz="2200" dirty="0" smtClean="0">
                <a:latin typeface="Arial" panose="020B0604020202020204" pitchFamily="34" charset="0"/>
                <a:cs typeface="Arial" pitchFamily="34" charset="0"/>
              </a:rPr>
              <a:t>об’єднувати чи </a:t>
            </a:r>
            <a:r>
              <a:rPr lang="uk-UA" sz="2200" dirty="0">
                <a:latin typeface="Arial" panose="020B0604020202020204" pitchFamily="34" charset="0"/>
                <a:cs typeface="Arial" pitchFamily="34" charset="0"/>
              </a:rPr>
              <a:t>вилучати? Проілюструй цю ситуацію, </a:t>
            </a:r>
            <a:r>
              <a:rPr lang="uk-UA" sz="2200" dirty="0" smtClean="0">
                <a:latin typeface="Arial" panose="020B0604020202020204" pitchFamily="34" charset="0"/>
                <a:cs typeface="Arial" pitchFamily="34" charset="0"/>
              </a:rPr>
              <a:t>позначивши </a:t>
            </a:r>
            <a:r>
              <a:rPr lang="uk-UA" sz="2200" dirty="0">
                <a:latin typeface="Arial" panose="020B0604020202020204" pitchFamily="34" charset="0"/>
                <a:cs typeface="Arial" pitchFamily="34" charset="0"/>
              </a:rPr>
              <a:t>цукерки чотирикутниками</a:t>
            </a:r>
            <a:r>
              <a:rPr lang="uk-UA" sz="2400" dirty="0">
                <a:latin typeface="Arial" panose="020B0604020202020204" pitchFamily="34" charset="0"/>
                <a:cs typeface="Arial" pitchFamily="34" charset="0"/>
              </a:rPr>
              <a:t>. </a:t>
            </a:r>
            <a:endParaRPr lang="ru-RU" sz="24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70" name="Содержимое 2"/>
          <p:cNvSpPr txBox="1">
            <a:spLocks/>
          </p:cNvSpPr>
          <p:nvPr/>
        </p:nvSpPr>
        <p:spPr bwMode="auto">
          <a:xfrm>
            <a:off x="-4929" y="-38268"/>
            <a:ext cx="8847138" cy="1025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endParaRPr lang="uk-UA" sz="2200" dirty="0" smtClean="0">
              <a:latin typeface="Arial" panose="020B0604020202020204" pitchFamily="34" charset="0"/>
              <a:cs typeface="Arial" pitchFamily="34" charset="0"/>
            </a:endParaRPr>
          </a:p>
          <a:p>
            <a:pPr marL="0"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r>
              <a:rPr lang="uk-UA" sz="2200" dirty="0" smtClean="0">
                <a:latin typeface="Arial" panose="020B0604020202020204" pitchFamily="34" charset="0"/>
                <a:cs typeface="Arial" pitchFamily="34" charset="0"/>
              </a:rPr>
              <a:t>Чи </a:t>
            </a:r>
            <a:r>
              <a:rPr lang="uk-UA" sz="2200" dirty="0">
                <a:latin typeface="Arial" panose="020B0604020202020204" pitchFamily="34" charset="0"/>
                <a:cs typeface="Arial" pitchFamily="34" charset="0"/>
              </a:rPr>
              <a:t>можна було позначити цукерки відрізками? </a:t>
            </a:r>
            <a:r>
              <a:rPr lang="en-US" sz="2200" dirty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200" dirty="0">
                <a:latin typeface="Arial" panose="020B0604020202020204" pitchFamily="34" charset="0"/>
                <a:cs typeface="Arial" pitchFamily="34" charset="0"/>
              </a:rPr>
            </a:br>
            <a:r>
              <a:rPr lang="uk-UA" sz="2200" dirty="0">
                <a:latin typeface="Arial" panose="020B0604020202020204" pitchFamily="34" charset="0"/>
                <a:cs typeface="Arial" pitchFamily="34" charset="0"/>
              </a:rPr>
              <a:t>Розглянь, як це зробили. </a:t>
            </a:r>
            <a:endParaRPr lang="ru-RU" sz="22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2" name="Содержимое 2"/>
          <p:cNvSpPr txBox="1">
            <a:spLocks/>
          </p:cNvSpPr>
          <p:nvPr/>
        </p:nvSpPr>
        <p:spPr>
          <a:xfrm>
            <a:off x="-4929" y="-26987"/>
            <a:ext cx="8786812" cy="748060"/>
          </a:xfrm>
          <a:prstGeom prst="rect">
            <a:avLst/>
          </a:prstGeom>
        </p:spPr>
        <p:txBody>
          <a:bodyPr>
            <a:no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Сашка 6 цукерок. Матуся йому дала ще 3 цукерки.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85205" y="1592238"/>
            <a:ext cx="714375" cy="642937"/>
          </a:xfrm>
          <a:prstGeom prst="rect">
            <a:avLst/>
          </a:prstGeom>
          <a:solidFill>
            <a:srgbClr val="92D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71017" y="1306488"/>
            <a:ext cx="714375" cy="642937"/>
          </a:xfrm>
          <a:prstGeom prst="rect">
            <a:avLst/>
          </a:prstGeom>
          <a:solidFill>
            <a:srgbClr val="92D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85205" y="2449488"/>
            <a:ext cx="714375" cy="642937"/>
          </a:xfrm>
          <a:prstGeom prst="rect">
            <a:avLst/>
          </a:prstGeom>
          <a:solidFill>
            <a:srgbClr val="92D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42455" y="2092300"/>
            <a:ext cx="714375" cy="642938"/>
          </a:xfrm>
          <a:prstGeom prst="rect">
            <a:avLst/>
          </a:prstGeom>
          <a:solidFill>
            <a:srgbClr val="92D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385892" y="2449488"/>
            <a:ext cx="714375" cy="6429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528767" y="1520800"/>
            <a:ext cx="714375" cy="64293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9942" y="1235050"/>
            <a:ext cx="3071813" cy="2716213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28080" y="3163863"/>
            <a:ext cx="714375" cy="642937"/>
          </a:xfrm>
          <a:prstGeom prst="rect">
            <a:avLst/>
          </a:prstGeom>
          <a:solidFill>
            <a:srgbClr val="92D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73635" y="4390470"/>
            <a:ext cx="500062" cy="500062"/>
          </a:xfrm>
          <a:prstGeom prst="rect">
            <a:avLst/>
          </a:prstGeom>
          <a:solidFill>
            <a:srgbClr val="FCD9EE"/>
          </a:solidFill>
          <a:ln>
            <a:solidFill>
              <a:srgbClr val="F36E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006184" y="4390470"/>
            <a:ext cx="500063" cy="500062"/>
          </a:xfrm>
          <a:prstGeom prst="rect">
            <a:avLst/>
          </a:prstGeom>
          <a:solidFill>
            <a:srgbClr val="FCD9EE"/>
          </a:solidFill>
          <a:ln>
            <a:solidFill>
              <a:srgbClr val="F36E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813892" y="2878113"/>
            <a:ext cx="714375" cy="642937"/>
          </a:xfrm>
          <a:prstGeom prst="rect">
            <a:avLst/>
          </a:prstGeom>
          <a:solidFill>
            <a:srgbClr val="92D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386017" y="2235175"/>
            <a:ext cx="714375" cy="64293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23" name="Дуга 22"/>
          <p:cNvSpPr/>
          <p:nvPr/>
        </p:nvSpPr>
        <p:spPr>
          <a:xfrm>
            <a:off x="4285556" y="3246587"/>
            <a:ext cx="3000374" cy="506288"/>
          </a:xfrm>
          <a:prstGeom prst="arc">
            <a:avLst>
              <a:gd name="adj1" fmla="val 10816711"/>
              <a:gd name="adj2" fmla="val 21577662"/>
            </a:avLst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702260" y="2787774"/>
            <a:ext cx="312906" cy="369332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5" name="Группа 127"/>
          <p:cNvGrpSpPr>
            <a:grpSpLocks/>
          </p:cNvGrpSpPr>
          <p:nvPr/>
        </p:nvGrpSpPr>
        <p:grpSpPr bwMode="auto">
          <a:xfrm>
            <a:off x="4784030" y="3460899"/>
            <a:ext cx="500063" cy="214312"/>
            <a:chOff x="3857620" y="5500702"/>
            <a:chExt cx="357984" cy="143670"/>
          </a:xfrm>
        </p:grpSpPr>
        <p:cxnSp>
          <p:nvCxnSpPr>
            <p:cNvPr id="26" name="Прямая соединительная линия 25"/>
            <p:cNvCxnSpPr/>
            <p:nvPr/>
          </p:nvCxnSpPr>
          <p:spPr>
            <a:xfrm>
              <a:off x="3857620" y="5572005"/>
              <a:ext cx="356847" cy="212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/>
          </p:nvCxnSpPr>
          <p:spPr>
            <a:xfrm rot="5400000">
              <a:off x="4142596" y="5572501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/>
            <p:nvPr/>
          </p:nvCxnSpPr>
          <p:spPr>
            <a:xfrm rot="5400000">
              <a:off x="4143732" y="5572501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 rot="5400000">
              <a:off x="3786885" y="5571437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Группа 132"/>
          <p:cNvGrpSpPr>
            <a:grpSpLocks/>
          </p:cNvGrpSpPr>
          <p:nvPr/>
        </p:nvGrpSpPr>
        <p:grpSpPr bwMode="auto">
          <a:xfrm>
            <a:off x="5284093" y="3460899"/>
            <a:ext cx="500062" cy="214312"/>
            <a:chOff x="3857620" y="5500702"/>
            <a:chExt cx="357984" cy="143670"/>
          </a:xfrm>
        </p:grpSpPr>
        <p:cxnSp>
          <p:nvCxnSpPr>
            <p:cNvPr id="31" name="Прямая соединительная линия 30"/>
            <p:cNvCxnSpPr/>
            <p:nvPr/>
          </p:nvCxnSpPr>
          <p:spPr>
            <a:xfrm>
              <a:off x="3857620" y="5572005"/>
              <a:ext cx="356848" cy="212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 rot="5400000">
              <a:off x="4142596" y="5572501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 rot="5400000">
              <a:off x="4143733" y="5572501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/>
            <p:cNvCxnSpPr/>
            <p:nvPr/>
          </p:nvCxnSpPr>
          <p:spPr>
            <a:xfrm rot="5400000">
              <a:off x="3786885" y="5571437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Группа 137"/>
          <p:cNvGrpSpPr>
            <a:grpSpLocks/>
          </p:cNvGrpSpPr>
          <p:nvPr/>
        </p:nvGrpSpPr>
        <p:grpSpPr bwMode="auto">
          <a:xfrm>
            <a:off x="5784155" y="3460899"/>
            <a:ext cx="500063" cy="214312"/>
            <a:chOff x="3857620" y="5500702"/>
            <a:chExt cx="357984" cy="143670"/>
          </a:xfrm>
        </p:grpSpPr>
        <p:cxnSp>
          <p:nvCxnSpPr>
            <p:cNvPr id="36" name="Прямая соединительная линия 35"/>
            <p:cNvCxnSpPr/>
            <p:nvPr/>
          </p:nvCxnSpPr>
          <p:spPr>
            <a:xfrm>
              <a:off x="3857620" y="5572005"/>
              <a:ext cx="356847" cy="212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 rot="5400000">
              <a:off x="4142596" y="5572501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/>
            <p:cNvCxnSpPr/>
            <p:nvPr/>
          </p:nvCxnSpPr>
          <p:spPr>
            <a:xfrm rot="5400000">
              <a:off x="4143732" y="5572501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 rot="5400000">
              <a:off x="3786885" y="5571437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Группа 142"/>
          <p:cNvGrpSpPr>
            <a:grpSpLocks/>
          </p:cNvGrpSpPr>
          <p:nvPr/>
        </p:nvGrpSpPr>
        <p:grpSpPr bwMode="auto">
          <a:xfrm>
            <a:off x="6284218" y="3460899"/>
            <a:ext cx="500062" cy="214312"/>
            <a:chOff x="3857620" y="5500702"/>
            <a:chExt cx="357984" cy="143670"/>
          </a:xfrm>
        </p:grpSpPr>
        <p:cxnSp>
          <p:nvCxnSpPr>
            <p:cNvPr id="41" name="Прямая соединительная линия 40"/>
            <p:cNvCxnSpPr/>
            <p:nvPr/>
          </p:nvCxnSpPr>
          <p:spPr>
            <a:xfrm>
              <a:off x="3857620" y="5572005"/>
              <a:ext cx="356848" cy="212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/>
            <p:nvPr/>
          </p:nvCxnSpPr>
          <p:spPr>
            <a:xfrm rot="5400000">
              <a:off x="4142596" y="5572501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Прямая соединительная линия 42"/>
            <p:cNvCxnSpPr/>
            <p:nvPr/>
          </p:nvCxnSpPr>
          <p:spPr>
            <a:xfrm rot="5400000">
              <a:off x="4143733" y="5572501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Прямая соединительная линия 43"/>
            <p:cNvCxnSpPr/>
            <p:nvPr/>
          </p:nvCxnSpPr>
          <p:spPr>
            <a:xfrm rot="5400000">
              <a:off x="3786885" y="5571437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Группа 152"/>
          <p:cNvGrpSpPr>
            <a:grpSpLocks/>
          </p:cNvGrpSpPr>
          <p:nvPr/>
        </p:nvGrpSpPr>
        <p:grpSpPr bwMode="auto">
          <a:xfrm>
            <a:off x="7284343" y="3460899"/>
            <a:ext cx="500062" cy="214312"/>
            <a:chOff x="3857620" y="5500702"/>
            <a:chExt cx="357984" cy="143670"/>
          </a:xfrm>
        </p:grpSpPr>
        <p:cxnSp>
          <p:nvCxnSpPr>
            <p:cNvPr id="51" name="Прямая соединительная линия 50"/>
            <p:cNvCxnSpPr/>
            <p:nvPr/>
          </p:nvCxnSpPr>
          <p:spPr>
            <a:xfrm>
              <a:off x="3857620" y="5572005"/>
              <a:ext cx="356848" cy="212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 rot="5400000">
              <a:off x="4142596" y="5572501"/>
              <a:ext cx="142606" cy="1137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 rot="5400000">
              <a:off x="4143733" y="5572501"/>
              <a:ext cx="142606" cy="1136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/>
            <p:cNvCxnSpPr/>
            <p:nvPr/>
          </p:nvCxnSpPr>
          <p:spPr>
            <a:xfrm rot="5400000">
              <a:off x="3786885" y="5571437"/>
              <a:ext cx="142606" cy="1136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Группа 157"/>
          <p:cNvGrpSpPr>
            <a:grpSpLocks/>
          </p:cNvGrpSpPr>
          <p:nvPr/>
        </p:nvGrpSpPr>
        <p:grpSpPr bwMode="auto">
          <a:xfrm>
            <a:off x="7784405" y="3460899"/>
            <a:ext cx="500063" cy="214312"/>
            <a:chOff x="3857620" y="5500702"/>
            <a:chExt cx="357984" cy="143670"/>
          </a:xfrm>
        </p:grpSpPr>
        <p:cxnSp>
          <p:nvCxnSpPr>
            <p:cNvPr id="56" name="Прямая соединительная линия 55"/>
            <p:cNvCxnSpPr/>
            <p:nvPr/>
          </p:nvCxnSpPr>
          <p:spPr>
            <a:xfrm>
              <a:off x="3857620" y="5572005"/>
              <a:ext cx="356847" cy="212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я соединительная линия 56"/>
            <p:cNvCxnSpPr/>
            <p:nvPr/>
          </p:nvCxnSpPr>
          <p:spPr>
            <a:xfrm rot="5400000">
              <a:off x="4142596" y="5572501"/>
              <a:ext cx="142606" cy="1136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Прямая соединительная линия 57"/>
            <p:cNvCxnSpPr/>
            <p:nvPr/>
          </p:nvCxnSpPr>
          <p:spPr>
            <a:xfrm rot="5400000">
              <a:off x="4143732" y="5572501"/>
              <a:ext cx="142606" cy="1137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я соединительная линия 58"/>
            <p:cNvCxnSpPr/>
            <p:nvPr/>
          </p:nvCxnSpPr>
          <p:spPr>
            <a:xfrm rot="5400000">
              <a:off x="3786885" y="5571437"/>
              <a:ext cx="142606" cy="1137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Группа 162"/>
          <p:cNvGrpSpPr>
            <a:grpSpLocks/>
          </p:cNvGrpSpPr>
          <p:nvPr/>
        </p:nvGrpSpPr>
        <p:grpSpPr bwMode="auto">
          <a:xfrm>
            <a:off x="8284468" y="3460899"/>
            <a:ext cx="500062" cy="214312"/>
            <a:chOff x="3857620" y="5500702"/>
            <a:chExt cx="357984" cy="143670"/>
          </a:xfrm>
        </p:grpSpPr>
        <p:cxnSp>
          <p:nvCxnSpPr>
            <p:cNvPr id="61" name="Прямая соединительная линия 60"/>
            <p:cNvCxnSpPr/>
            <p:nvPr/>
          </p:nvCxnSpPr>
          <p:spPr>
            <a:xfrm>
              <a:off x="3857620" y="5572005"/>
              <a:ext cx="356848" cy="212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Прямая соединительная линия 61"/>
            <p:cNvCxnSpPr/>
            <p:nvPr/>
          </p:nvCxnSpPr>
          <p:spPr>
            <a:xfrm rot="5400000">
              <a:off x="4142596" y="5572501"/>
              <a:ext cx="142606" cy="1137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Прямая соединительная линия 62"/>
            <p:cNvCxnSpPr/>
            <p:nvPr/>
          </p:nvCxnSpPr>
          <p:spPr>
            <a:xfrm rot="5400000">
              <a:off x="4143733" y="5572501"/>
              <a:ext cx="142606" cy="1136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Прямая соединительная линия 63"/>
            <p:cNvCxnSpPr/>
            <p:nvPr/>
          </p:nvCxnSpPr>
          <p:spPr>
            <a:xfrm rot="5400000">
              <a:off x="3786885" y="5571437"/>
              <a:ext cx="142606" cy="1136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5" name="Дуга 64"/>
          <p:cNvSpPr/>
          <p:nvPr/>
        </p:nvSpPr>
        <p:spPr>
          <a:xfrm>
            <a:off x="7284343" y="3246586"/>
            <a:ext cx="1500187" cy="500063"/>
          </a:xfrm>
          <a:prstGeom prst="arc">
            <a:avLst>
              <a:gd name="adj1" fmla="val 10706606"/>
              <a:gd name="adj2" fmla="val 129720"/>
            </a:avLst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7855843" y="2787774"/>
            <a:ext cx="312906" cy="369332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3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Дуга 66"/>
          <p:cNvSpPr/>
          <p:nvPr/>
        </p:nvSpPr>
        <p:spPr>
          <a:xfrm flipV="1">
            <a:off x="4275661" y="3032994"/>
            <a:ext cx="4500562" cy="1194519"/>
          </a:xfrm>
          <a:prstGeom prst="arc">
            <a:avLst>
              <a:gd name="adj1" fmla="val 10706606"/>
              <a:gd name="adj2" fmla="val 129720"/>
            </a:avLst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6430173" y="4300647"/>
            <a:ext cx="312906" cy="369332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69" name="Содержимое 2"/>
          <p:cNvSpPr txBox="1">
            <a:spLocks/>
          </p:cNvSpPr>
          <p:nvPr/>
        </p:nvSpPr>
        <p:spPr bwMode="auto">
          <a:xfrm>
            <a:off x="-24183" y="-38268"/>
            <a:ext cx="8982075" cy="1169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endParaRPr lang="uk-UA" sz="2200" dirty="0" smtClean="0">
              <a:latin typeface="Arial" panose="020B0604020202020204" pitchFamily="34" charset="0"/>
              <a:cs typeface="Arial" pitchFamily="34" charset="0"/>
            </a:endParaRPr>
          </a:p>
          <a:p>
            <a:pPr marL="0"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r>
              <a:rPr lang="uk-UA" sz="2200" dirty="0" smtClean="0">
                <a:latin typeface="Arial" panose="020B0604020202020204" pitchFamily="34" charset="0"/>
                <a:cs typeface="Arial" pitchFamily="34" charset="0"/>
              </a:rPr>
              <a:t>Покажи </a:t>
            </a:r>
            <a:r>
              <a:rPr lang="uk-UA" sz="2200" dirty="0">
                <a:latin typeface="Arial" panose="020B0604020202020204" pitchFamily="34" charset="0"/>
                <a:cs typeface="Arial" pitchFamily="34" charset="0"/>
              </a:rPr>
              <a:t>всі чотирикутники. </a:t>
            </a:r>
            <a:r>
              <a:rPr lang="en-US" sz="2200" dirty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200" dirty="0">
                <a:latin typeface="Arial" panose="020B0604020202020204" pitchFamily="34" charset="0"/>
                <a:cs typeface="Arial" pitchFamily="34" charset="0"/>
              </a:rPr>
            </a:br>
            <a:r>
              <a:rPr lang="uk-UA" sz="2200" dirty="0">
                <a:latin typeface="Arial" panose="020B0604020202020204" pitchFamily="34" charset="0"/>
                <a:cs typeface="Arial" pitchFamily="34" charset="0"/>
              </a:rPr>
              <a:t>Що вони означають? </a:t>
            </a:r>
            <a:endParaRPr lang="ru-RU" sz="22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3923928" y="2047851"/>
            <a:ext cx="552450" cy="830262"/>
          </a:xfrm>
          <a:prstGeom prst="rect">
            <a:avLst/>
          </a:prstGeom>
          <a:noFill/>
          <a:ln w="19050">
            <a:solidFill>
              <a:srgbClr val="2BBAF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4800" b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pic>
        <p:nvPicPr>
          <p:cNvPr id="73" name="Рисунок 7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74" name="Прямоугольник 73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75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" name="Прямоугольник 75"/>
          <p:cNvSpPr/>
          <p:nvPr/>
        </p:nvSpPr>
        <p:spPr>
          <a:xfrm>
            <a:off x="3351857" y="4381398"/>
            <a:ext cx="500063" cy="500062"/>
          </a:xfrm>
          <a:prstGeom prst="rect">
            <a:avLst/>
          </a:prstGeom>
          <a:solidFill>
            <a:srgbClr val="FCD9EE"/>
          </a:solidFill>
          <a:ln>
            <a:solidFill>
              <a:srgbClr val="F36E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8" name="Группа 48"/>
          <p:cNvGrpSpPr>
            <a:grpSpLocks/>
          </p:cNvGrpSpPr>
          <p:nvPr/>
        </p:nvGrpSpPr>
        <p:grpSpPr bwMode="auto">
          <a:xfrm>
            <a:off x="4283968" y="3460899"/>
            <a:ext cx="500062" cy="214312"/>
            <a:chOff x="3857620" y="5500702"/>
            <a:chExt cx="357984" cy="143670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>
              <a:off x="3857620" y="5572005"/>
              <a:ext cx="356848" cy="212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5400000">
              <a:off x="4142596" y="5572501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>
              <a:off x="4143733" y="5572501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 rot="5400000">
              <a:off x="3786885" y="5571437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Группа 147"/>
          <p:cNvGrpSpPr>
            <a:grpSpLocks/>
          </p:cNvGrpSpPr>
          <p:nvPr/>
        </p:nvGrpSpPr>
        <p:grpSpPr bwMode="auto">
          <a:xfrm>
            <a:off x="6784280" y="3460899"/>
            <a:ext cx="500063" cy="214312"/>
            <a:chOff x="3857620" y="5500702"/>
            <a:chExt cx="357984" cy="143670"/>
          </a:xfrm>
        </p:grpSpPr>
        <p:cxnSp>
          <p:nvCxnSpPr>
            <p:cNvPr id="46" name="Прямая соединительная линия 45"/>
            <p:cNvCxnSpPr/>
            <p:nvPr/>
          </p:nvCxnSpPr>
          <p:spPr>
            <a:xfrm>
              <a:off x="3857620" y="5572005"/>
              <a:ext cx="356847" cy="212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 rot="5400000">
              <a:off x="4142596" y="5572501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Прямая соединительная линия 47"/>
            <p:cNvCxnSpPr/>
            <p:nvPr/>
          </p:nvCxnSpPr>
          <p:spPr>
            <a:xfrm rot="5400000">
              <a:off x="4143732" y="5572501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 rot="5400000">
              <a:off x="3786885" y="5571437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2106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-0.50156 -0.00393 " pathEditMode="relative" rAng="0" ptsTypes="AA">
                                      <p:cBhvr>
                                        <p:cTn id="1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00" y="-200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7407E-6 L -0.43924 -0.01528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0" y="-800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59259E-6 L -0.39218 0.09097 " pathEditMode="relative" rAng="0" ptsTypes="AA">
                                      <p:cBhvr>
                                        <p:cTn id="1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00" y="4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9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7500"/>
                            </p:stCondLst>
                            <p:childTnLst>
                              <p:par>
                                <p:cTn id="2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8000"/>
                            </p:stCondLst>
                            <p:childTnLst>
                              <p:par>
                                <p:cTn id="20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build="allAtOnce"/>
      <p:bldP spid="72" grpId="0" build="p"/>
      <p:bldP spid="72" grpId="1" build="allAtOnce"/>
      <p:bldP spid="70" grpId="0" build="p"/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3" grpId="0" animBg="1"/>
      <p:bldP spid="16" grpId="0" animBg="1"/>
      <p:bldP spid="17" grpId="0" animBg="1"/>
      <p:bldP spid="17" grpId="1" animBg="1"/>
      <p:bldP spid="68" grpId="0" animBg="1"/>
      <p:bldP spid="69" grpId="0" build="p"/>
      <p:bldP spid="69" grpId="1" build="p"/>
      <p:bldP spid="12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Рисунок 1"/>
          <p:cNvPicPr>
            <a:picLocks noChangeAspect="1"/>
          </p:cNvPicPr>
          <p:nvPr/>
        </p:nvPicPr>
        <p:blipFill rotWithShape="1">
          <a:blip r:embed="rId2" cstate="print"/>
          <a:srcRect l="3549" t="8790" r="70196" b="55535"/>
          <a:stretch/>
        </p:blipFill>
        <p:spPr bwMode="auto">
          <a:xfrm>
            <a:off x="5305820" y="3661630"/>
            <a:ext cx="1723890" cy="624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-27781" y="-20540"/>
            <a:ext cx="80010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Білочка 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знайшла 4 гриби, а зайчик – 2. </a:t>
            </a:r>
            <a:r>
              <a:rPr lang="en-US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en-US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Поясни схему 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 кружками та схему з відрізками. </a:t>
            </a:r>
            <a:r>
              <a:rPr lang="en-US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en-US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Перевір,</a:t>
            </a:r>
            <a:r>
              <a:rPr lang="en-US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чи 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правильно складено рівність.</a:t>
            </a:r>
            <a:endParaRPr lang="ru-RU" sz="2200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2604492" y="1686694"/>
            <a:ext cx="3695700" cy="8985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287046" y="2624594"/>
            <a:ext cx="463159" cy="523220"/>
          </a:xfrm>
          <a:prstGeom prst="rect">
            <a:avLst/>
          </a:prstGeom>
          <a:noFill/>
          <a:ln w="19050">
            <a:solidFill>
              <a:srgbClr val="2BBAF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cxnSp>
        <p:nvCxnSpPr>
          <p:cNvPr id="14" name="Прямая соединительная линия 13"/>
          <p:cNvCxnSpPr>
            <a:cxnSpLocks noChangeShapeType="1"/>
          </p:cNvCxnSpPr>
          <p:nvPr/>
        </p:nvCxnSpPr>
        <p:spPr bwMode="auto">
          <a:xfrm>
            <a:off x="1835595" y="3977466"/>
            <a:ext cx="360139" cy="1588"/>
          </a:xfrm>
          <a:prstGeom prst="line">
            <a:avLst/>
          </a:prstGeom>
          <a:noFill/>
          <a:ln w="38100" algn="ctr">
            <a:solidFill>
              <a:srgbClr val="ED2099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" name="Прямая соединительная линия 14"/>
          <p:cNvCxnSpPr>
            <a:cxnSpLocks noChangeShapeType="1"/>
          </p:cNvCxnSpPr>
          <p:nvPr/>
        </p:nvCxnSpPr>
        <p:spPr bwMode="auto">
          <a:xfrm flipV="1">
            <a:off x="2195734" y="3977466"/>
            <a:ext cx="360041" cy="3176"/>
          </a:xfrm>
          <a:prstGeom prst="line">
            <a:avLst/>
          </a:prstGeom>
          <a:noFill/>
          <a:ln w="38100" algn="ctr">
            <a:solidFill>
              <a:srgbClr val="ED2099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Прямая соединительная линия 15"/>
          <p:cNvCxnSpPr>
            <a:cxnSpLocks noChangeShapeType="1"/>
          </p:cNvCxnSpPr>
          <p:nvPr/>
        </p:nvCxnSpPr>
        <p:spPr bwMode="auto">
          <a:xfrm flipV="1">
            <a:off x="2555775" y="3980641"/>
            <a:ext cx="360039" cy="1"/>
          </a:xfrm>
          <a:prstGeom prst="line">
            <a:avLst/>
          </a:prstGeom>
          <a:noFill/>
          <a:ln w="38100" algn="ctr">
            <a:solidFill>
              <a:srgbClr val="ED2099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Прямая соединительная линия 16"/>
          <p:cNvCxnSpPr>
            <a:cxnSpLocks noChangeShapeType="1"/>
          </p:cNvCxnSpPr>
          <p:nvPr/>
        </p:nvCxnSpPr>
        <p:spPr bwMode="auto">
          <a:xfrm>
            <a:off x="2915814" y="3982006"/>
            <a:ext cx="360040" cy="0"/>
          </a:xfrm>
          <a:prstGeom prst="line">
            <a:avLst/>
          </a:prstGeom>
          <a:noFill/>
          <a:ln w="38100" algn="ctr">
            <a:solidFill>
              <a:srgbClr val="ED2099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Прямая соединительная линия 17"/>
          <p:cNvCxnSpPr>
            <a:cxnSpLocks noChangeShapeType="1"/>
          </p:cNvCxnSpPr>
          <p:nvPr/>
        </p:nvCxnSpPr>
        <p:spPr bwMode="auto">
          <a:xfrm>
            <a:off x="3267852" y="3977466"/>
            <a:ext cx="357187" cy="1588"/>
          </a:xfrm>
          <a:prstGeom prst="line">
            <a:avLst/>
          </a:prstGeom>
          <a:noFill/>
          <a:ln w="25400" algn="ctr">
            <a:solidFill>
              <a:srgbClr val="00B05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" name="Прямая соединительная линия 18"/>
          <p:cNvCxnSpPr>
            <a:cxnSpLocks noChangeShapeType="1"/>
          </p:cNvCxnSpPr>
          <p:nvPr/>
        </p:nvCxnSpPr>
        <p:spPr bwMode="auto">
          <a:xfrm>
            <a:off x="3615926" y="3977466"/>
            <a:ext cx="380010" cy="1588"/>
          </a:xfrm>
          <a:prstGeom prst="line">
            <a:avLst/>
          </a:prstGeom>
          <a:noFill/>
          <a:ln w="25400" algn="ctr">
            <a:solidFill>
              <a:srgbClr val="00B05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Дуга 28"/>
          <p:cNvSpPr>
            <a:spLocks/>
          </p:cNvSpPr>
          <p:nvPr/>
        </p:nvSpPr>
        <p:spPr bwMode="auto">
          <a:xfrm>
            <a:off x="1835596" y="3690178"/>
            <a:ext cx="1440256" cy="553988"/>
          </a:xfrm>
          <a:custGeom>
            <a:avLst/>
            <a:gdLst>
              <a:gd name="T0" fmla="*/ 31 w 1643074"/>
              <a:gd name="T1" fmla="*/ 365144 h 714380"/>
              <a:gd name="T2" fmla="*/ 785813 w 1643074"/>
              <a:gd name="T3" fmla="*/ 361950 h 714380"/>
              <a:gd name="T4" fmla="*/ 1571148 w 1643074"/>
              <a:gd name="T5" fmla="*/ 374568 h 714380"/>
              <a:gd name="T6" fmla="*/ 5898240 60000 65536"/>
              <a:gd name="T7" fmla="*/ 5898240 60000 65536"/>
              <a:gd name="T8" fmla="*/ 5898240 60000 65536"/>
              <a:gd name="T9" fmla="*/ 0 w 1643074"/>
              <a:gd name="T10" fmla="*/ 0 h 714380"/>
              <a:gd name="T11" fmla="*/ 1643074 w 1643074"/>
              <a:gd name="T12" fmla="*/ 369642 h 7143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43074" h="714380" stroke="0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  <a:lnTo>
                  <a:pt x="821537" y="357190"/>
                </a:lnTo>
                <a:lnTo>
                  <a:pt x="32" y="360342"/>
                </a:lnTo>
                <a:close/>
              </a:path>
              <a:path w="1643074" h="714380" fill="none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</a:path>
            </a:pathLst>
          </a:custGeom>
          <a:noFill/>
          <a:ln w="12700" cap="flat" cmpd="sng" algn="ctr">
            <a:solidFill>
              <a:srgbClr val="2BBAF1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Дуга 30"/>
          <p:cNvSpPr>
            <a:spLocks/>
          </p:cNvSpPr>
          <p:nvPr/>
        </p:nvSpPr>
        <p:spPr bwMode="auto">
          <a:xfrm>
            <a:off x="3269355" y="3690177"/>
            <a:ext cx="724435" cy="610345"/>
          </a:xfrm>
          <a:custGeom>
            <a:avLst/>
            <a:gdLst>
              <a:gd name="T0" fmla="*/ 4 w 785818"/>
              <a:gd name="T1" fmla="*/ 322976 h 642943"/>
              <a:gd name="T2" fmla="*/ 392907 w 785818"/>
              <a:gd name="T3" fmla="*/ 321469 h 642943"/>
              <a:gd name="T4" fmla="*/ 785751 w 785818"/>
              <a:gd name="T5" fmla="*/ 327162 h 642943"/>
              <a:gd name="T6" fmla="*/ 5898240 60000 65536"/>
              <a:gd name="T7" fmla="*/ 5898240 60000 65536"/>
              <a:gd name="T8" fmla="*/ 5898240 60000 65536"/>
              <a:gd name="T9" fmla="*/ 0 w 785818"/>
              <a:gd name="T10" fmla="*/ 0 h 642943"/>
              <a:gd name="T11" fmla="*/ 785818 w 785818"/>
              <a:gd name="T12" fmla="*/ 327165 h 64294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85818" h="642943" stroke="0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  <a:lnTo>
                  <a:pt x="392909" y="321472"/>
                </a:lnTo>
                <a:lnTo>
                  <a:pt x="4" y="322979"/>
                </a:lnTo>
                <a:close/>
              </a:path>
              <a:path w="785818" h="642943" fill="none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</a:path>
            </a:pathLst>
          </a:custGeom>
          <a:noFill/>
          <a:ln w="12700" cap="flat" cmpd="sng" algn="ctr">
            <a:solidFill>
              <a:srgbClr val="2BBAF1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22" name="Дуга 21"/>
          <p:cNvSpPr/>
          <p:nvPr/>
        </p:nvSpPr>
        <p:spPr>
          <a:xfrm rot="10800000">
            <a:off x="1835594" y="3748866"/>
            <a:ext cx="2158195" cy="642938"/>
          </a:xfrm>
          <a:prstGeom prst="arc">
            <a:avLst>
              <a:gd name="adj1" fmla="val 10737299"/>
              <a:gd name="adj2" fmla="val 44633"/>
            </a:avLst>
          </a:prstGeom>
          <a:ln w="12700">
            <a:solidFill>
              <a:srgbClr val="2BBAF1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2370582" y="3247732"/>
            <a:ext cx="312906" cy="369332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555807" y="3234016"/>
            <a:ext cx="312906" cy="369332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790506" y="4434666"/>
            <a:ext cx="312906" cy="369332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 flipV="1">
            <a:off x="2195734" y="3901266"/>
            <a:ext cx="0" cy="15332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Line 47"/>
          <p:cNvCxnSpPr/>
          <p:nvPr/>
        </p:nvCxnSpPr>
        <p:spPr>
          <a:xfrm flipH="1" flipV="1">
            <a:off x="2555774" y="3901266"/>
            <a:ext cx="1" cy="15332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Line 48"/>
          <p:cNvCxnSpPr/>
          <p:nvPr/>
        </p:nvCxnSpPr>
        <p:spPr>
          <a:xfrm flipV="1">
            <a:off x="2915814" y="3901267"/>
            <a:ext cx="0" cy="15331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Line 49"/>
          <p:cNvCxnSpPr/>
          <p:nvPr/>
        </p:nvCxnSpPr>
        <p:spPr>
          <a:xfrm flipH="1" flipV="1">
            <a:off x="3275851" y="3901266"/>
            <a:ext cx="3" cy="15332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Line 50"/>
          <p:cNvCxnSpPr/>
          <p:nvPr/>
        </p:nvCxnSpPr>
        <p:spPr>
          <a:xfrm flipH="1" flipV="1">
            <a:off x="3625039" y="3905346"/>
            <a:ext cx="3" cy="15332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Line 51"/>
          <p:cNvCxnSpPr/>
          <p:nvPr/>
        </p:nvCxnSpPr>
        <p:spPr>
          <a:xfrm flipH="1" flipV="1">
            <a:off x="3993790" y="3895014"/>
            <a:ext cx="2" cy="15739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Line 52"/>
          <p:cNvCxnSpPr>
            <a:stCxn id="22" idx="2"/>
          </p:cNvCxnSpPr>
          <p:nvPr/>
        </p:nvCxnSpPr>
        <p:spPr>
          <a:xfrm flipV="1">
            <a:off x="1836617" y="3901267"/>
            <a:ext cx="565" cy="15507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4" name="Rectangle 54"/>
          <p:cNvSpPr>
            <a:spLocks noChangeArrowheads="1"/>
          </p:cNvSpPr>
          <p:nvPr/>
        </p:nvSpPr>
        <p:spPr bwMode="auto">
          <a:xfrm>
            <a:off x="5471714" y="3738572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35" name="Rectangle 55"/>
          <p:cNvSpPr>
            <a:spLocks noChangeArrowheads="1"/>
          </p:cNvSpPr>
          <p:nvPr/>
        </p:nvSpPr>
        <p:spPr bwMode="auto">
          <a:xfrm>
            <a:off x="5700090" y="3745113"/>
            <a:ext cx="361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dirty="0">
                <a:latin typeface="Arial" pitchFamily="34" charset="0"/>
                <a:cs typeface="Arial" pitchFamily="34" charset="0"/>
              </a:rPr>
              <a:t>+</a:t>
            </a:r>
          </a:p>
        </p:txBody>
      </p:sp>
      <p:sp>
        <p:nvSpPr>
          <p:cNvPr id="36" name="TextBox 12"/>
          <p:cNvSpPr txBox="1">
            <a:spLocks noChangeArrowheads="1"/>
          </p:cNvSpPr>
          <p:nvPr/>
        </p:nvSpPr>
        <p:spPr bwMode="auto">
          <a:xfrm>
            <a:off x="5940152" y="3744323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Rectangle 57"/>
          <p:cNvSpPr>
            <a:spLocks noChangeArrowheads="1"/>
          </p:cNvSpPr>
          <p:nvPr/>
        </p:nvSpPr>
        <p:spPr bwMode="auto">
          <a:xfrm>
            <a:off x="6185419" y="3738572"/>
            <a:ext cx="3307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8"/>
          <p:cNvSpPr txBox="1">
            <a:spLocks noChangeArrowheads="1"/>
          </p:cNvSpPr>
          <p:nvPr/>
        </p:nvSpPr>
        <p:spPr bwMode="auto">
          <a:xfrm>
            <a:off x="6417743" y="374511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40" name="Прямоугольник 39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41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1" y="1418725"/>
            <a:ext cx="1562100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290" y="1456824"/>
            <a:ext cx="160020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вал 2"/>
          <p:cNvSpPr/>
          <p:nvPr/>
        </p:nvSpPr>
        <p:spPr>
          <a:xfrm>
            <a:off x="2831505" y="1975699"/>
            <a:ext cx="415925" cy="360040"/>
          </a:xfrm>
          <a:prstGeom prst="ellipse">
            <a:avLst/>
          </a:prstGeom>
          <a:solidFill>
            <a:srgbClr val="ED2099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3403005" y="1975699"/>
            <a:ext cx="415925" cy="360040"/>
          </a:xfrm>
          <a:prstGeom prst="ellipse">
            <a:avLst/>
          </a:prstGeom>
          <a:solidFill>
            <a:srgbClr val="ED2099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3955455" y="1971419"/>
            <a:ext cx="415925" cy="360040"/>
          </a:xfrm>
          <a:prstGeom prst="ellipse">
            <a:avLst/>
          </a:prstGeom>
          <a:solidFill>
            <a:srgbClr val="ED2099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4518626" y="1969947"/>
            <a:ext cx="415925" cy="360040"/>
          </a:xfrm>
          <a:prstGeom prst="ellipse">
            <a:avLst/>
          </a:prstGeom>
          <a:solidFill>
            <a:srgbClr val="ED2099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5077220" y="1969947"/>
            <a:ext cx="415925" cy="360040"/>
          </a:xfrm>
          <a:prstGeom prst="ellipse">
            <a:avLst/>
          </a:prstGeom>
          <a:solidFill>
            <a:srgbClr val="00B05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5648720" y="1969947"/>
            <a:ext cx="415925" cy="360040"/>
          </a:xfrm>
          <a:prstGeom prst="ellipse">
            <a:avLst/>
          </a:prstGeom>
          <a:solidFill>
            <a:srgbClr val="00B05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35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0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 nodeType="clickPar">
                      <p:stCondLst>
                        <p:cond delay="indefinite"/>
                      </p:stCondLst>
                      <p:childTnLst>
                        <p:par>
                          <p:cTn id="1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34" grpId="0"/>
      <p:bldP spid="35" grpId="0"/>
      <p:bldP spid="36" grpId="0"/>
      <p:bldP spid="3" grpId="0" animBg="1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Прямоугольник 183"/>
          <p:cNvSpPr>
            <a:spLocks noChangeArrowheads="1"/>
          </p:cNvSpPr>
          <p:nvPr/>
        </p:nvSpPr>
        <p:spPr bwMode="auto">
          <a:xfrm>
            <a:off x="2159397" y="4106432"/>
            <a:ext cx="197777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sz="4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–    </a:t>
            </a:r>
            <a:r>
              <a:rPr lang="uk-UA" sz="4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=</a:t>
            </a:r>
            <a:endParaRPr lang="ru-RU" sz="4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Содержимое 2"/>
          <p:cNvSpPr txBox="1">
            <a:spLocks/>
          </p:cNvSpPr>
          <p:nvPr/>
        </p:nvSpPr>
        <p:spPr>
          <a:xfrm>
            <a:off x="0" y="-20540"/>
            <a:ext cx="8929688" cy="1063625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Сашка 6 цукерок. Він з’їв</a:t>
            </a:r>
            <a: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цукерки.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Содержимое 2"/>
          <p:cNvSpPr txBox="1">
            <a:spLocks/>
          </p:cNvSpPr>
          <p:nvPr/>
        </p:nvSpPr>
        <p:spPr>
          <a:xfrm>
            <a:off x="0" y="-20540"/>
            <a:ext cx="8929688" cy="1449387"/>
          </a:xfrm>
          <a:prstGeom prst="rect">
            <a:avLst/>
          </a:prstGeom>
        </p:spPr>
        <p:txBody>
          <a:bodyPr lIns="54864" tIns="91440"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Щоб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показати цукерки, що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залишилися, </a:t>
            </a:r>
            <a: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треба об’єднувати чи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вилучати?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Проілюструй</a:t>
            </a:r>
            <a: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цю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ситуацію, позначивши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цукерки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чотирикутниками.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790848" y="1960067"/>
            <a:ext cx="714375" cy="642937"/>
          </a:xfrm>
          <a:prstGeom prst="rect">
            <a:avLst/>
          </a:prstGeom>
          <a:solidFill>
            <a:srgbClr val="FF0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1648098" y="1888629"/>
            <a:ext cx="714375" cy="642938"/>
          </a:xfrm>
          <a:prstGeom prst="rect">
            <a:avLst/>
          </a:prstGeom>
          <a:solidFill>
            <a:srgbClr val="FF0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862286" y="2745879"/>
            <a:ext cx="714375" cy="642938"/>
          </a:xfrm>
          <a:prstGeom prst="rect">
            <a:avLst/>
          </a:prstGeom>
          <a:solidFill>
            <a:srgbClr val="FF0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1648098" y="2603004"/>
            <a:ext cx="714375" cy="642938"/>
          </a:xfrm>
          <a:prstGeom prst="rect">
            <a:avLst/>
          </a:prstGeom>
          <a:solidFill>
            <a:srgbClr val="FF0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2433911" y="2817317"/>
            <a:ext cx="714375" cy="642937"/>
          </a:xfrm>
          <a:prstGeom prst="rect">
            <a:avLst/>
          </a:prstGeom>
          <a:solidFill>
            <a:srgbClr val="FF0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2433911" y="2031504"/>
            <a:ext cx="714375" cy="642938"/>
          </a:xfrm>
          <a:prstGeom prst="rect">
            <a:avLst/>
          </a:prstGeom>
          <a:solidFill>
            <a:srgbClr val="FF0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1623666" y="4306888"/>
            <a:ext cx="500062" cy="500062"/>
          </a:xfrm>
          <a:prstGeom prst="rect">
            <a:avLst/>
          </a:prstGeom>
          <a:solidFill>
            <a:srgbClr val="FCD9EE"/>
          </a:solidFill>
          <a:ln>
            <a:solidFill>
              <a:srgbClr val="F36E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Содержимое 2"/>
          <p:cNvSpPr txBox="1">
            <a:spLocks/>
          </p:cNvSpPr>
          <p:nvPr/>
        </p:nvSpPr>
        <p:spPr>
          <a:xfrm>
            <a:off x="34800" y="-92546"/>
            <a:ext cx="8929688" cy="1100138"/>
          </a:xfrm>
          <a:prstGeom prst="rect">
            <a:avLst/>
          </a:prstGeom>
        </p:spPr>
        <p:txBody>
          <a:bodyPr lIns="54864" tIns="9144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Покажи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чотирикутники, що залишилися. 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</a:b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Що вони означають?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2756328" y="4323795"/>
            <a:ext cx="500063" cy="500062"/>
          </a:xfrm>
          <a:prstGeom prst="rect">
            <a:avLst/>
          </a:prstGeom>
          <a:solidFill>
            <a:srgbClr val="FCD9EE"/>
          </a:solidFill>
          <a:ln>
            <a:solidFill>
              <a:srgbClr val="F36E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660673" y="1707654"/>
            <a:ext cx="1928813" cy="1785938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8" name="Дуга 137"/>
          <p:cNvSpPr/>
          <p:nvPr/>
        </p:nvSpPr>
        <p:spPr>
          <a:xfrm>
            <a:off x="5867400" y="3583856"/>
            <a:ext cx="3000375" cy="500062"/>
          </a:xfrm>
          <a:prstGeom prst="arc">
            <a:avLst>
              <a:gd name="adj1" fmla="val 10822054"/>
              <a:gd name="adj2" fmla="val 21586702"/>
            </a:avLst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9" name="Прямоугольник 138"/>
          <p:cNvSpPr/>
          <p:nvPr/>
        </p:nvSpPr>
        <p:spPr>
          <a:xfrm>
            <a:off x="7213600" y="3009900"/>
            <a:ext cx="327334" cy="400110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0" name="Группа 30"/>
          <p:cNvGrpSpPr>
            <a:grpSpLocks/>
          </p:cNvGrpSpPr>
          <p:nvPr/>
        </p:nvGrpSpPr>
        <p:grpSpPr bwMode="auto">
          <a:xfrm>
            <a:off x="6367463" y="3795713"/>
            <a:ext cx="500062" cy="214312"/>
            <a:chOff x="3857620" y="5500702"/>
            <a:chExt cx="357984" cy="143670"/>
          </a:xfrm>
        </p:grpSpPr>
        <p:cxnSp>
          <p:nvCxnSpPr>
            <p:cNvPr id="141" name="Прямая соединительная линия 140"/>
            <p:cNvCxnSpPr/>
            <p:nvPr/>
          </p:nvCxnSpPr>
          <p:spPr>
            <a:xfrm>
              <a:off x="3857620" y="5572005"/>
              <a:ext cx="356848" cy="212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Прямая соединительная линия 141"/>
            <p:cNvCxnSpPr/>
            <p:nvPr/>
          </p:nvCxnSpPr>
          <p:spPr>
            <a:xfrm rot="5400000">
              <a:off x="4142596" y="5572501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Прямая соединительная линия 142"/>
            <p:cNvCxnSpPr/>
            <p:nvPr/>
          </p:nvCxnSpPr>
          <p:spPr>
            <a:xfrm rot="5400000">
              <a:off x="4143733" y="5572501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Прямая соединительная линия 143"/>
            <p:cNvCxnSpPr/>
            <p:nvPr/>
          </p:nvCxnSpPr>
          <p:spPr>
            <a:xfrm rot="5400000">
              <a:off x="3786885" y="5571437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0" name="Группа 40"/>
          <p:cNvGrpSpPr>
            <a:grpSpLocks/>
          </p:cNvGrpSpPr>
          <p:nvPr/>
        </p:nvGrpSpPr>
        <p:grpSpPr bwMode="auto">
          <a:xfrm>
            <a:off x="7367588" y="3795713"/>
            <a:ext cx="500062" cy="214312"/>
            <a:chOff x="3857620" y="5500702"/>
            <a:chExt cx="357984" cy="143670"/>
          </a:xfrm>
        </p:grpSpPr>
        <p:cxnSp>
          <p:nvCxnSpPr>
            <p:cNvPr id="151" name="Прямая соединительная линия 150"/>
            <p:cNvCxnSpPr/>
            <p:nvPr/>
          </p:nvCxnSpPr>
          <p:spPr>
            <a:xfrm>
              <a:off x="3857620" y="5572005"/>
              <a:ext cx="356848" cy="212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Прямая соединительная линия 151"/>
            <p:cNvCxnSpPr/>
            <p:nvPr/>
          </p:nvCxnSpPr>
          <p:spPr>
            <a:xfrm rot="5400000">
              <a:off x="4142596" y="5572501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Прямая соединительная линия 152"/>
            <p:cNvCxnSpPr/>
            <p:nvPr/>
          </p:nvCxnSpPr>
          <p:spPr>
            <a:xfrm rot="5400000">
              <a:off x="4143733" y="5572501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Прямая соединительная линия 153"/>
            <p:cNvCxnSpPr/>
            <p:nvPr/>
          </p:nvCxnSpPr>
          <p:spPr>
            <a:xfrm rot="5400000">
              <a:off x="3786885" y="5571437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5" name="Группа 45"/>
          <p:cNvGrpSpPr>
            <a:grpSpLocks/>
          </p:cNvGrpSpPr>
          <p:nvPr/>
        </p:nvGrpSpPr>
        <p:grpSpPr bwMode="auto">
          <a:xfrm>
            <a:off x="7867650" y="3795713"/>
            <a:ext cx="500063" cy="214312"/>
            <a:chOff x="3857620" y="5500702"/>
            <a:chExt cx="357984" cy="143670"/>
          </a:xfrm>
        </p:grpSpPr>
        <p:cxnSp>
          <p:nvCxnSpPr>
            <p:cNvPr id="156" name="Прямая соединительная линия 155"/>
            <p:cNvCxnSpPr/>
            <p:nvPr/>
          </p:nvCxnSpPr>
          <p:spPr>
            <a:xfrm>
              <a:off x="3857620" y="5572005"/>
              <a:ext cx="356847" cy="212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Прямая соединительная линия 156"/>
            <p:cNvCxnSpPr/>
            <p:nvPr/>
          </p:nvCxnSpPr>
          <p:spPr>
            <a:xfrm rot="5400000">
              <a:off x="4142596" y="5572501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Прямая соединительная линия 157"/>
            <p:cNvCxnSpPr/>
            <p:nvPr/>
          </p:nvCxnSpPr>
          <p:spPr>
            <a:xfrm rot="5400000">
              <a:off x="4143732" y="5572501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Прямая соединительная линия 158"/>
            <p:cNvCxnSpPr/>
            <p:nvPr/>
          </p:nvCxnSpPr>
          <p:spPr>
            <a:xfrm rot="5400000">
              <a:off x="3786885" y="5571437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0" name="Группа 50"/>
          <p:cNvGrpSpPr>
            <a:grpSpLocks/>
          </p:cNvGrpSpPr>
          <p:nvPr/>
        </p:nvGrpSpPr>
        <p:grpSpPr bwMode="auto">
          <a:xfrm>
            <a:off x="8367713" y="3795713"/>
            <a:ext cx="500062" cy="214312"/>
            <a:chOff x="3857620" y="5500702"/>
            <a:chExt cx="357984" cy="143670"/>
          </a:xfrm>
        </p:grpSpPr>
        <p:cxnSp>
          <p:nvCxnSpPr>
            <p:cNvPr id="161" name="Прямая соединительная линия 160"/>
            <p:cNvCxnSpPr/>
            <p:nvPr/>
          </p:nvCxnSpPr>
          <p:spPr>
            <a:xfrm>
              <a:off x="3857620" y="5572005"/>
              <a:ext cx="356848" cy="212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Прямая соединительная линия 161"/>
            <p:cNvCxnSpPr/>
            <p:nvPr/>
          </p:nvCxnSpPr>
          <p:spPr>
            <a:xfrm rot="5400000">
              <a:off x="4142596" y="5572501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Прямая соединительная линия 162"/>
            <p:cNvCxnSpPr/>
            <p:nvPr/>
          </p:nvCxnSpPr>
          <p:spPr>
            <a:xfrm rot="5400000">
              <a:off x="4143733" y="5572501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Прямая соединительная линия 163"/>
            <p:cNvCxnSpPr/>
            <p:nvPr/>
          </p:nvCxnSpPr>
          <p:spPr>
            <a:xfrm rot="5400000">
              <a:off x="3786885" y="5571437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0" name="Дуга 169"/>
          <p:cNvSpPr/>
          <p:nvPr/>
        </p:nvSpPr>
        <p:spPr>
          <a:xfrm flipV="1">
            <a:off x="7361685" y="3758407"/>
            <a:ext cx="1500187" cy="500062"/>
          </a:xfrm>
          <a:prstGeom prst="arc">
            <a:avLst>
              <a:gd name="adj1" fmla="val 10706606"/>
              <a:gd name="adj2" fmla="val 129720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71" name="Прямоугольник 170"/>
          <p:cNvSpPr/>
          <p:nvPr/>
        </p:nvSpPr>
        <p:spPr>
          <a:xfrm>
            <a:off x="7987501" y="4389400"/>
            <a:ext cx="327334" cy="400110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2" name="Прямоугольник 171"/>
          <p:cNvSpPr/>
          <p:nvPr/>
        </p:nvSpPr>
        <p:spPr>
          <a:xfrm>
            <a:off x="6459692" y="4389947"/>
            <a:ext cx="327334" cy="400110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grpSp>
        <p:nvGrpSpPr>
          <p:cNvPr id="173" name="Группа 79"/>
          <p:cNvGrpSpPr>
            <a:grpSpLocks/>
          </p:cNvGrpSpPr>
          <p:nvPr/>
        </p:nvGrpSpPr>
        <p:grpSpPr bwMode="auto">
          <a:xfrm>
            <a:off x="7867650" y="3795713"/>
            <a:ext cx="500063" cy="214312"/>
            <a:chOff x="3857620" y="5500702"/>
            <a:chExt cx="357984" cy="143670"/>
          </a:xfrm>
        </p:grpSpPr>
        <p:cxnSp>
          <p:nvCxnSpPr>
            <p:cNvPr id="174" name="Прямая соединительная линия 173"/>
            <p:cNvCxnSpPr/>
            <p:nvPr/>
          </p:nvCxnSpPr>
          <p:spPr>
            <a:xfrm>
              <a:off x="3857620" y="5572005"/>
              <a:ext cx="356847" cy="212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Прямая соединительная линия 174"/>
            <p:cNvCxnSpPr/>
            <p:nvPr/>
          </p:nvCxnSpPr>
          <p:spPr>
            <a:xfrm rot="5400000">
              <a:off x="4142596" y="5572501"/>
              <a:ext cx="142606" cy="1136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Прямая соединительная линия 175"/>
            <p:cNvCxnSpPr/>
            <p:nvPr/>
          </p:nvCxnSpPr>
          <p:spPr>
            <a:xfrm rot="5400000">
              <a:off x="4143732" y="5572501"/>
              <a:ext cx="142606" cy="1137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Прямая соединительная линия 176"/>
            <p:cNvCxnSpPr/>
            <p:nvPr/>
          </p:nvCxnSpPr>
          <p:spPr>
            <a:xfrm rot="5400000">
              <a:off x="3786885" y="5571437"/>
              <a:ext cx="142606" cy="1137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3" name="Дуга 182"/>
          <p:cNvSpPr/>
          <p:nvPr/>
        </p:nvSpPr>
        <p:spPr>
          <a:xfrm flipV="1">
            <a:off x="5873853" y="3601461"/>
            <a:ext cx="1487832" cy="642938"/>
          </a:xfrm>
          <a:prstGeom prst="arc">
            <a:avLst>
              <a:gd name="adj1" fmla="val 10712251"/>
              <a:gd name="adj2" fmla="val 8844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67" name="Рисунок 6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68" name="Прямоугольник 67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8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" name="Прямоугольник 82"/>
          <p:cNvSpPr/>
          <p:nvPr/>
        </p:nvSpPr>
        <p:spPr>
          <a:xfrm>
            <a:off x="3999929" y="4323795"/>
            <a:ext cx="500063" cy="500062"/>
          </a:xfrm>
          <a:prstGeom prst="rect">
            <a:avLst/>
          </a:prstGeom>
          <a:solidFill>
            <a:srgbClr val="FCD9EE"/>
          </a:solidFill>
          <a:ln>
            <a:solidFill>
              <a:srgbClr val="F36E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Прямоугольник 80"/>
          <p:cNvSpPr>
            <a:spLocks noChangeArrowheads="1"/>
          </p:cNvSpPr>
          <p:nvPr/>
        </p:nvSpPr>
        <p:spPr bwMode="auto">
          <a:xfrm>
            <a:off x="2756328" y="2210098"/>
            <a:ext cx="576064" cy="830262"/>
          </a:xfrm>
          <a:prstGeom prst="rect">
            <a:avLst/>
          </a:prstGeom>
          <a:noFill/>
          <a:ln w="19050">
            <a:solidFill>
              <a:srgbClr val="2BBAF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4800" b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grpSp>
        <p:nvGrpSpPr>
          <p:cNvPr id="165" name="Группа 60"/>
          <p:cNvGrpSpPr>
            <a:grpSpLocks/>
          </p:cNvGrpSpPr>
          <p:nvPr/>
        </p:nvGrpSpPr>
        <p:grpSpPr bwMode="auto">
          <a:xfrm>
            <a:off x="8367713" y="3795713"/>
            <a:ext cx="500062" cy="214312"/>
            <a:chOff x="3857620" y="5500702"/>
            <a:chExt cx="357984" cy="143670"/>
          </a:xfrm>
        </p:grpSpPr>
        <p:cxnSp>
          <p:nvCxnSpPr>
            <p:cNvPr id="166" name="Прямая соединительная линия 165"/>
            <p:cNvCxnSpPr/>
            <p:nvPr/>
          </p:nvCxnSpPr>
          <p:spPr>
            <a:xfrm>
              <a:off x="3857620" y="5572005"/>
              <a:ext cx="356848" cy="212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Прямая соединительная линия 166"/>
            <p:cNvCxnSpPr/>
            <p:nvPr/>
          </p:nvCxnSpPr>
          <p:spPr>
            <a:xfrm rot="5400000">
              <a:off x="4142596" y="5572501"/>
              <a:ext cx="142606" cy="1137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Прямая соединительная линия 167"/>
            <p:cNvCxnSpPr/>
            <p:nvPr/>
          </p:nvCxnSpPr>
          <p:spPr>
            <a:xfrm rot="5400000">
              <a:off x="4143733" y="5572501"/>
              <a:ext cx="142606" cy="1136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Прямая соединительная линия 168"/>
            <p:cNvCxnSpPr/>
            <p:nvPr/>
          </p:nvCxnSpPr>
          <p:spPr>
            <a:xfrm rot="5400000">
              <a:off x="3786885" y="5571437"/>
              <a:ext cx="142606" cy="1136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5" name="Группа 35"/>
          <p:cNvGrpSpPr>
            <a:grpSpLocks/>
          </p:cNvGrpSpPr>
          <p:nvPr/>
        </p:nvGrpSpPr>
        <p:grpSpPr bwMode="auto">
          <a:xfrm>
            <a:off x="6867525" y="3795713"/>
            <a:ext cx="500063" cy="214312"/>
            <a:chOff x="3857620" y="5500702"/>
            <a:chExt cx="357984" cy="143670"/>
          </a:xfrm>
        </p:grpSpPr>
        <p:cxnSp>
          <p:nvCxnSpPr>
            <p:cNvPr id="146" name="Прямая соединительная линия 145"/>
            <p:cNvCxnSpPr/>
            <p:nvPr/>
          </p:nvCxnSpPr>
          <p:spPr>
            <a:xfrm>
              <a:off x="3857620" y="5572005"/>
              <a:ext cx="356847" cy="212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Прямая соединительная линия 146"/>
            <p:cNvCxnSpPr/>
            <p:nvPr/>
          </p:nvCxnSpPr>
          <p:spPr>
            <a:xfrm rot="5400000">
              <a:off x="4142596" y="5572501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Прямая соединительная линия 147"/>
            <p:cNvCxnSpPr/>
            <p:nvPr/>
          </p:nvCxnSpPr>
          <p:spPr>
            <a:xfrm rot="5400000">
              <a:off x="4143732" y="5572501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Прямая соединительная линия 148"/>
            <p:cNvCxnSpPr/>
            <p:nvPr/>
          </p:nvCxnSpPr>
          <p:spPr>
            <a:xfrm rot="5400000">
              <a:off x="3786885" y="5571437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Группа 23"/>
          <p:cNvGrpSpPr>
            <a:grpSpLocks/>
          </p:cNvGrpSpPr>
          <p:nvPr/>
        </p:nvGrpSpPr>
        <p:grpSpPr bwMode="auto">
          <a:xfrm>
            <a:off x="5867400" y="3795713"/>
            <a:ext cx="500063" cy="214312"/>
            <a:chOff x="3857620" y="5500702"/>
            <a:chExt cx="357984" cy="143670"/>
          </a:xfrm>
        </p:grpSpPr>
        <p:cxnSp>
          <p:nvCxnSpPr>
            <p:cNvPr id="134" name="Прямая соединительная линия 133"/>
            <p:cNvCxnSpPr/>
            <p:nvPr/>
          </p:nvCxnSpPr>
          <p:spPr>
            <a:xfrm>
              <a:off x="3857620" y="5572005"/>
              <a:ext cx="356847" cy="212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Прямая соединительная линия 134"/>
            <p:cNvCxnSpPr/>
            <p:nvPr/>
          </p:nvCxnSpPr>
          <p:spPr>
            <a:xfrm rot="5400000">
              <a:off x="4142596" y="5572501"/>
              <a:ext cx="142606" cy="113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Прямая соединительная линия 135"/>
            <p:cNvCxnSpPr/>
            <p:nvPr/>
          </p:nvCxnSpPr>
          <p:spPr>
            <a:xfrm rot="5400000">
              <a:off x="4143732" y="5572501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Прямая соединительная линия 136"/>
            <p:cNvCxnSpPr/>
            <p:nvPr/>
          </p:nvCxnSpPr>
          <p:spPr>
            <a:xfrm rot="5400000">
              <a:off x="3786885" y="5571437"/>
              <a:ext cx="142606" cy="113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8" name="Группа 84"/>
          <p:cNvGrpSpPr>
            <a:grpSpLocks/>
          </p:cNvGrpSpPr>
          <p:nvPr/>
        </p:nvGrpSpPr>
        <p:grpSpPr bwMode="auto">
          <a:xfrm>
            <a:off x="7367588" y="3795713"/>
            <a:ext cx="500062" cy="214312"/>
            <a:chOff x="3857620" y="5500702"/>
            <a:chExt cx="357984" cy="143670"/>
          </a:xfrm>
        </p:grpSpPr>
        <p:cxnSp>
          <p:nvCxnSpPr>
            <p:cNvPr id="179" name="Прямая соединительная линия 178"/>
            <p:cNvCxnSpPr/>
            <p:nvPr/>
          </p:nvCxnSpPr>
          <p:spPr>
            <a:xfrm>
              <a:off x="3857620" y="5572005"/>
              <a:ext cx="356848" cy="212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Прямая соединительная линия 179"/>
            <p:cNvCxnSpPr/>
            <p:nvPr/>
          </p:nvCxnSpPr>
          <p:spPr>
            <a:xfrm rot="5400000">
              <a:off x="4142596" y="5572501"/>
              <a:ext cx="142606" cy="1137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Прямая соединительная линия 180"/>
            <p:cNvCxnSpPr/>
            <p:nvPr/>
          </p:nvCxnSpPr>
          <p:spPr>
            <a:xfrm rot="5400000">
              <a:off x="4143733" y="5572501"/>
              <a:ext cx="142606" cy="1136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Прямая соединительная линия 181"/>
            <p:cNvCxnSpPr/>
            <p:nvPr/>
          </p:nvCxnSpPr>
          <p:spPr>
            <a:xfrm rot="5400000">
              <a:off x="3786885" y="5571437"/>
              <a:ext cx="142606" cy="1136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06606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72077E-6 L 0.25608 -0.06789 " pathEditMode="relative" rAng="0" ptsTypes="AA">
                                      <p:cBhvr>
                                        <p:cTn id="8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95" y="-3394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48627E-6 L 0.25347 -0.00678 " pathEditMode="relative" rAng="0" ptsTypes="AA">
                                      <p:cBhvr>
                                        <p:cTn id="8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-339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0.23455 -0.02524 " pathEditMode="relative" rAng="0" ptsTypes="AA">
                                      <p:cBhvr>
                                        <p:cTn id="8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0" y="-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5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7000"/>
                            </p:stCondLst>
                            <p:childTnLst>
                              <p:par>
                                <p:cTn id="1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7500"/>
                            </p:stCondLst>
                            <p:childTnLst>
                              <p:par>
                                <p:cTn id="1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" grpId="0" build="allAtOnce"/>
      <p:bldP spid="69" grpId="0"/>
      <p:bldP spid="70" grpId="0"/>
      <p:bldP spid="70" grpId="1"/>
      <p:bldP spid="71" grpId="0" animBg="1"/>
      <p:bldP spid="72" grpId="0" animBg="1"/>
      <p:bldP spid="72" grpId="1" animBg="1"/>
      <p:bldP spid="73" grpId="0" animBg="1"/>
      <p:bldP spid="74" grpId="0" animBg="1"/>
      <p:bldP spid="75" grpId="0" animBg="1"/>
      <p:bldP spid="75" grpId="1" animBg="1"/>
      <p:bldP spid="76" grpId="0" animBg="1"/>
      <p:bldP spid="76" grpId="1" animBg="1"/>
      <p:bldP spid="77" grpId="0" animBg="1"/>
      <p:bldP spid="78" grpId="0"/>
      <p:bldP spid="80" grpId="0" animBg="1"/>
      <p:bldP spid="172" grpId="0" animBg="1"/>
      <p:bldP spid="8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Рисунок 1"/>
          <p:cNvPicPr>
            <a:picLocks noChangeAspect="1"/>
          </p:cNvPicPr>
          <p:nvPr/>
        </p:nvPicPr>
        <p:blipFill rotWithShape="1">
          <a:blip r:embed="rId2" cstate="print"/>
          <a:srcRect l="3549" t="8790" r="70196" b="55535"/>
          <a:stretch/>
        </p:blipFill>
        <p:spPr bwMode="auto">
          <a:xfrm>
            <a:off x="3657600" y="4171357"/>
            <a:ext cx="1723890" cy="624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-20540"/>
            <a:ext cx="7373937" cy="17145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3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3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Їжачок </a:t>
            </a:r>
            <a:r>
              <a:rPr lang="uk-UA" sz="23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зібрав 4 яблука. По дорозі додому </a:t>
            </a:r>
            <a:r>
              <a:rPr lang="uk-UA" sz="23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 </a:t>
            </a:r>
            <a:r>
              <a:rPr lang="uk-UA" sz="23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яблука </a:t>
            </a:r>
            <a:r>
              <a:rPr lang="en-US" sz="23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en-US" sz="23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uk-UA" sz="23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він </a:t>
            </a:r>
            <a:r>
              <a:rPr lang="uk-UA" sz="23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загубив. Поясни схему з кружками </a:t>
            </a:r>
            <a:r>
              <a:rPr lang="uk-UA" sz="23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та </a:t>
            </a:r>
            <a:r>
              <a:rPr lang="uk-UA" sz="23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схему </a:t>
            </a:r>
            <a:r>
              <a:rPr lang="uk-UA" sz="23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 </a:t>
            </a:r>
            <a:r>
              <a:rPr lang="uk-UA" sz="23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відрізками. Перевір, чи правильно складено рівність.</a:t>
            </a:r>
            <a:endParaRPr lang="ru-RU" sz="2300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1" name="Picture 14" descr="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128" y="2796158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5" descr="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128" y="2796158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6" descr="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918" y="2802270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7" descr="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918" y="2802270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Прямая со стрелкой 14"/>
          <p:cNvCxnSpPr>
            <a:cxnSpLocks noChangeShapeType="1"/>
          </p:cNvCxnSpPr>
          <p:nvPr/>
        </p:nvCxnSpPr>
        <p:spPr bwMode="auto">
          <a:xfrm flipH="1">
            <a:off x="2704728" y="2643758"/>
            <a:ext cx="228600" cy="609600"/>
          </a:xfrm>
          <a:prstGeom prst="straightConnector1">
            <a:avLst/>
          </a:prstGeom>
          <a:noFill/>
          <a:ln w="25400" algn="ctr">
            <a:solidFill>
              <a:schemeClr val="accent2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Прямая со стрелкой 30"/>
          <p:cNvCxnSpPr>
            <a:cxnSpLocks noChangeShapeType="1"/>
          </p:cNvCxnSpPr>
          <p:nvPr/>
        </p:nvCxnSpPr>
        <p:spPr bwMode="auto">
          <a:xfrm flipH="1">
            <a:off x="3466728" y="2643758"/>
            <a:ext cx="228600" cy="609600"/>
          </a:xfrm>
          <a:prstGeom prst="straightConnector1">
            <a:avLst/>
          </a:prstGeom>
          <a:noFill/>
          <a:ln w="25400" algn="ctr">
            <a:solidFill>
              <a:schemeClr val="accent2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Овал 16"/>
          <p:cNvSpPr/>
          <p:nvPr/>
        </p:nvSpPr>
        <p:spPr>
          <a:xfrm>
            <a:off x="800718" y="2726070"/>
            <a:ext cx="1676400" cy="5272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1405159" y="3323886"/>
            <a:ext cx="467518" cy="481806"/>
          </a:xfrm>
          <a:prstGeom prst="rect">
            <a:avLst/>
          </a:prstGeom>
          <a:noFill/>
          <a:ln w="19050" algn="ctr">
            <a:solidFill>
              <a:srgbClr val="2BBAF1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?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1" name="Прямая соединительная линия 20"/>
          <p:cNvCxnSpPr>
            <a:cxnSpLocks noChangeShapeType="1"/>
          </p:cNvCxnSpPr>
          <p:nvPr/>
        </p:nvCxnSpPr>
        <p:spPr bwMode="auto">
          <a:xfrm>
            <a:off x="6012160" y="3269705"/>
            <a:ext cx="457200" cy="0"/>
          </a:xfrm>
          <a:prstGeom prst="lin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6469360" y="3269705"/>
            <a:ext cx="457200" cy="0"/>
          </a:xfrm>
          <a:prstGeom prst="lin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6926560" y="3269705"/>
            <a:ext cx="4572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7383760" y="3269705"/>
            <a:ext cx="4572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8" name="Дуга 28"/>
          <p:cNvSpPr>
            <a:spLocks/>
          </p:cNvSpPr>
          <p:nvPr/>
        </p:nvSpPr>
        <p:spPr bwMode="auto">
          <a:xfrm>
            <a:off x="6012160" y="2825858"/>
            <a:ext cx="1828800" cy="714375"/>
          </a:xfrm>
          <a:custGeom>
            <a:avLst/>
            <a:gdLst>
              <a:gd name="T0" fmla="*/ 32 w 1643074"/>
              <a:gd name="T1" fmla="*/ 360339 h 714380"/>
              <a:gd name="T2" fmla="*/ 821532 w 1643074"/>
              <a:gd name="T3" fmla="*/ 357188 h 714380"/>
              <a:gd name="T4" fmla="*/ 1642564 w 1643074"/>
              <a:gd name="T5" fmla="*/ 369639 h 714380"/>
              <a:gd name="T6" fmla="*/ 5898240 60000 65536"/>
              <a:gd name="T7" fmla="*/ 5898240 60000 65536"/>
              <a:gd name="T8" fmla="*/ 5898240 60000 65536"/>
              <a:gd name="T9" fmla="*/ 0 w 1643074"/>
              <a:gd name="T10" fmla="*/ 0 h 714380"/>
              <a:gd name="T11" fmla="*/ 1643074 w 1643074"/>
              <a:gd name="T12" fmla="*/ 369642 h 7143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43074" h="714380" stroke="0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  <a:lnTo>
                  <a:pt x="821537" y="357190"/>
                </a:lnTo>
                <a:lnTo>
                  <a:pt x="32" y="360342"/>
                </a:lnTo>
                <a:close/>
              </a:path>
              <a:path w="1643074" h="714380" fill="none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</a:path>
            </a:pathLst>
          </a:custGeom>
          <a:noFill/>
          <a:ln w="19050" cap="flat" cmpd="sng" algn="ctr">
            <a:solidFill>
              <a:srgbClr val="2BBAF1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Дуга 30"/>
          <p:cNvSpPr>
            <a:spLocks/>
          </p:cNvSpPr>
          <p:nvPr/>
        </p:nvSpPr>
        <p:spPr bwMode="auto">
          <a:xfrm flipV="1">
            <a:off x="6020806" y="2971285"/>
            <a:ext cx="907342" cy="679298"/>
          </a:xfrm>
          <a:custGeom>
            <a:avLst/>
            <a:gdLst>
              <a:gd name="T0" fmla="*/ 4 w 785818"/>
              <a:gd name="T1" fmla="*/ 366040 h 642943"/>
              <a:gd name="T2" fmla="*/ 392907 w 785818"/>
              <a:gd name="T3" fmla="*/ 364332 h 642943"/>
              <a:gd name="T4" fmla="*/ 785751 w 785818"/>
              <a:gd name="T5" fmla="*/ 370784 h 642943"/>
              <a:gd name="T6" fmla="*/ 5898240 60000 65536"/>
              <a:gd name="T7" fmla="*/ 5898240 60000 65536"/>
              <a:gd name="T8" fmla="*/ 5898240 60000 65536"/>
              <a:gd name="T9" fmla="*/ 0 w 785818"/>
              <a:gd name="T10" fmla="*/ 0 h 642943"/>
              <a:gd name="T11" fmla="*/ 785818 w 785818"/>
              <a:gd name="T12" fmla="*/ 327165 h 64294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85818" h="642943" stroke="0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  <a:lnTo>
                  <a:pt x="392909" y="321472"/>
                </a:lnTo>
                <a:lnTo>
                  <a:pt x="4" y="322979"/>
                </a:lnTo>
                <a:close/>
              </a:path>
              <a:path w="785818" h="642943" fill="none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</a:path>
            </a:pathLst>
          </a:custGeom>
          <a:noFill/>
          <a:ln w="19050" cap="flat" cmpd="sng" algn="ctr">
            <a:solidFill>
              <a:srgbClr val="2BBAF1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Дуга 30"/>
          <p:cNvSpPr>
            <a:spLocks/>
          </p:cNvSpPr>
          <p:nvPr/>
        </p:nvSpPr>
        <p:spPr bwMode="auto">
          <a:xfrm rot="10532238">
            <a:off x="6935244" y="2943671"/>
            <a:ext cx="903415" cy="710806"/>
          </a:xfrm>
          <a:custGeom>
            <a:avLst/>
            <a:gdLst>
              <a:gd name="T0" fmla="*/ 4 w 785818"/>
              <a:gd name="T1" fmla="*/ 382787 h 642943"/>
              <a:gd name="T2" fmla="*/ 419100 w 785818"/>
              <a:gd name="T3" fmla="*/ 381001 h 642943"/>
              <a:gd name="T4" fmla="*/ 838134 w 785818"/>
              <a:gd name="T5" fmla="*/ 387748 h 642943"/>
              <a:gd name="T6" fmla="*/ 5898240 60000 65536"/>
              <a:gd name="T7" fmla="*/ 5898240 60000 65536"/>
              <a:gd name="T8" fmla="*/ 5898240 60000 65536"/>
              <a:gd name="T9" fmla="*/ 0 w 785818"/>
              <a:gd name="T10" fmla="*/ 0 h 642943"/>
              <a:gd name="T11" fmla="*/ 785818 w 785818"/>
              <a:gd name="T12" fmla="*/ 327165 h 64294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85818" h="642943" stroke="0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  <a:lnTo>
                  <a:pt x="392909" y="321472"/>
                </a:lnTo>
                <a:lnTo>
                  <a:pt x="4" y="322979"/>
                </a:lnTo>
                <a:close/>
              </a:path>
              <a:path w="785818" h="642943" fill="none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</a:path>
            </a:pathLst>
          </a:custGeom>
          <a:noFill/>
          <a:ln w="19050" cap="flat" cmpd="sng" algn="ctr">
            <a:solidFill>
              <a:srgbClr val="2BBAF1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06619" y="2387387"/>
            <a:ext cx="312906" cy="369332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318024" y="3714586"/>
            <a:ext cx="312906" cy="369332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299454" y="3704164"/>
            <a:ext cx="312906" cy="369332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35" name="Rectangle 40"/>
          <p:cNvSpPr>
            <a:spLocks noChangeArrowheads="1"/>
          </p:cNvSpPr>
          <p:nvPr/>
        </p:nvSpPr>
        <p:spPr bwMode="auto">
          <a:xfrm>
            <a:off x="3814419" y="4254839"/>
            <a:ext cx="354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36" name="Rectangle 41"/>
          <p:cNvSpPr>
            <a:spLocks noChangeArrowheads="1"/>
          </p:cNvSpPr>
          <p:nvPr/>
        </p:nvSpPr>
        <p:spPr bwMode="auto">
          <a:xfrm>
            <a:off x="4067944" y="4227934"/>
            <a:ext cx="3561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sz="2400" dirty="0">
                <a:latin typeface="Arial" pitchFamily="34" charset="0"/>
                <a:cs typeface="Arial" pitchFamily="34" charset="0"/>
              </a:rPr>
              <a:t>–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283968" y="4254839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Rectangle 43"/>
          <p:cNvSpPr>
            <a:spLocks noChangeArrowheads="1"/>
          </p:cNvSpPr>
          <p:nvPr/>
        </p:nvSpPr>
        <p:spPr bwMode="auto">
          <a:xfrm>
            <a:off x="4532244" y="4254839"/>
            <a:ext cx="446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dirty="0">
                <a:latin typeface="Arial" pitchFamily="34" charset="0"/>
                <a:cs typeface="Arial" pitchFamily="34" charset="0"/>
              </a:rPr>
              <a:t>= </a:t>
            </a:r>
          </a:p>
        </p:txBody>
      </p:sp>
      <p:sp>
        <p:nvSpPr>
          <p:cNvPr id="39" name="TextBox 12"/>
          <p:cNvSpPr txBox="1">
            <a:spLocks noChangeArrowheads="1"/>
          </p:cNvSpPr>
          <p:nvPr/>
        </p:nvSpPr>
        <p:spPr bwMode="auto">
          <a:xfrm>
            <a:off x="4755288" y="4254839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4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41" name="Прямоугольник 4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42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938" y="1419224"/>
            <a:ext cx="142875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731"/>
          <a:stretch/>
        </p:blipFill>
        <p:spPr bwMode="auto">
          <a:xfrm>
            <a:off x="4163026" y="1381125"/>
            <a:ext cx="137087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Овал 43"/>
          <p:cNvSpPr/>
          <p:nvPr/>
        </p:nvSpPr>
        <p:spPr>
          <a:xfrm>
            <a:off x="5340623" y="1815466"/>
            <a:ext cx="386556" cy="3600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6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31" t="27343" b="13671"/>
          <a:stretch/>
        </p:blipFill>
        <p:spPr bwMode="auto">
          <a:xfrm>
            <a:off x="5549778" y="1609660"/>
            <a:ext cx="1053273" cy="657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" name="Line 23"/>
          <p:cNvCxnSpPr/>
          <p:nvPr/>
        </p:nvCxnSpPr>
        <p:spPr>
          <a:xfrm rot="5400000" flipH="1" flipV="1">
            <a:off x="5900242" y="3268911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Line 24"/>
          <p:cNvCxnSpPr/>
          <p:nvPr/>
        </p:nvCxnSpPr>
        <p:spPr>
          <a:xfrm rot="5400000" flipH="1" flipV="1">
            <a:off x="6355854" y="3268911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Line 28"/>
          <p:cNvCxnSpPr/>
          <p:nvPr/>
        </p:nvCxnSpPr>
        <p:spPr>
          <a:xfrm rot="5400000" flipH="1" flipV="1">
            <a:off x="6813054" y="3268911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Line 30"/>
          <p:cNvCxnSpPr/>
          <p:nvPr/>
        </p:nvCxnSpPr>
        <p:spPr>
          <a:xfrm rot="5400000" flipH="1" flipV="1">
            <a:off x="7270254" y="3268911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Line 32"/>
          <p:cNvCxnSpPr/>
          <p:nvPr/>
        </p:nvCxnSpPr>
        <p:spPr>
          <a:xfrm rot="5400000" flipH="1" flipV="1">
            <a:off x="7727454" y="3268911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6918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79994E-6 L 0.1349 -0.0027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36" y="-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5" grpId="0"/>
      <p:bldP spid="37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Рисунок 1"/>
          <p:cNvPicPr>
            <a:picLocks noChangeAspect="1"/>
          </p:cNvPicPr>
          <p:nvPr/>
        </p:nvPicPr>
        <p:blipFill rotWithShape="1">
          <a:blip r:embed="rId2" cstate="print"/>
          <a:srcRect l="3549" t="8790" r="70196" b="55535"/>
          <a:stretch/>
        </p:blipFill>
        <p:spPr bwMode="auto">
          <a:xfrm>
            <a:off x="5880995" y="4006795"/>
            <a:ext cx="1723890" cy="624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-36621"/>
            <a:ext cx="73152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 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листі сиділи 5 жуків, до них перебралися ще 4.</a:t>
            </a:r>
            <a:b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Жуків стало більше чи менше? Склади відповідну схему. Перевір, чи правильно складено </a:t>
            </a: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вираз.</a:t>
            </a:r>
            <a:endParaRPr lang="ru-RU" sz="2200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Picture 6" descr="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395" y="1769273"/>
            <a:ext cx="7620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5195" y="1769273"/>
            <a:ext cx="7620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995" y="1769273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6795" y="1769273"/>
            <a:ext cx="7620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6657" y="1769273"/>
            <a:ext cx="7620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1" descr="2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665" y="2374681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2" descr="2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465" y="2374681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3" descr="2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4265" y="2374681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4" descr="2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265" y="2374681"/>
            <a:ext cx="685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Овал 13"/>
          <p:cNvSpPr/>
          <p:nvPr/>
        </p:nvSpPr>
        <p:spPr>
          <a:xfrm>
            <a:off x="4283968" y="1438577"/>
            <a:ext cx="3971703" cy="163722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155402" y="3109913"/>
            <a:ext cx="411394" cy="491653"/>
          </a:xfrm>
          <a:prstGeom prst="rect">
            <a:avLst/>
          </a:prstGeom>
          <a:noFill/>
          <a:ln w="19050" algn="ctr">
            <a:solidFill>
              <a:srgbClr val="2BBAF1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?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Прямая соединительная линия 16"/>
          <p:cNvCxnSpPr>
            <a:cxnSpLocks noChangeShapeType="1"/>
          </p:cNvCxnSpPr>
          <p:nvPr/>
        </p:nvCxnSpPr>
        <p:spPr bwMode="auto">
          <a:xfrm>
            <a:off x="609600" y="4024313"/>
            <a:ext cx="4572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609600" y="4024313"/>
            <a:ext cx="4572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1066800" y="4024313"/>
            <a:ext cx="4572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1524000" y="4024313"/>
            <a:ext cx="4572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1981200" y="4024313"/>
            <a:ext cx="4572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2438400" y="4024313"/>
            <a:ext cx="4572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" name="Прямая соединительная линия 27"/>
          <p:cNvCxnSpPr>
            <a:cxnSpLocks noChangeShapeType="1"/>
          </p:cNvCxnSpPr>
          <p:nvPr/>
        </p:nvCxnSpPr>
        <p:spPr bwMode="auto">
          <a:xfrm>
            <a:off x="2895600" y="4024313"/>
            <a:ext cx="457200" cy="1587"/>
          </a:xfrm>
          <a:prstGeom prst="line">
            <a:avLst/>
          </a:prstGeom>
          <a:noFill/>
          <a:ln w="25400" algn="ctr">
            <a:solidFill>
              <a:srgbClr val="0000FF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" name="Прямая соединительная линия 13"/>
          <p:cNvCxnSpPr>
            <a:cxnSpLocks noChangeShapeType="1"/>
          </p:cNvCxnSpPr>
          <p:nvPr/>
        </p:nvCxnSpPr>
        <p:spPr bwMode="auto">
          <a:xfrm>
            <a:off x="3352800" y="4024313"/>
            <a:ext cx="428625" cy="1587"/>
          </a:xfrm>
          <a:prstGeom prst="line">
            <a:avLst/>
          </a:prstGeom>
          <a:noFill/>
          <a:ln w="25400" algn="ctr">
            <a:solidFill>
              <a:srgbClr val="0000FF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" name="Прямая соединительная линия 13"/>
          <p:cNvCxnSpPr>
            <a:cxnSpLocks noChangeShapeType="1"/>
          </p:cNvCxnSpPr>
          <p:nvPr/>
        </p:nvCxnSpPr>
        <p:spPr bwMode="auto">
          <a:xfrm>
            <a:off x="3781425" y="4022726"/>
            <a:ext cx="428625" cy="1587"/>
          </a:xfrm>
          <a:prstGeom prst="line">
            <a:avLst/>
          </a:prstGeom>
          <a:noFill/>
          <a:ln w="25400" algn="ctr">
            <a:solidFill>
              <a:srgbClr val="0000FF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4" name="Дуга 28"/>
          <p:cNvSpPr>
            <a:spLocks/>
          </p:cNvSpPr>
          <p:nvPr/>
        </p:nvSpPr>
        <p:spPr bwMode="auto">
          <a:xfrm>
            <a:off x="612776" y="3509540"/>
            <a:ext cx="2284412" cy="1006426"/>
          </a:xfrm>
          <a:custGeom>
            <a:avLst/>
            <a:gdLst>
              <a:gd name="T0" fmla="*/ 44 w 1643074"/>
              <a:gd name="T1" fmla="*/ 590957 h 714380"/>
              <a:gd name="T2" fmla="*/ 1126332 w 1643074"/>
              <a:gd name="T3" fmla="*/ 585788 h 714380"/>
              <a:gd name="T4" fmla="*/ 2251979 w 1643074"/>
              <a:gd name="T5" fmla="*/ 606209 h 714380"/>
              <a:gd name="T6" fmla="*/ 5898240 60000 65536"/>
              <a:gd name="T7" fmla="*/ 5898240 60000 65536"/>
              <a:gd name="T8" fmla="*/ 5898240 60000 65536"/>
              <a:gd name="T9" fmla="*/ 0 w 1643074"/>
              <a:gd name="T10" fmla="*/ 0 h 714380"/>
              <a:gd name="T11" fmla="*/ 1643074 w 1643074"/>
              <a:gd name="T12" fmla="*/ 369642 h 7143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43074" h="714380" stroke="0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  <a:lnTo>
                  <a:pt x="821537" y="357190"/>
                </a:lnTo>
                <a:lnTo>
                  <a:pt x="32" y="360342"/>
                </a:lnTo>
                <a:close/>
              </a:path>
              <a:path w="1643074" h="714380" fill="none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</a:path>
            </a:pathLst>
          </a:custGeom>
          <a:noFill/>
          <a:ln w="38100" cap="flat" cmpd="sng" algn="ctr">
            <a:solidFill>
              <a:srgbClr val="FF000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29084" y="3074735"/>
            <a:ext cx="327334" cy="400110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36" name="Дуга 30"/>
          <p:cNvSpPr>
            <a:spLocks/>
          </p:cNvSpPr>
          <p:nvPr/>
        </p:nvSpPr>
        <p:spPr bwMode="auto">
          <a:xfrm>
            <a:off x="2894012" y="3579862"/>
            <a:ext cx="1752600" cy="687338"/>
          </a:xfrm>
          <a:custGeom>
            <a:avLst/>
            <a:gdLst>
              <a:gd name="T0" fmla="*/ 9 w 785818"/>
              <a:gd name="T1" fmla="*/ 267951 h 642943"/>
              <a:gd name="T2" fmla="*/ 876300 w 785818"/>
              <a:gd name="T3" fmla="*/ 266700 h 642943"/>
              <a:gd name="T4" fmla="*/ 1752462 w 785818"/>
              <a:gd name="T5" fmla="*/ 271423 h 642943"/>
              <a:gd name="T6" fmla="*/ 5898240 60000 65536"/>
              <a:gd name="T7" fmla="*/ 5898240 60000 65536"/>
              <a:gd name="T8" fmla="*/ 5898240 60000 65536"/>
              <a:gd name="T9" fmla="*/ 0 w 785818"/>
              <a:gd name="T10" fmla="*/ 0 h 642943"/>
              <a:gd name="T11" fmla="*/ 785818 w 785818"/>
              <a:gd name="T12" fmla="*/ 327164 h 64294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85818" h="642943" stroke="0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  <a:lnTo>
                  <a:pt x="392909" y="321472"/>
                </a:lnTo>
                <a:lnTo>
                  <a:pt x="4" y="322979"/>
                </a:lnTo>
                <a:close/>
              </a:path>
              <a:path w="785818" h="642943" fill="none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</a:path>
            </a:pathLst>
          </a:custGeom>
          <a:noFill/>
          <a:ln w="25400" cap="flat" cmpd="sng" algn="ctr">
            <a:solidFill>
              <a:srgbClr val="0000FF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755038" y="3090124"/>
            <a:ext cx="312906" cy="369332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38" name="Дуга 30"/>
          <p:cNvSpPr>
            <a:spLocks/>
          </p:cNvSpPr>
          <p:nvPr/>
        </p:nvSpPr>
        <p:spPr bwMode="auto">
          <a:xfrm flipV="1">
            <a:off x="609600" y="3601566"/>
            <a:ext cx="4038600" cy="914400"/>
          </a:xfrm>
          <a:custGeom>
            <a:avLst/>
            <a:gdLst>
              <a:gd name="T0" fmla="*/ 21 w 785818"/>
              <a:gd name="T1" fmla="*/ 459344 h 642943"/>
              <a:gd name="T2" fmla="*/ 2019300 w 785818"/>
              <a:gd name="T3" fmla="*/ 457201 h 642943"/>
              <a:gd name="T4" fmla="*/ 4038281 w 785818"/>
              <a:gd name="T5" fmla="*/ 465297 h 642943"/>
              <a:gd name="T6" fmla="*/ 5898240 60000 65536"/>
              <a:gd name="T7" fmla="*/ 5898240 60000 65536"/>
              <a:gd name="T8" fmla="*/ 5898240 60000 65536"/>
              <a:gd name="T9" fmla="*/ 0 w 785818"/>
              <a:gd name="T10" fmla="*/ 0 h 642943"/>
              <a:gd name="T11" fmla="*/ 785818 w 785818"/>
              <a:gd name="T12" fmla="*/ 327165 h 64294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85818" h="642943" stroke="0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  <a:lnTo>
                  <a:pt x="392909" y="321472"/>
                </a:lnTo>
                <a:lnTo>
                  <a:pt x="4" y="322979"/>
                </a:lnTo>
                <a:close/>
              </a:path>
              <a:path w="785818" h="642943" fill="none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</a:path>
            </a:pathLst>
          </a:custGeom>
          <a:noFill/>
          <a:ln w="25400" cap="flat" cmpd="sng" algn="ctr">
            <a:solidFill>
              <a:srgbClr val="0000FF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519532" y="4595425"/>
            <a:ext cx="312906" cy="369332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cxnSp>
        <p:nvCxnSpPr>
          <p:cNvPr id="44" name="Прямая соединительная линия 13"/>
          <p:cNvCxnSpPr>
            <a:cxnSpLocks noChangeShapeType="1"/>
          </p:cNvCxnSpPr>
          <p:nvPr/>
        </p:nvCxnSpPr>
        <p:spPr bwMode="auto">
          <a:xfrm>
            <a:off x="4210050" y="4022726"/>
            <a:ext cx="438150" cy="0"/>
          </a:xfrm>
          <a:prstGeom prst="line">
            <a:avLst/>
          </a:prstGeom>
          <a:noFill/>
          <a:ln w="25400" algn="ctr">
            <a:solidFill>
              <a:srgbClr val="0000FF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6" name="TextBox 30"/>
          <p:cNvSpPr txBox="1"/>
          <p:nvPr/>
        </p:nvSpPr>
        <p:spPr>
          <a:xfrm>
            <a:off x="8342004" y="1734526"/>
            <a:ext cx="327334" cy="400110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8342004" y="2360334"/>
            <a:ext cx="327334" cy="400110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pic>
        <p:nvPicPr>
          <p:cNvPr id="48" name="Рисунок 4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5" y="1504950"/>
            <a:ext cx="30638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6018154" y="4090278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40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Rectangle 38"/>
          <p:cNvSpPr>
            <a:spLocks noChangeArrowheads="1"/>
          </p:cNvSpPr>
          <p:nvPr/>
        </p:nvSpPr>
        <p:spPr bwMode="auto">
          <a:xfrm>
            <a:off x="6289616" y="4090278"/>
            <a:ext cx="3642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sz="2400" dirty="0">
                <a:latin typeface="Arial" pitchFamily="34" charset="0"/>
                <a:cs typeface="Arial" pitchFamily="34" charset="0"/>
              </a:rPr>
              <a:t>+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Rectangle 39"/>
          <p:cNvSpPr>
            <a:spLocks noChangeArrowheads="1"/>
          </p:cNvSpPr>
          <p:nvPr/>
        </p:nvSpPr>
        <p:spPr bwMode="auto">
          <a:xfrm>
            <a:off x="6508985" y="4083477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400" b="1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9" name="Рисунок 48"/>
          <p:cNvPicPr>
            <a:picLocks noChangeAspect="1"/>
          </p:cNvPicPr>
          <p:nvPr/>
        </p:nvPicPr>
        <p:blipFill rotWithShape="1">
          <a:blip r:embed="rId6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50" name="Прямоугольник 49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" name="Рисунок 6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Line 18"/>
          <p:cNvCxnSpPr/>
          <p:nvPr/>
        </p:nvCxnSpPr>
        <p:spPr>
          <a:xfrm rot="5400000" flipH="1" flipV="1">
            <a:off x="496094" y="3985419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Line 20"/>
          <p:cNvCxnSpPr/>
          <p:nvPr/>
        </p:nvCxnSpPr>
        <p:spPr>
          <a:xfrm rot="5400000" flipH="1" flipV="1">
            <a:off x="953294" y="3985419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Line 22"/>
          <p:cNvCxnSpPr/>
          <p:nvPr/>
        </p:nvCxnSpPr>
        <p:spPr>
          <a:xfrm rot="5400000" flipH="1" flipV="1">
            <a:off x="1410494" y="3985419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Line 25"/>
          <p:cNvCxnSpPr/>
          <p:nvPr/>
        </p:nvCxnSpPr>
        <p:spPr>
          <a:xfrm rot="5400000" flipH="1" flipV="1">
            <a:off x="1867694" y="3985419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Line 27"/>
          <p:cNvCxnSpPr/>
          <p:nvPr/>
        </p:nvCxnSpPr>
        <p:spPr>
          <a:xfrm rot="5400000" flipH="1" flipV="1">
            <a:off x="2324894" y="3985419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Line 29"/>
          <p:cNvCxnSpPr/>
          <p:nvPr/>
        </p:nvCxnSpPr>
        <p:spPr>
          <a:xfrm rot="5400000" flipH="1" flipV="1">
            <a:off x="2782094" y="3985419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Line 31"/>
          <p:cNvCxnSpPr/>
          <p:nvPr/>
        </p:nvCxnSpPr>
        <p:spPr>
          <a:xfrm rot="5400000" flipH="1" flipV="1">
            <a:off x="3232150" y="3986213"/>
            <a:ext cx="2286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Line 33"/>
          <p:cNvCxnSpPr/>
          <p:nvPr/>
        </p:nvCxnSpPr>
        <p:spPr>
          <a:xfrm rot="5400000" flipH="1" flipV="1">
            <a:off x="3668712" y="3985444"/>
            <a:ext cx="2286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Line 35"/>
          <p:cNvCxnSpPr/>
          <p:nvPr/>
        </p:nvCxnSpPr>
        <p:spPr>
          <a:xfrm rot="5400000" flipH="1" flipV="1">
            <a:off x="4108450" y="3986213"/>
            <a:ext cx="2286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Line 49"/>
          <p:cNvCxnSpPr/>
          <p:nvPr/>
        </p:nvCxnSpPr>
        <p:spPr>
          <a:xfrm rot="5400000" flipH="1" flipV="1">
            <a:off x="4533900" y="3986213"/>
            <a:ext cx="2286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8" name="Rectangle 38"/>
          <p:cNvSpPr>
            <a:spLocks noChangeArrowheads="1"/>
          </p:cNvSpPr>
          <p:nvPr/>
        </p:nvSpPr>
        <p:spPr bwMode="auto">
          <a:xfrm>
            <a:off x="6763149" y="4090277"/>
            <a:ext cx="3642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Rectangle 39"/>
          <p:cNvSpPr>
            <a:spLocks noChangeArrowheads="1"/>
          </p:cNvSpPr>
          <p:nvPr/>
        </p:nvSpPr>
        <p:spPr bwMode="auto">
          <a:xfrm>
            <a:off x="6972238" y="4083477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sz="2400" b="1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264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0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0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 nodeType="clickPar">
                      <p:stCondLst>
                        <p:cond delay="indefinite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 nodeType="clickPar">
                      <p:stCondLst>
                        <p:cond delay="indefinite"/>
                      </p:stCondLst>
                      <p:childTnLst>
                        <p:par>
                          <p:cTn id="1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6" grpId="0" animBg="1"/>
      <p:bldP spid="47" grpId="0" animBg="1"/>
      <p:bldP spid="55" grpId="0"/>
      <p:bldP spid="57" grpId="0"/>
      <p:bldP spid="6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Рисунок 1"/>
          <p:cNvPicPr>
            <a:picLocks noChangeAspect="1"/>
          </p:cNvPicPr>
          <p:nvPr/>
        </p:nvPicPr>
        <p:blipFill rotWithShape="1">
          <a:blip r:embed="rId2" cstate="print"/>
          <a:srcRect l="3549" t="8790" r="70196" b="55535"/>
          <a:stretch/>
        </p:blipFill>
        <p:spPr bwMode="auto">
          <a:xfrm>
            <a:off x="4829515" y="4133850"/>
            <a:ext cx="1723890" cy="624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-20540"/>
            <a:ext cx="78105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 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листі сиділи 5 жуків, 4 перебралися на </a:t>
            </a: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іншу 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гілку. </a:t>
            </a: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Як 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змінилася кількість жуків? </a:t>
            </a: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Поясни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що 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означає </a:t>
            </a: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кожний 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відрізок. </a:t>
            </a: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Перевір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чи </a:t>
            </a: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правильно 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складений вираз.</a:t>
            </a:r>
            <a:endParaRPr lang="ru-RU" sz="2200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Picture 7" descr="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550" y="2003560"/>
            <a:ext cx="939800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160" y="2020838"/>
            <a:ext cx="939800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160" y="2020838"/>
            <a:ext cx="939800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428" y="2003560"/>
            <a:ext cx="939800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628" y="2003560"/>
            <a:ext cx="939800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Прямая со стрелкой 9"/>
          <p:cNvCxnSpPr>
            <a:cxnSpLocks noChangeShapeType="1"/>
          </p:cNvCxnSpPr>
          <p:nvPr/>
        </p:nvCxnSpPr>
        <p:spPr bwMode="auto">
          <a:xfrm flipH="1">
            <a:off x="7210400" y="1995686"/>
            <a:ext cx="228600" cy="609600"/>
          </a:xfrm>
          <a:prstGeom prst="straightConnector1">
            <a:avLst/>
          </a:prstGeom>
          <a:noFill/>
          <a:ln w="25400" algn="ctr">
            <a:solidFill>
              <a:schemeClr val="accent2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Прямая со стрелкой 30"/>
          <p:cNvCxnSpPr>
            <a:cxnSpLocks noChangeShapeType="1"/>
          </p:cNvCxnSpPr>
          <p:nvPr/>
        </p:nvCxnSpPr>
        <p:spPr bwMode="auto">
          <a:xfrm flipH="1">
            <a:off x="6372200" y="1995686"/>
            <a:ext cx="228600" cy="609600"/>
          </a:xfrm>
          <a:prstGeom prst="straightConnector1">
            <a:avLst/>
          </a:prstGeom>
          <a:noFill/>
          <a:ln w="25400" algn="ctr">
            <a:solidFill>
              <a:schemeClr val="accent2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Прямая со стрелкой 30"/>
          <p:cNvCxnSpPr>
            <a:cxnSpLocks noChangeShapeType="1"/>
          </p:cNvCxnSpPr>
          <p:nvPr/>
        </p:nvCxnSpPr>
        <p:spPr bwMode="auto">
          <a:xfrm flipH="1">
            <a:off x="5577160" y="1995686"/>
            <a:ext cx="228600" cy="609600"/>
          </a:xfrm>
          <a:prstGeom prst="straightConnector1">
            <a:avLst/>
          </a:prstGeom>
          <a:noFill/>
          <a:ln w="25400" algn="ctr">
            <a:solidFill>
              <a:schemeClr val="accent2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Прямая со стрелкой 30"/>
          <p:cNvCxnSpPr>
            <a:cxnSpLocks noChangeShapeType="1"/>
          </p:cNvCxnSpPr>
          <p:nvPr/>
        </p:nvCxnSpPr>
        <p:spPr bwMode="auto">
          <a:xfrm flipH="1">
            <a:off x="4815160" y="1995686"/>
            <a:ext cx="228600" cy="609600"/>
          </a:xfrm>
          <a:prstGeom prst="straightConnector1">
            <a:avLst/>
          </a:prstGeom>
          <a:noFill/>
          <a:ln w="25400" algn="ctr">
            <a:solidFill>
              <a:schemeClr val="accent2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" name="Прямая соединительная линия 14"/>
          <p:cNvCxnSpPr>
            <a:cxnSpLocks noChangeShapeType="1"/>
          </p:cNvCxnSpPr>
          <p:nvPr/>
        </p:nvCxnSpPr>
        <p:spPr bwMode="auto">
          <a:xfrm>
            <a:off x="838200" y="4095750"/>
            <a:ext cx="4572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1295400" y="4095750"/>
            <a:ext cx="4572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1752600" y="4095750"/>
            <a:ext cx="4572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2209800" y="4095750"/>
            <a:ext cx="4572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2667000" y="4095750"/>
            <a:ext cx="4572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5" name="Дуга 28"/>
          <p:cNvSpPr>
            <a:spLocks/>
          </p:cNvSpPr>
          <p:nvPr/>
        </p:nvSpPr>
        <p:spPr bwMode="auto">
          <a:xfrm>
            <a:off x="839788" y="3494088"/>
            <a:ext cx="2285206" cy="1171575"/>
          </a:xfrm>
          <a:custGeom>
            <a:avLst/>
            <a:gdLst>
              <a:gd name="T0" fmla="*/ 44 w 1643074"/>
              <a:gd name="T1" fmla="*/ 590957 h 714380"/>
              <a:gd name="T2" fmla="*/ 1126332 w 1643074"/>
              <a:gd name="T3" fmla="*/ 585788 h 714380"/>
              <a:gd name="T4" fmla="*/ 2251979 w 1643074"/>
              <a:gd name="T5" fmla="*/ 606209 h 714380"/>
              <a:gd name="T6" fmla="*/ 5898240 60000 65536"/>
              <a:gd name="T7" fmla="*/ 5898240 60000 65536"/>
              <a:gd name="T8" fmla="*/ 5898240 60000 65536"/>
              <a:gd name="T9" fmla="*/ 0 w 1643074"/>
              <a:gd name="T10" fmla="*/ 0 h 714380"/>
              <a:gd name="T11" fmla="*/ 1643074 w 1643074"/>
              <a:gd name="T12" fmla="*/ 369642 h 7143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43074" h="714380" stroke="0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  <a:lnTo>
                  <a:pt x="821537" y="357190"/>
                </a:lnTo>
                <a:lnTo>
                  <a:pt x="32" y="360342"/>
                </a:lnTo>
                <a:close/>
              </a:path>
              <a:path w="1643074" h="714380" fill="none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</a:path>
            </a:pathLst>
          </a:custGeom>
          <a:noFill/>
          <a:ln w="28575" cap="flat" cmpd="sng" algn="ctr">
            <a:solidFill>
              <a:srgbClr val="FF000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30"/>
          <p:cNvSpPr txBox="1"/>
          <p:nvPr/>
        </p:nvSpPr>
        <p:spPr>
          <a:xfrm>
            <a:off x="1842022" y="3064111"/>
            <a:ext cx="327334" cy="400110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7" name="Дуга 30"/>
          <p:cNvSpPr>
            <a:spLocks/>
          </p:cNvSpPr>
          <p:nvPr/>
        </p:nvSpPr>
        <p:spPr bwMode="auto">
          <a:xfrm flipV="1">
            <a:off x="1295400" y="3844156"/>
            <a:ext cx="1828800" cy="558626"/>
          </a:xfrm>
          <a:custGeom>
            <a:avLst/>
            <a:gdLst>
              <a:gd name="T0" fmla="*/ 9 w 785818"/>
              <a:gd name="T1" fmla="*/ 306229 h 642943"/>
              <a:gd name="T2" fmla="*/ 914400 w 785818"/>
              <a:gd name="T3" fmla="*/ 304800 h 642943"/>
              <a:gd name="T4" fmla="*/ 1828656 w 785818"/>
              <a:gd name="T5" fmla="*/ 310198 h 642943"/>
              <a:gd name="T6" fmla="*/ 5898240 60000 65536"/>
              <a:gd name="T7" fmla="*/ 5898240 60000 65536"/>
              <a:gd name="T8" fmla="*/ 5898240 60000 65536"/>
              <a:gd name="T9" fmla="*/ 0 w 785818"/>
              <a:gd name="T10" fmla="*/ 0 h 642943"/>
              <a:gd name="T11" fmla="*/ 785818 w 785818"/>
              <a:gd name="T12" fmla="*/ 327165 h 64294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85818" h="642943" stroke="0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  <a:lnTo>
                  <a:pt x="392909" y="321472"/>
                </a:lnTo>
                <a:lnTo>
                  <a:pt x="4" y="322979"/>
                </a:lnTo>
                <a:close/>
              </a:path>
              <a:path w="785818" h="642943" fill="none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</a:path>
            </a:pathLst>
          </a:custGeom>
          <a:noFill/>
          <a:ln w="25400" cap="flat" cmpd="sng" algn="ctr">
            <a:solidFill>
              <a:srgbClr val="0000FF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54935" y="4479409"/>
            <a:ext cx="312906" cy="369332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9" name="Дуга 30"/>
          <p:cNvSpPr>
            <a:spLocks/>
          </p:cNvSpPr>
          <p:nvPr/>
        </p:nvSpPr>
        <p:spPr bwMode="auto">
          <a:xfrm flipV="1">
            <a:off x="842253" y="3943350"/>
            <a:ext cx="457200" cy="381000"/>
          </a:xfrm>
          <a:custGeom>
            <a:avLst/>
            <a:gdLst>
              <a:gd name="T0" fmla="*/ 2 w 785818"/>
              <a:gd name="T1" fmla="*/ 191393 h 642943"/>
              <a:gd name="T2" fmla="*/ 228600 w 785818"/>
              <a:gd name="T3" fmla="*/ 190500 h 642943"/>
              <a:gd name="T4" fmla="*/ 457164 w 785818"/>
              <a:gd name="T5" fmla="*/ 193874 h 642943"/>
              <a:gd name="T6" fmla="*/ 5898240 60000 65536"/>
              <a:gd name="T7" fmla="*/ 5898240 60000 65536"/>
              <a:gd name="T8" fmla="*/ 5898240 60000 65536"/>
              <a:gd name="T9" fmla="*/ 0 w 785818"/>
              <a:gd name="T10" fmla="*/ 0 h 642943"/>
              <a:gd name="T11" fmla="*/ 785818 w 785818"/>
              <a:gd name="T12" fmla="*/ 327165 h 64294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85818" h="642943" stroke="0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  <a:lnTo>
                  <a:pt x="392909" y="321472"/>
                </a:lnTo>
                <a:lnTo>
                  <a:pt x="4" y="322979"/>
                </a:lnTo>
                <a:close/>
              </a:path>
              <a:path w="785818" h="642943" fill="none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</a:path>
            </a:pathLst>
          </a:custGeom>
          <a:noFill/>
          <a:ln w="25400" cap="flat" cmpd="sng" algn="ctr">
            <a:solidFill>
              <a:srgbClr val="0000FF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46726" y="4479409"/>
            <a:ext cx="312906" cy="369332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4979988" y="4206875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Rectangle 38"/>
          <p:cNvSpPr>
            <a:spLocks noChangeArrowheads="1"/>
          </p:cNvSpPr>
          <p:nvPr/>
        </p:nvSpPr>
        <p:spPr bwMode="auto">
          <a:xfrm>
            <a:off x="5224463" y="4171950"/>
            <a:ext cx="3561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sz="2400" dirty="0">
                <a:latin typeface="Arial" pitchFamily="34" charset="0"/>
                <a:cs typeface="Arial" pitchFamily="34" charset="0"/>
              </a:rPr>
              <a:t>–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5451747" y="4208463"/>
            <a:ext cx="354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35" name="Овал 34"/>
          <p:cNvSpPr/>
          <p:nvPr/>
        </p:nvSpPr>
        <p:spPr>
          <a:xfrm>
            <a:off x="3672160" y="1779661"/>
            <a:ext cx="838200" cy="10206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905250" y="2839379"/>
            <a:ext cx="406152" cy="465826"/>
          </a:xfrm>
          <a:prstGeom prst="rect">
            <a:avLst/>
          </a:prstGeom>
          <a:noFill/>
          <a:ln w="19050" algn="ctr">
            <a:solidFill>
              <a:srgbClr val="2BBAF1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?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0"/>
          <p:cNvSpPr txBox="1"/>
          <p:nvPr/>
        </p:nvSpPr>
        <p:spPr>
          <a:xfrm>
            <a:off x="7861549" y="2024032"/>
            <a:ext cx="327334" cy="400110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943600" y="2639324"/>
            <a:ext cx="327334" cy="400110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8" y="1647825"/>
            <a:ext cx="257175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5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41" name="Прямоугольник 4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42" name="Рисунок 6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Line 16"/>
          <p:cNvCxnSpPr/>
          <p:nvPr/>
        </p:nvCxnSpPr>
        <p:spPr>
          <a:xfrm rot="5400000" flipH="1" flipV="1">
            <a:off x="724694" y="4056856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Line 18"/>
          <p:cNvCxnSpPr/>
          <p:nvPr/>
        </p:nvCxnSpPr>
        <p:spPr>
          <a:xfrm rot="5400000" flipH="1" flipV="1">
            <a:off x="1181894" y="4056856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Line 20"/>
          <p:cNvCxnSpPr/>
          <p:nvPr/>
        </p:nvCxnSpPr>
        <p:spPr>
          <a:xfrm rot="5400000" flipH="1" flipV="1">
            <a:off x="1639094" y="4056856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Line 22"/>
          <p:cNvCxnSpPr/>
          <p:nvPr/>
        </p:nvCxnSpPr>
        <p:spPr>
          <a:xfrm rot="5400000" flipH="1" flipV="1">
            <a:off x="2096294" y="4056856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Line 24"/>
          <p:cNvCxnSpPr/>
          <p:nvPr/>
        </p:nvCxnSpPr>
        <p:spPr>
          <a:xfrm rot="5400000" flipH="1" flipV="1">
            <a:off x="2553494" y="4056856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Line 26"/>
          <p:cNvCxnSpPr/>
          <p:nvPr/>
        </p:nvCxnSpPr>
        <p:spPr>
          <a:xfrm rot="5400000" flipH="1" flipV="1">
            <a:off x="3010694" y="4056856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5" name="Rectangle 38"/>
          <p:cNvSpPr>
            <a:spLocks noChangeArrowheads="1"/>
          </p:cNvSpPr>
          <p:nvPr/>
        </p:nvSpPr>
        <p:spPr bwMode="auto">
          <a:xfrm>
            <a:off x="5691460" y="4208463"/>
            <a:ext cx="3642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Rectangle 39"/>
          <p:cNvSpPr>
            <a:spLocks noChangeArrowheads="1"/>
          </p:cNvSpPr>
          <p:nvPr/>
        </p:nvSpPr>
        <p:spPr bwMode="auto">
          <a:xfrm>
            <a:off x="5930260" y="4210695"/>
            <a:ext cx="354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2400" b="1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413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1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withGroup">
                            <p:stCondLst>
                              <p:cond delay="55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withGroup">
                            <p:stCondLst>
                              <p:cond delay="6000"/>
                            </p:stCondLst>
                            <p:childTnLst>
                              <p:par>
                                <p:cTn id="1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withGroup">
                            <p:stCondLst>
                              <p:cond delay="6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withGroup">
                            <p:stCondLst>
                              <p:cond delay="7000"/>
                            </p:stCondLst>
                            <p:childTnLst>
                              <p:par>
                                <p:cTn id="1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withGroup">
                            <p:stCondLst>
                              <p:cond delay="7500"/>
                            </p:stCondLst>
                            <p:childTnLst>
                              <p:par>
                                <p:cTn id="1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withGroup">
                            <p:stCondLst>
                              <p:cond delay="8000"/>
                            </p:stCondLst>
                            <p:childTnLst>
                              <p:par>
                                <p:cTn id="1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/>
      <p:bldP spid="34" grpId="0"/>
      <p:bldP spid="35" grpId="0" animBg="1"/>
      <p:bldP spid="36" grpId="0" animBg="1"/>
      <p:bldP spid="37" grpId="0" animBg="1"/>
      <p:bldP spid="38" grpId="0" animBg="1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Рисунок 1"/>
          <p:cNvPicPr>
            <a:picLocks noChangeAspect="1"/>
          </p:cNvPicPr>
          <p:nvPr/>
        </p:nvPicPr>
        <p:blipFill rotWithShape="1">
          <a:blip r:embed="rId2" cstate="print"/>
          <a:srcRect l="3549" t="8790" r="70196" b="55535"/>
          <a:stretch/>
        </p:blipFill>
        <p:spPr bwMode="auto">
          <a:xfrm>
            <a:off x="6430434" y="4016923"/>
            <a:ext cx="1723890" cy="624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Рисунок 1"/>
          <p:cNvPicPr>
            <a:picLocks noChangeAspect="1"/>
          </p:cNvPicPr>
          <p:nvPr/>
        </p:nvPicPr>
        <p:blipFill rotWithShape="1">
          <a:blip r:embed="rId2" cstate="print"/>
          <a:srcRect l="3549" t="8790" r="70196" b="55535"/>
          <a:stretch/>
        </p:blipFill>
        <p:spPr bwMode="auto">
          <a:xfrm>
            <a:off x="1149634" y="4084011"/>
            <a:ext cx="1723890" cy="624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-20540"/>
            <a:ext cx="7467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Доповни 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схеми. Добери до кожної </a:t>
            </a: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схеми вираз.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Знайди 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його значення.</a:t>
            </a:r>
            <a:endParaRPr lang="ru-RU" sz="2200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6" name="Прямая соединительная линия 5"/>
          <p:cNvCxnSpPr>
            <a:cxnSpLocks noChangeShapeType="1"/>
          </p:cNvCxnSpPr>
          <p:nvPr/>
        </p:nvCxnSpPr>
        <p:spPr bwMode="auto">
          <a:xfrm>
            <a:off x="742503" y="2427238"/>
            <a:ext cx="457200" cy="0"/>
          </a:xfrm>
          <a:prstGeom prst="line">
            <a:avLst/>
          </a:prstGeom>
          <a:noFill/>
          <a:ln w="38100" algn="ctr">
            <a:solidFill>
              <a:srgbClr val="ED2099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1199703" y="2427238"/>
            <a:ext cx="457200" cy="0"/>
          </a:xfrm>
          <a:prstGeom prst="line">
            <a:avLst/>
          </a:prstGeom>
          <a:noFill/>
          <a:ln w="38100" algn="ctr">
            <a:solidFill>
              <a:srgbClr val="ED2099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1656903" y="2427238"/>
            <a:ext cx="457200" cy="0"/>
          </a:xfrm>
          <a:prstGeom prst="line">
            <a:avLst/>
          </a:prstGeom>
          <a:noFill/>
          <a:ln w="38100" algn="ctr">
            <a:solidFill>
              <a:srgbClr val="ED2099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Прямая соединительная линия 11"/>
          <p:cNvCxnSpPr>
            <a:cxnSpLocks noChangeShapeType="1"/>
          </p:cNvCxnSpPr>
          <p:nvPr/>
        </p:nvCxnSpPr>
        <p:spPr bwMode="auto">
          <a:xfrm>
            <a:off x="2114103" y="2427238"/>
            <a:ext cx="428625" cy="1588"/>
          </a:xfrm>
          <a:prstGeom prst="line">
            <a:avLst/>
          </a:prstGeom>
          <a:noFill/>
          <a:ln w="25400" algn="ctr">
            <a:solidFill>
              <a:srgbClr val="00B05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" name="Прямая соединительная линия 13"/>
          <p:cNvCxnSpPr>
            <a:cxnSpLocks noChangeShapeType="1"/>
          </p:cNvCxnSpPr>
          <p:nvPr/>
        </p:nvCxnSpPr>
        <p:spPr bwMode="auto">
          <a:xfrm>
            <a:off x="2557611" y="2427238"/>
            <a:ext cx="428625" cy="1588"/>
          </a:xfrm>
          <a:prstGeom prst="line">
            <a:avLst/>
          </a:prstGeom>
          <a:noFill/>
          <a:ln w="25400" algn="ctr">
            <a:solidFill>
              <a:srgbClr val="00B05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TextBox 28"/>
          <p:cNvSpPr txBox="1"/>
          <p:nvPr/>
        </p:nvSpPr>
        <p:spPr>
          <a:xfrm>
            <a:off x="1285428" y="1563638"/>
            <a:ext cx="327334" cy="400110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7" name="Дуга 30"/>
          <p:cNvSpPr>
            <a:spLocks/>
          </p:cNvSpPr>
          <p:nvPr/>
        </p:nvSpPr>
        <p:spPr bwMode="auto">
          <a:xfrm>
            <a:off x="2123628" y="2111772"/>
            <a:ext cx="864196" cy="467866"/>
          </a:xfrm>
          <a:custGeom>
            <a:avLst/>
            <a:gdLst>
              <a:gd name="T0" fmla="*/ 4 w 785818"/>
              <a:gd name="T1" fmla="*/ 191393 h 642943"/>
              <a:gd name="T2" fmla="*/ 419100 w 785818"/>
              <a:gd name="T3" fmla="*/ 190500 h 642943"/>
              <a:gd name="T4" fmla="*/ 838134 w 785818"/>
              <a:gd name="T5" fmla="*/ 193874 h 642943"/>
              <a:gd name="T6" fmla="*/ 5898240 60000 65536"/>
              <a:gd name="T7" fmla="*/ 5898240 60000 65536"/>
              <a:gd name="T8" fmla="*/ 5898240 60000 65536"/>
              <a:gd name="T9" fmla="*/ 0 w 785818"/>
              <a:gd name="T10" fmla="*/ 0 h 642943"/>
              <a:gd name="T11" fmla="*/ 785818 w 785818"/>
              <a:gd name="T12" fmla="*/ 327165 h 64294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85818" h="642943" stroke="0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  <a:lnTo>
                  <a:pt x="392909" y="321472"/>
                </a:lnTo>
                <a:lnTo>
                  <a:pt x="4" y="322979"/>
                </a:lnTo>
                <a:close/>
              </a:path>
              <a:path w="785818" h="642943" fill="none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</a:path>
            </a:pathLst>
          </a:custGeom>
          <a:noFill/>
          <a:ln w="19050" cap="flat" cmpd="sng" algn="ctr">
            <a:solidFill>
              <a:srgbClr val="2BBAF1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449660" y="1563638"/>
            <a:ext cx="327334" cy="400110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9" name="Дуга 30"/>
          <p:cNvSpPr>
            <a:spLocks/>
          </p:cNvSpPr>
          <p:nvPr/>
        </p:nvSpPr>
        <p:spPr bwMode="auto">
          <a:xfrm flipV="1">
            <a:off x="742504" y="2170063"/>
            <a:ext cx="2245320" cy="750094"/>
          </a:xfrm>
          <a:custGeom>
            <a:avLst/>
            <a:gdLst>
              <a:gd name="T0" fmla="*/ 11 w 785818"/>
              <a:gd name="T1" fmla="*/ 306229 h 642943"/>
              <a:gd name="T2" fmla="*/ 1104900 w 785818"/>
              <a:gd name="T3" fmla="*/ 304800 h 642943"/>
              <a:gd name="T4" fmla="*/ 2209626 w 785818"/>
              <a:gd name="T5" fmla="*/ 310198 h 642943"/>
              <a:gd name="T6" fmla="*/ 5898240 60000 65536"/>
              <a:gd name="T7" fmla="*/ 5898240 60000 65536"/>
              <a:gd name="T8" fmla="*/ 5898240 60000 65536"/>
              <a:gd name="T9" fmla="*/ 0 w 785818"/>
              <a:gd name="T10" fmla="*/ 0 h 642943"/>
              <a:gd name="T11" fmla="*/ 785818 w 785818"/>
              <a:gd name="T12" fmla="*/ 327165 h 64294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85818" h="642943" stroke="0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  <a:lnTo>
                  <a:pt x="392909" y="321472"/>
                </a:lnTo>
                <a:lnTo>
                  <a:pt x="4" y="322979"/>
                </a:lnTo>
                <a:close/>
              </a:path>
              <a:path w="785818" h="642943" fill="none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</a:path>
            </a:pathLst>
          </a:custGeom>
          <a:noFill/>
          <a:ln w="19050" cap="flat" cmpd="sng" algn="ctr">
            <a:solidFill>
              <a:srgbClr val="2BBAF1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99283" y="2980482"/>
            <a:ext cx="327334" cy="400110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cxnSp>
        <p:nvCxnSpPr>
          <p:cNvPr id="21" name="Прямая соединительная линия 20"/>
          <p:cNvCxnSpPr>
            <a:cxnSpLocks noChangeShapeType="1"/>
          </p:cNvCxnSpPr>
          <p:nvPr/>
        </p:nvCxnSpPr>
        <p:spPr bwMode="auto">
          <a:xfrm flipV="1">
            <a:off x="3059832" y="2363039"/>
            <a:ext cx="831850" cy="95250"/>
          </a:xfrm>
          <a:prstGeom prst="lin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" name="Дуга 28"/>
          <p:cNvSpPr>
            <a:spLocks/>
          </p:cNvSpPr>
          <p:nvPr/>
        </p:nvSpPr>
        <p:spPr bwMode="auto">
          <a:xfrm>
            <a:off x="742504" y="2039764"/>
            <a:ext cx="1373188" cy="692274"/>
          </a:xfrm>
          <a:custGeom>
            <a:avLst/>
            <a:gdLst>
              <a:gd name="T0" fmla="*/ 26 w 1643074"/>
              <a:gd name="T1" fmla="*/ 441795 h 714380"/>
              <a:gd name="T2" fmla="*/ 668187 w 1643074"/>
              <a:gd name="T3" fmla="*/ 437931 h 714380"/>
              <a:gd name="T4" fmla="*/ 1335968 w 1643074"/>
              <a:gd name="T5" fmla="*/ 453198 h 714380"/>
              <a:gd name="T6" fmla="*/ 5898240 60000 65536"/>
              <a:gd name="T7" fmla="*/ 5898240 60000 65536"/>
              <a:gd name="T8" fmla="*/ 5898240 60000 65536"/>
              <a:gd name="T9" fmla="*/ 0 w 1643074"/>
              <a:gd name="T10" fmla="*/ 0 h 714380"/>
              <a:gd name="T11" fmla="*/ 1643074 w 1643074"/>
              <a:gd name="T12" fmla="*/ 369642 h 7143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43074" h="714380" stroke="0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  <a:lnTo>
                  <a:pt x="821537" y="357190"/>
                </a:lnTo>
                <a:lnTo>
                  <a:pt x="32" y="360342"/>
                </a:lnTo>
                <a:close/>
              </a:path>
              <a:path w="1643074" h="714380" fill="none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</a:path>
            </a:pathLst>
          </a:custGeom>
          <a:noFill/>
          <a:ln w="19050" cap="flat" cmpd="sng" algn="ctr">
            <a:solidFill>
              <a:srgbClr val="2BBAF1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4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6300192" y="2385764"/>
            <a:ext cx="457200" cy="0"/>
          </a:xfrm>
          <a:prstGeom prst="line">
            <a:avLst/>
          </a:prstGeom>
          <a:noFill/>
          <a:ln w="19050" algn="ctr">
            <a:solidFill>
              <a:srgbClr val="ED2099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6757392" y="2385764"/>
            <a:ext cx="457200" cy="0"/>
          </a:xfrm>
          <a:prstGeom prst="line">
            <a:avLst/>
          </a:prstGeom>
          <a:noFill/>
          <a:ln w="38100" algn="ctr">
            <a:solidFill>
              <a:srgbClr val="ED2099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7214592" y="2385764"/>
            <a:ext cx="457200" cy="0"/>
          </a:xfrm>
          <a:prstGeom prst="line">
            <a:avLst/>
          </a:prstGeom>
          <a:noFill/>
          <a:ln w="38100" algn="ctr">
            <a:solidFill>
              <a:srgbClr val="ED2099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" name="Прямая соединительная линия 10"/>
          <p:cNvCxnSpPr>
            <a:cxnSpLocks noChangeShapeType="1"/>
          </p:cNvCxnSpPr>
          <p:nvPr/>
        </p:nvCxnSpPr>
        <p:spPr bwMode="auto">
          <a:xfrm>
            <a:off x="7671792" y="2385764"/>
            <a:ext cx="457200" cy="0"/>
          </a:xfrm>
          <a:prstGeom prst="line">
            <a:avLst/>
          </a:prstGeom>
          <a:noFill/>
          <a:ln w="38100" algn="ctr">
            <a:solidFill>
              <a:srgbClr val="ED2099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" name="Дуга 28"/>
          <p:cNvSpPr>
            <a:spLocks/>
          </p:cNvSpPr>
          <p:nvPr/>
        </p:nvSpPr>
        <p:spPr bwMode="auto">
          <a:xfrm>
            <a:off x="6300192" y="1906736"/>
            <a:ext cx="1828800" cy="1041003"/>
          </a:xfrm>
          <a:custGeom>
            <a:avLst/>
            <a:gdLst>
              <a:gd name="T0" fmla="*/ 36 w 1643074"/>
              <a:gd name="T1" fmla="*/ 590957 h 714380"/>
              <a:gd name="T2" fmla="*/ 914400 w 1643074"/>
              <a:gd name="T3" fmla="*/ 585788 h 714380"/>
              <a:gd name="T4" fmla="*/ 1828245 w 1643074"/>
              <a:gd name="T5" fmla="*/ 606209 h 714380"/>
              <a:gd name="T6" fmla="*/ 5898240 60000 65536"/>
              <a:gd name="T7" fmla="*/ 5898240 60000 65536"/>
              <a:gd name="T8" fmla="*/ 5898240 60000 65536"/>
              <a:gd name="T9" fmla="*/ 0 w 1643074"/>
              <a:gd name="T10" fmla="*/ 0 h 714380"/>
              <a:gd name="T11" fmla="*/ 1643074 w 1643074"/>
              <a:gd name="T12" fmla="*/ 369642 h 7143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43074" h="714380" stroke="0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  <a:lnTo>
                  <a:pt x="821537" y="357190"/>
                </a:lnTo>
                <a:lnTo>
                  <a:pt x="32" y="360342"/>
                </a:lnTo>
                <a:close/>
              </a:path>
              <a:path w="1643074" h="714380" fill="none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</a:path>
            </a:pathLst>
          </a:custGeom>
          <a:noFill/>
          <a:ln w="19050" cap="flat" cmpd="sng" algn="ctr">
            <a:solidFill>
              <a:srgbClr val="2BBAF1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062192" y="1465396"/>
            <a:ext cx="312906" cy="369332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34" name="Дуга 30"/>
          <p:cNvSpPr>
            <a:spLocks/>
          </p:cNvSpPr>
          <p:nvPr/>
        </p:nvSpPr>
        <p:spPr bwMode="auto">
          <a:xfrm flipV="1">
            <a:off x="6757392" y="2309564"/>
            <a:ext cx="1371600" cy="381000"/>
          </a:xfrm>
          <a:custGeom>
            <a:avLst/>
            <a:gdLst>
              <a:gd name="T0" fmla="*/ 7 w 785818"/>
              <a:gd name="T1" fmla="*/ 191393 h 642943"/>
              <a:gd name="T2" fmla="*/ 685800 w 785818"/>
              <a:gd name="T3" fmla="*/ 190500 h 642943"/>
              <a:gd name="T4" fmla="*/ 1371492 w 785818"/>
              <a:gd name="T5" fmla="*/ 193874 h 642943"/>
              <a:gd name="T6" fmla="*/ 5898240 60000 65536"/>
              <a:gd name="T7" fmla="*/ 5898240 60000 65536"/>
              <a:gd name="T8" fmla="*/ 5898240 60000 65536"/>
              <a:gd name="T9" fmla="*/ 0 w 785818"/>
              <a:gd name="T10" fmla="*/ 0 h 642943"/>
              <a:gd name="T11" fmla="*/ 785818 w 785818"/>
              <a:gd name="T12" fmla="*/ 327165 h 64294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85818" h="642943" stroke="0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  <a:lnTo>
                  <a:pt x="392909" y="321472"/>
                </a:lnTo>
                <a:lnTo>
                  <a:pt x="4" y="322979"/>
                </a:lnTo>
                <a:close/>
              </a:path>
              <a:path w="785818" h="642943" fill="none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</a:path>
            </a:pathLst>
          </a:custGeom>
          <a:noFill/>
          <a:ln w="19050" cap="flat" cmpd="sng" algn="ctr">
            <a:solidFill>
              <a:srgbClr val="2BBAF1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Дуга 30"/>
          <p:cNvSpPr>
            <a:spLocks/>
          </p:cNvSpPr>
          <p:nvPr/>
        </p:nvSpPr>
        <p:spPr bwMode="auto">
          <a:xfrm flipV="1">
            <a:off x="6300192" y="2284569"/>
            <a:ext cx="457200" cy="381000"/>
          </a:xfrm>
          <a:custGeom>
            <a:avLst/>
            <a:gdLst>
              <a:gd name="T0" fmla="*/ 2 w 785818"/>
              <a:gd name="T1" fmla="*/ 191393 h 642943"/>
              <a:gd name="T2" fmla="*/ 228600 w 785818"/>
              <a:gd name="T3" fmla="*/ 190500 h 642943"/>
              <a:gd name="T4" fmla="*/ 457164 w 785818"/>
              <a:gd name="T5" fmla="*/ 193874 h 642943"/>
              <a:gd name="T6" fmla="*/ 5898240 60000 65536"/>
              <a:gd name="T7" fmla="*/ 5898240 60000 65536"/>
              <a:gd name="T8" fmla="*/ 5898240 60000 65536"/>
              <a:gd name="T9" fmla="*/ 0 w 785818"/>
              <a:gd name="T10" fmla="*/ 0 h 642943"/>
              <a:gd name="T11" fmla="*/ 785818 w 785818"/>
              <a:gd name="T12" fmla="*/ 327165 h 64294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85818" h="642943" stroke="0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  <a:lnTo>
                  <a:pt x="392909" y="321472"/>
                </a:lnTo>
                <a:lnTo>
                  <a:pt x="4" y="322979"/>
                </a:lnTo>
                <a:close/>
              </a:path>
              <a:path w="785818" h="642943" fill="none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</a:path>
            </a:pathLst>
          </a:custGeom>
          <a:noFill/>
          <a:ln w="19050" cap="flat" cmpd="sng" algn="ctr">
            <a:solidFill>
              <a:srgbClr val="2BBAF1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28"/>
          <p:cNvSpPr txBox="1"/>
          <p:nvPr/>
        </p:nvSpPr>
        <p:spPr>
          <a:xfrm>
            <a:off x="7292379" y="2781350"/>
            <a:ext cx="327334" cy="400110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37" name="TextBox 7"/>
          <p:cNvSpPr txBox="1"/>
          <p:nvPr/>
        </p:nvSpPr>
        <p:spPr>
          <a:xfrm>
            <a:off x="6377893" y="2781350"/>
            <a:ext cx="327334" cy="400110"/>
          </a:xfrm>
          <a:prstGeom prst="rect">
            <a:avLst/>
          </a:prstGeom>
          <a:noFill/>
          <a:ln w="19050">
            <a:solidFill>
              <a:srgbClr val="2BBAF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cxnSp>
        <p:nvCxnSpPr>
          <p:cNvPr id="38" name="AutoShape 42"/>
          <p:cNvCxnSpPr>
            <a:cxnSpLocks noChangeShapeType="1"/>
          </p:cNvCxnSpPr>
          <p:nvPr/>
        </p:nvCxnSpPr>
        <p:spPr bwMode="auto">
          <a:xfrm flipH="1">
            <a:off x="5213915" y="2439324"/>
            <a:ext cx="1040378" cy="873920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2" name="Rectangle 45"/>
          <p:cNvSpPr>
            <a:spLocks noChangeArrowheads="1"/>
          </p:cNvSpPr>
          <p:nvPr/>
        </p:nvSpPr>
        <p:spPr bwMode="auto">
          <a:xfrm>
            <a:off x="1321530" y="4167494"/>
            <a:ext cx="354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43" name="Rectangle 47"/>
          <p:cNvSpPr>
            <a:spLocks noChangeArrowheads="1"/>
          </p:cNvSpPr>
          <p:nvPr/>
        </p:nvSpPr>
        <p:spPr bwMode="auto">
          <a:xfrm>
            <a:off x="1550130" y="4167494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>
                <a:latin typeface="Arial" pitchFamily="34" charset="0"/>
                <a:cs typeface="Arial" pitchFamily="34" charset="0"/>
              </a:rPr>
              <a:t>+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1778730" y="4167494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40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Rectangle 49"/>
          <p:cNvSpPr>
            <a:spLocks noChangeArrowheads="1"/>
          </p:cNvSpPr>
          <p:nvPr/>
        </p:nvSpPr>
        <p:spPr bwMode="auto">
          <a:xfrm>
            <a:off x="2007330" y="4167494"/>
            <a:ext cx="446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dirty="0">
                <a:latin typeface="Arial" pitchFamily="34" charset="0"/>
                <a:cs typeface="Arial" pitchFamily="34" charset="0"/>
              </a:rPr>
              <a:t>= </a:t>
            </a: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2235930" y="4167494"/>
            <a:ext cx="354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Rectangle 52"/>
          <p:cNvSpPr>
            <a:spLocks noChangeArrowheads="1"/>
          </p:cNvSpPr>
          <p:nvPr/>
        </p:nvSpPr>
        <p:spPr bwMode="auto">
          <a:xfrm>
            <a:off x="6568738" y="4095750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49" name="Rectangle 54"/>
          <p:cNvSpPr>
            <a:spLocks noChangeArrowheads="1"/>
          </p:cNvSpPr>
          <p:nvPr/>
        </p:nvSpPr>
        <p:spPr bwMode="auto">
          <a:xfrm>
            <a:off x="6821591" y="4091285"/>
            <a:ext cx="3561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sz="2400" dirty="0">
                <a:latin typeface="Arial" pitchFamily="34" charset="0"/>
                <a:cs typeface="Arial" pitchFamily="34" charset="0"/>
              </a:rPr>
              <a:t>–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Rectangle 55"/>
          <p:cNvSpPr>
            <a:spLocks noChangeArrowheads="1"/>
          </p:cNvSpPr>
          <p:nvPr/>
        </p:nvSpPr>
        <p:spPr bwMode="auto">
          <a:xfrm>
            <a:off x="7075150" y="4095750"/>
            <a:ext cx="354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51" name="Rectangle 56"/>
          <p:cNvSpPr>
            <a:spLocks noChangeArrowheads="1"/>
          </p:cNvSpPr>
          <p:nvPr/>
        </p:nvSpPr>
        <p:spPr bwMode="auto">
          <a:xfrm>
            <a:off x="7303750" y="4095750"/>
            <a:ext cx="446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>
                <a:latin typeface="Arial" pitchFamily="34" charset="0"/>
                <a:cs typeface="Arial" pitchFamily="34" charset="0"/>
              </a:rPr>
              <a:t>= </a:t>
            </a:r>
          </a:p>
        </p:txBody>
      </p:sp>
      <p:sp>
        <p:nvSpPr>
          <p:cNvPr id="52" name="TextBox 13"/>
          <p:cNvSpPr txBox="1">
            <a:spLocks noChangeArrowheads="1"/>
          </p:cNvSpPr>
          <p:nvPr/>
        </p:nvSpPr>
        <p:spPr bwMode="auto">
          <a:xfrm>
            <a:off x="7532350" y="4095750"/>
            <a:ext cx="3127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400" b="1" i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240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3" name="Рисунок 5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54" name="Прямоугольник 53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55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Line 8"/>
          <p:cNvCxnSpPr/>
          <p:nvPr/>
        </p:nvCxnSpPr>
        <p:spPr>
          <a:xfrm rot="5400000" flipH="1" flipV="1">
            <a:off x="627409" y="2426444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Line 10"/>
          <p:cNvCxnSpPr/>
          <p:nvPr/>
        </p:nvCxnSpPr>
        <p:spPr>
          <a:xfrm rot="5400000" flipH="1" flipV="1">
            <a:off x="1084609" y="2426444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Line 12"/>
          <p:cNvCxnSpPr/>
          <p:nvPr/>
        </p:nvCxnSpPr>
        <p:spPr>
          <a:xfrm rot="5400000" flipH="1" flipV="1">
            <a:off x="1541809" y="2426444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Line 14"/>
          <p:cNvCxnSpPr/>
          <p:nvPr/>
        </p:nvCxnSpPr>
        <p:spPr>
          <a:xfrm rot="5400000" flipH="1" flipV="1">
            <a:off x="1999009" y="2426444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Line 16"/>
          <p:cNvCxnSpPr/>
          <p:nvPr/>
        </p:nvCxnSpPr>
        <p:spPr>
          <a:xfrm rot="5400000" flipH="1" flipV="1">
            <a:off x="2427634" y="2426444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Line 18"/>
          <p:cNvCxnSpPr/>
          <p:nvPr/>
        </p:nvCxnSpPr>
        <p:spPr>
          <a:xfrm rot="5400000" flipH="1" flipV="1">
            <a:off x="2872730" y="2426444"/>
            <a:ext cx="2286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6" name="Скругленный прямоугольник 55"/>
          <p:cNvSpPr/>
          <p:nvPr/>
        </p:nvSpPr>
        <p:spPr>
          <a:xfrm>
            <a:off x="3972915" y="1702848"/>
            <a:ext cx="122413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1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3965216" y="2172555"/>
            <a:ext cx="122413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+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3972915" y="2658401"/>
            <a:ext cx="122413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– 3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3965216" y="3122760"/>
            <a:ext cx="122413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+ 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cxnSp>
        <p:nvCxnSpPr>
          <p:cNvPr id="23" name="Line 26"/>
          <p:cNvCxnSpPr/>
          <p:nvPr/>
        </p:nvCxnSpPr>
        <p:spPr>
          <a:xfrm rot="5400000" flipH="1" flipV="1">
            <a:off x="6186687" y="2398076"/>
            <a:ext cx="2286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Line 28"/>
          <p:cNvCxnSpPr/>
          <p:nvPr/>
        </p:nvCxnSpPr>
        <p:spPr>
          <a:xfrm rot="5400000" flipH="1" flipV="1">
            <a:off x="6643887" y="2398076"/>
            <a:ext cx="2286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Line 30"/>
          <p:cNvCxnSpPr/>
          <p:nvPr/>
        </p:nvCxnSpPr>
        <p:spPr>
          <a:xfrm rot="5400000" flipH="1" flipV="1">
            <a:off x="7101087" y="2398076"/>
            <a:ext cx="2286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Line 32"/>
          <p:cNvCxnSpPr/>
          <p:nvPr/>
        </p:nvCxnSpPr>
        <p:spPr>
          <a:xfrm rot="5400000" flipH="1" flipV="1">
            <a:off x="7558287" y="2398076"/>
            <a:ext cx="2286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Line 34"/>
          <p:cNvCxnSpPr/>
          <p:nvPr/>
        </p:nvCxnSpPr>
        <p:spPr>
          <a:xfrm rot="5400000" flipH="1" flipV="1">
            <a:off x="8015487" y="2398076"/>
            <a:ext cx="2286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2200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2" dur="50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5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 nodeType="clickPar">
                      <p:stCondLst>
                        <p:cond delay="indefinite"/>
                      </p:stCondLst>
                      <p:childTnLst>
                        <p:par>
                          <p:cTn id="1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 nodeType="clickPar">
                      <p:stCondLst>
                        <p:cond delay="indefinite"/>
                      </p:stCondLst>
                      <p:childTnLst>
                        <p:par>
                          <p:cTn id="1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 nodeType="clickPar">
                      <p:stCondLst>
                        <p:cond delay="indefinite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 nodeType="clickPar">
                      <p:stCondLst>
                        <p:cond delay="indefinite"/>
                      </p:stCondLst>
                      <p:childTnLst>
                        <p:par>
                          <p:cTn id="1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 nodeType="clickPar">
                      <p:stCondLst>
                        <p:cond delay="indefinite"/>
                      </p:stCondLst>
                      <p:childTnLst>
                        <p:par>
                          <p:cTn id="1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 nodeType="clickPar">
                      <p:stCondLst>
                        <p:cond delay="indefinite"/>
                      </p:stCondLst>
                      <p:childTnLst>
                        <p:par>
                          <p:cTn id="1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 nodeType="clickPar">
                      <p:stCondLst>
                        <p:cond delay="indefinite"/>
                      </p:stCondLst>
                      <p:childTnLst>
                        <p:par>
                          <p:cTn id="2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 nodeType="clickPar">
                      <p:stCondLst>
                        <p:cond delay="indefinite"/>
                      </p:stCondLst>
                      <p:childTnLst>
                        <p:par>
                          <p:cTn id="2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9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0" dur="500" autoRev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1" dur="500" autoRev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2" dur="500" autoRev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3" dur="500" autoRev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 nodeType="clickPar">
                      <p:stCondLst>
                        <p:cond delay="indefinite"/>
                      </p:stCondLst>
                      <p:childTnLst>
                        <p:par>
                          <p:cTn id="2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 nodeType="clickPar">
                      <p:stCondLst>
                        <p:cond delay="indefinite"/>
                      </p:stCondLst>
                      <p:childTnLst>
                        <p:par>
                          <p:cTn id="2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 nodeType="clickPar">
                      <p:stCondLst>
                        <p:cond delay="indefinite"/>
                      </p:stCondLst>
                      <p:childTnLst>
                        <p:par>
                          <p:cTn id="2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 nodeType="clickPar">
                      <p:stCondLst>
                        <p:cond delay="indefinite"/>
                      </p:stCondLst>
                      <p:childTnLst>
                        <p:par>
                          <p:cTn id="2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4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 nodeType="clickPar">
                      <p:stCondLst>
                        <p:cond delay="indefinite"/>
                      </p:stCondLst>
                      <p:childTnLst>
                        <p:par>
                          <p:cTn id="2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 nodeType="clickPar">
                      <p:stCondLst>
                        <p:cond delay="indefinite"/>
                      </p:stCondLst>
                      <p:childTnLst>
                        <p:par>
                          <p:cTn id="2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 nodeType="clickPar">
                      <p:stCondLst>
                        <p:cond delay="indefinite"/>
                      </p:stCondLst>
                      <p:childTnLst>
                        <p:par>
                          <p:cTn id="2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 nodeType="clickPar">
                      <p:stCondLst>
                        <p:cond delay="indefinite"/>
                      </p:stCondLst>
                      <p:childTnLst>
                        <p:par>
                          <p:cTn id="2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 nodeType="clickPar">
                      <p:stCondLst>
                        <p:cond delay="indefinite"/>
                      </p:stCondLst>
                      <p:childTnLst>
                        <p:par>
                          <p:cTn id="2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 nodeType="clickPar">
                      <p:stCondLst>
                        <p:cond delay="indefinite"/>
                      </p:stCondLst>
                      <p:childTnLst>
                        <p:par>
                          <p:cTn id="2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 nodeType="clickPar">
                      <p:stCondLst>
                        <p:cond delay="indefinite"/>
                      </p:stCondLst>
                      <p:childTnLst>
                        <p:par>
                          <p:cTn id="2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8" grpId="0" animBg="1"/>
      <p:bldP spid="18" grpId="1" animBg="1"/>
      <p:bldP spid="19" grpId="0" animBg="1"/>
      <p:bldP spid="20" grpId="0" animBg="1"/>
      <p:bldP spid="22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6" grpId="1" animBg="1"/>
      <p:bldP spid="37" grpId="0" animBg="1"/>
      <p:bldP spid="42" grpId="0"/>
      <p:bldP spid="44" grpId="0"/>
      <p:bldP spid="46" grpId="0"/>
      <p:bldP spid="48" grpId="0"/>
      <p:bldP spid="50" grpId="0"/>
      <p:bldP spid="52" grpId="0"/>
      <p:bldP spid="56" grpId="0" animBg="1"/>
      <p:bldP spid="57" grpId="0" animBg="1"/>
      <p:bldP spid="58" grpId="0" animBg="1"/>
      <p:bldP spid="59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1417</TotalTime>
  <Words>381</Words>
  <Application>Microsoft Office PowerPoint</Application>
  <PresentationFormat>Экран (16:9)</PresentationFormat>
  <Paragraphs>156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Batman</cp:lastModifiedBy>
  <cp:revision>173</cp:revision>
  <dcterms:created xsi:type="dcterms:W3CDTF">2017-08-14T11:51:21Z</dcterms:created>
  <dcterms:modified xsi:type="dcterms:W3CDTF">2018-08-24T06:25:20Z</dcterms:modified>
</cp:coreProperties>
</file>