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73" r:id="rId3"/>
    <p:sldId id="274" r:id="rId4"/>
    <p:sldId id="275" r:id="rId5"/>
    <p:sldId id="276" r:id="rId6"/>
    <p:sldId id="278" r:id="rId7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0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4EB0"/>
    <a:srgbClr val="FCD9EE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7" d="100"/>
          <a:sy n="107" d="100"/>
        </p:scale>
        <p:origin x="-84" y="-540"/>
      </p:cViewPr>
      <p:guideLst>
        <p:guide orient="horz" pos="320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2870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Визначаємо</a:t>
            </a:r>
            <a:r>
              <a:rPr lang="ru-RU" sz="4000" spc="-5" dirty="0">
                <a:latin typeface="Arial"/>
                <a:cs typeface="Arial"/>
              </a:rPr>
              <a:t> </a:t>
            </a:r>
            <a:r>
              <a:rPr lang="ru-RU" sz="4000" spc="-5" dirty="0" err="1">
                <a:latin typeface="Arial"/>
                <a:cs typeface="Arial"/>
              </a:rPr>
              <a:t>кількість</a:t>
            </a:r>
            <a:r>
              <a:rPr lang="ru-RU" sz="4000" spc="-5" dirty="0">
                <a:latin typeface="Arial"/>
                <a:cs typeface="Arial"/>
              </a:rPr>
              <a:t> </a:t>
            </a:r>
            <a:endParaRPr lang="ru-RU" sz="4000" spc="-5" dirty="0" smtClean="0">
              <a:latin typeface="Arial"/>
              <a:cs typeface="Arial"/>
            </a:endParaRPr>
          </a:p>
          <a:p>
            <a:pPr marL="3175">
              <a:lnSpc>
                <a:spcPct val="120000"/>
              </a:lnSpc>
            </a:pPr>
            <a:r>
              <a:rPr lang="ru-RU" sz="4000" spc="-5" dirty="0" err="1" smtClean="0">
                <a:latin typeface="Arial"/>
                <a:cs typeface="Arial"/>
              </a:rPr>
              <a:t>об’єктів</a:t>
            </a:r>
            <a:endParaRPr lang="ru-RU" sz="4000" spc="-5" dirty="0">
              <a:latin typeface="Arial"/>
              <a:cs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045" y="1797353"/>
            <a:ext cx="8092401" cy="2010586"/>
          </a:xfrm>
          <a:prstGeom prst="rect">
            <a:avLst/>
          </a:prstGeom>
        </p:spPr>
      </p:pic>
      <p:pic>
        <p:nvPicPr>
          <p:cNvPr id="89" name="Рисунок 88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-1" y="0"/>
            <a:ext cx="78615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>
              <a:latin typeface="Arial" pitchFamily="34" charset="0"/>
              <a:cs typeface="Arial" pitchFamily="34" charset="0"/>
            </a:endParaRPr>
          </a:p>
          <a:p>
            <a:r>
              <a:rPr lang="uk-UA" sz="2200" dirty="0" smtClean="0">
                <a:latin typeface="Arial" pitchFamily="34" charset="0"/>
                <a:cs typeface="Arial" pitchFamily="34" charset="0"/>
              </a:rPr>
              <a:t>Перевір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, чи відповідає кількість кружків числу на картці.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7" descr="Ð ÐµÐ·ÑÐ»ÑÑÐ°Ñ Ð¿Ð¾ÑÑÐºÑ Ð·Ð¾Ð±ÑÐ°Ð¶ÐµÐ½Ñ Ð·Ð° Ð·Ð°Ð¿Ð¸ÑÐ¾Ð¼ &quot;Ð³Ð°Ð»Ð¾ÑÐºÐ° Ð±ÐµÐ· ÑÐ¾Ð½Ð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364" y="395090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Ð ÐµÐ·ÑÐ»ÑÑÐ°Ñ Ð¿Ð¾ÑÑÐºÑ Ð·Ð¾Ð±ÑÐ°Ð¶ÐµÐ½Ñ Ð·Ð° Ð·Ð°Ð¿Ð¸ÑÐ¾Ð¼ &quot;Ð³Ð°Ð»Ð¾ÑÐºÐ° Ð±ÐµÐ· ÑÐ¾Ð½Ð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497" y="395090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Ð ÐµÐ·ÑÐ»ÑÑÐ°Ñ Ð¿Ð¾ÑÑÐºÑ Ð·Ð¾Ð±ÑÐ°Ð¶ÐµÐ½Ñ Ð·Ð° Ð·Ð°Ð¿Ð¸ÑÐ¾Ð¼ &quot;Ð³Ð°Ð»Ð¾ÑÐºÐ° Ð±ÐµÐ· ÑÐ¾Ð½Ð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877" y="395090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Ð ÐµÐ·ÑÐ»ÑÑÐ°Ñ Ð¿Ð¾ÑÑÐºÑ Ð·Ð¾Ð±ÑÐ°Ð¶ÐµÐ½Ñ Ð·Ð° Ð·Ð°Ð¿Ð¸ÑÐ¾Ð¼ &quot;Ð³Ð°Ð»Ð¾ÑÐºÐ° Ð±ÐµÐ· ÑÐ¾Ð½Ð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763" y="395090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Ð ÐµÐ·ÑÐ»ÑÑÐ°Ñ Ð¿Ð¾ÑÑÐºÑ Ð·Ð¾Ð±ÑÐ°Ð¶ÐµÐ½Ñ Ð·Ð° Ð·Ð°Ð¿Ð¸ÑÐ¾Ð¼ &quot;Ð³Ð°Ð»Ð¾ÑÐºÐ° Ð±ÐµÐ· ÑÐ¾Ð½Ð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96" y="395090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Ð ÐµÐ·ÑÐ»ÑÑÐ°Ñ Ð¿Ð¾ÑÑÐºÑ Ð·Ð¾Ð±ÑÐ°Ð¶ÐµÐ½Ñ Ð·Ð° Ð·Ð°Ð¿Ð¸ÑÐ¾Ð¼ &quot;Ð³Ð°Ð»Ð¾ÑÐºÐ° Ð±ÐµÐ· ÑÐ¾Ð½Ð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847" y="395090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Ð ÐµÐ·ÑÐ»ÑÑÐ°Ñ Ð¿Ð¾ÑÑÐºÑ Ð·Ð¾Ð±ÑÐ°Ð¶ÐµÐ½Ñ Ð·Ð° Ð·Ð°Ð¿Ð¸ÑÐ¾Ð¼ &quot;Ð³Ð°Ð»Ð¾ÑÐºÐ° Ð±ÐµÐ· ÑÐ¾Ð½Ð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062" y="395090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Ð ÐµÐ·ÑÐ»ÑÑÐ°Ñ Ð¿Ð¾ÑÑÐºÑ Ð·Ð¾Ð±ÑÐ°Ð¶ÐµÐ½Ñ Ð·Ð° Ð·Ð°Ð¿Ð¸ÑÐ¾Ð¼ &quot;Ð³Ð°Ð»Ð¾ÑÐºÐ° Ð±ÐµÐ· ÑÐ¾Ð½Ð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091" y="3955826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Ð ÐµÐ·ÑÐ»ÑÑÐ°Ñ Ð¿Ð¾ÑÑÐºÑ Ð·Ð¾Ð±ÑÐ°Ð¶ÐµÐ½Ñ Ð·Ð° Ð·Ð°Ð¿Ð¸ÑÐ¾Ð¼ &quot;Ð³Ð°Ð»Ð¾ÑÐºÐ° Ð±ÐµÐ· ÑÐ¾Ð½Ð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559" y="394766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Ð ÐµÐ·ÑÐ»ÑÑÐ°Ñ Ð¿Ð¾ÑÑÐºÑ Ð·Ð¾Ð±ÑÐ°Ð¶ÐµÐ½Ñ Ð·Ð° Ð·Ð°Ð¿Ð¸ÑÐ¾Ð¼ &quot;Ð³Ð°Ð»Ð¾ÑÐºÐ° Ð±ÐµÐ· ÑÐ¾Ð½Ð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298" y="3955826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2291964" y="1719706"/>
            <a:ext cx="546867" cy="2027224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014428" y="1708706"/>
            <a:ext cx="546867" cy="2027224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752135" y="1707654"/>
            <a:ext cx="546867" cy="2027224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485436" y="1707654"/>
            <a:ext cx="546867" cy="2027224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233240" y="1707654"/>
            <a:ext cx="546867" cy="2027224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960251" y="1707654"/>
            <a:ext cx="546867" cy="2027224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693363" y="1707654"/>
            <a:ext cx="546867" cy="2028276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434814" y="1707654"/>
            <a:ext cx="546867" cy="2028276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8157278" y="1707654"/>
            <a:ext cx="546867" cy="2028276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1744034" y="2367694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2586630" y="2353420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2340240" y="2353420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3202405" y="2625306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3325298" y="2346428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3068840" y="2350188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4061373" y="2625306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3812693" y="2625306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Овал 39"/>
          <p:cNvSpPr/>
          <p:nvPr/>
        </p:nvSpPr>
        <p:spPr>
          <a:xfrm>
            <a:off x="4061373" y="2337801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3812693" y="2339785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4656889" y="2901857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4796463" y="2615337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4538122" y="2608748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Овал 44"/>
          <p:cNvSpPr/>
          <p:nvPr/>
        </p:nvSpPr>
        <p:spPr>
          <a:xfrm>
            <a:off x="4800026" y="2339872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4534942" y="2337801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5537767" y="2902143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Овал 47"/>
          <p:cNvSpPr/>
          <p:nvPr/>
        </p:nvSpPr>
        <p:spPr>
          <a:xfrm>
            <a:off x="5281276" y="2905484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5534418" y="2604120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Овал 49"/>
          <p:cNvSpPr/>
          <p:nvPr/>
        </p:nvSpPr>
        <p:spPr>
          <a:xfrm>
            <a:off x="5276957" y="2607371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5528512" y="2337801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5276957" y="2339662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Овал 52"/>
          <p:cNvSpPr/>
          <p:nvPr/>
        </p:nvSpPr>
        <p:spPr>
          <a:xfrm>
            <a:off x="6131953" y="3171018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Овал 53"/>
          <p:cNvSpPr/>
          <p:nvPr/>
        </p:nvSpPr>
        <p:spPr>
          <a:xfrm>
            <a:off x="6265238" y="2905484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Овал 54"/>
          <p:cNvSpPr/>
          <p:nvPr/>
        </p:nvSpPr>
        <p:spPr>
          <a:xfrm>
            <a:off x="6014327" y="2903917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Овал 55"/>
          <p:cNvSpPr/>
          <p:nvPr/>
        </p:nvSpPr>
        <p:spPr>
          <a:xfrm>
            <a:off x="6269527" y="2623833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6014327" y="2622665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6271235" y="2337662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Овал 58"/>
          <p:cNvSpPr/>
          <p:nvPr/>
        </p:nvSpPr>
        <p:spPr>
          <a:xfrm>
            <a:off x="6009536" y="2340233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Овал 59"/>
          <p:cNvSpPr/>
          <p:nvPr/>
        </p:nvSpPr>
        <p:spPr>
          <a:xfrm>
            <a:off x="7004413" y="3170468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Овал 60"/>
          <p:cNvSpPr/>
          <p:nvPr/>
        </p:nvSpPr>
        <p:spPr>
          <a:xfrm>
            <a:off x="6746655" y="3171018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Овал 61"/>
          <p:cNvSpPr/>
          <p:nvPr/>
        </p:nvSpPr>
        <p:spPr>
          <a:xfrm>
            <a:off x="7004413" y="2895985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Овал 62"/>
          <p:cNvSpPr/>
          <p:nvPr/>
        </p:nvSpPr>
        <p:spPr>
          <a:xfrm>
            <a:off x="6749213" y="2895985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Овал 63"/>
          <p:cNvSpPr/>
          <p:nvPr/>
        </p:nvSpPr>
        <p:spPr>
          <a:xfrm>
            <a:off x="7000976" y="2623820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Овал 64"/>
          <p:cNvSpPr/>
          <p:nvPr/>
        </p:nvSpPr>
        <p:spPr>
          <a:xfrm>
            <a:off x="6740530" y="2622443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Овал 65"/>
          <p:cNvSpPr/>
          <p:nvPr/>
        </p:nvSpPr>
        <p:spPr>
          <a:xfrm>
            <a:off x="7000976" y="2344654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Овал 66"/>
          <p:cNvSpPr/>
          <p:nvPr/>
        </p:nvSpPr>
        <p:spPr>
          <a:xfrm>
            <a:off x="6749213" y="2346428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Овал 67"/>
          <p:cNvSpPr/>
          <p:nvPr/>
        </p:nvSpPr>
        <p:spPr>
          <a:xfrm>
            <a:off x="7627751" y="3454813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Овал 68"/>
          <p:cNvSpPr/>
          <p:nvPr/>
        </p:nvSpPr>
        <p:spPr>
          <a:xfrm>
            <a:off x="7740883" y="3169998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7473559" y="3173696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Овал 70"/>
          <p:cNvSpPr/>
          <p:nvPr/>
        </p:nvSpPr>
        <p:spPr>
          <a:xfrm>
            <a:off x="7737930" y="2895985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Овал 71"/>
          <p:cNvSpPr/>
          <p:nvPr/>
        </p:nvSpPr>
        <p:spPr>
          <a:xfrm>
            <a:off x="7473053" y="2895985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Овал 72"/>
          <p:cNvSpPr/>
          <p:nvPr/>
        </p:nvSpPr>
        <p:spPr>
          <a:xfrm>
            <a:off x="7740254" y="2621972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7474453" y="2625306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Овал 74"/>
          <p:cNvSpPr/>
          <p:nvPr/>
        </p:nvSpPr>
        <p:spPr>
          <a:xfrm>
            <a:off x="7740254" y="2352727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Овал 75"/>
          <p:cNvSpPr/>
          <p:nvPr/>
        </p:nvSpPr>
        <p:spPr>
          <a:xfrm>
            <a:off x="7484389" y="2347595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Овал 76"/>
          <p:cNvSpPr/>
          <p:nvPr/>
        </p:nvSpPr>
        <p:spPr>
          <a:xfrm>
            <a:off x="8211762" y="2342496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Овал 77"/>
          <p:cNvSpPr/>
          <p:nvPr/>
        </p:nvSpPr>
        <p:spPr>
          <a:xfrm>
            <a:off x="8458838" y="3454813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Овал 78"/>
          <p:cNvSpPr/>
          <p:nvPr/>
        </p:nvSpPr>
        <p:spPr>
          <a:xfrm>
            <a:off x="8209815" y="3454813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Овал 79"/>
          <p:cNvSpPr/>
          <p:nvPr/>
        </p:nvSpPr>
        <p:spPr>
          <a:xfrm>
            <a:off x="8458261" y="3182130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Овал 80"/>
          <p:cNvSpPr/>
          <p:nvPr/>
        </p:nvSpPr>
        <p:spPr>
          <a:xfrm>
            <a:off x="8209815" y="3173696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Овал 81"/>
          <p:cNvSpPr/>
          <p:nvPr/>
        </p:nvSpPr>
        <p:spPr>
          <a:xfrm>
            <a:off x="8457953" y="2888459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Овал 82"/>
          <p:cNvSpPr/>
          <p:nvPr/>
        </p:nvSpPr>
        <p:spPr>
          <a:xfrm>
            <a:off x="8209815" y="2888459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Овал 83"/>
          <p:cNvSpPr/>
          <p:nvPr/>
        </p:nvSpPr>
        <p:spPr>
          <a:xfrm>
            <a:off x="8457953" y="2620638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Овал 84"/>
          <p:cNvSpPr/>
          <p:nvPr/>
        </p:nvSpPr>
        <p:spPr>
          <a:xfrm>
            <a:off x="8209815" y="2626079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Овал 85"/>
          <p:cNvSpPr/>
          <p:nvPr/>
        </p:nvSpPr>
        <p:spPr>
          <a:xfrm>
            <a:off x="8457953" y="2344654"/>
            <a:ext cx="195672" cy="2160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39552" y="2295770"/>
            <a:ext cx="1400154" cy="15841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26063"/>
            <a:ext cx="130492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1571918" y="1708706"/>
            <a:ext cx="546867" cy="2027224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038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>
                      <p:stCondLst>
                        <p:cond delay="indefinite"/>
                      </p:stCondLst>
                      <p:childTnLst>
                        <p:par>
                          <p:cTn id="351" fill="hold">
                            <p:stCondLst>
                              <p:cond delay="0"/>
                            </p:stCondLst>
                            <p:childTnLst>
                              <p:par>
                                <p:cTn id="3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>
                      <p:stCondLst>
                        <p:cond delay="indefinite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-17917"/>
            <a:ext cx="82867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uk-UA" sz="2200" dirty="0" smtClean="0">
                <a:latin typeface="Arial" pitchFamily="34" charset="0"/>
                <a:cs typeface="Arial" pitchFamily="34" charset="0"/>
              </a:rPr>
              <a:t>Скільки на малюнку трикутників? чотирикутників? п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’</a:t>
            </a:r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ятикутників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? кругів? шестикутників?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Ромб 8"/>
          <p:cNvSpPr/>
          <p:nvPr/>
        </p:nvSpPr>
        <p:spPr>
          <a:xfrm>
            <a:off x="827584" y="1131590"/>
            <a:ext cx="936104" cy="936104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Шестиугольник 9"/>
          <p:cNvSpPr/>
          <p:nvPr/>
        </p:nvSpPr>
        <p:spPr>
          <a:xfrm>
            <a:off x="827584" y="2211710"/>
            <a:ext cx="936104" cy="787391"/>
          </a:xfrm>
          <a:prstGeom prst="hexagon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1979712" y="1203598"/>
            <a:ext cx="864096" cy="720080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авильный пятиугольник 13"/>
          <p:cNvSpPr/>
          <p:nvPr/>
        </p:nvSpPr>
        <p:spPr>
          <a:xfrm>
            <a:off x="1907704" y="2322070"/>
            <a:ext cx="1008112" cy="609720"/>
          </a:xfrm>
          <a:prstGeom prst="pentagon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авильный пятиугольник 14"/>
          <p:cNvSpPr/>
          <p:nvPr/>
        </p:nvSpPr>
        <p:spPr>
          <a:xfrm>
            <a:off x="3126369" y="1203598"/>
            <a:ext cx="864096" cy="720080"/>
          </a:xfrm>
          <a:prstGeom prst="pentagon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Диагональная полоса 15"/>
          <p:cNvSpPr/>
          <p:nvPr/>
        </p:nvSpPr>
        <p:spPr>
          <a:xfrm rot="11211814">
            <a:off x="2980478" y="1786077"/>
            <a:ext cx="1166825" cy="1152128"/>
          </a:xfrm>
          <a:prstGeom prst="diagStrip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ый треугольник 16"/>
          <p:cNvSpPr/>
          <p:nvPr/>
        </p:nvSpPr>
        <p:spPr>
          <a:xfrm rot="13656157" flipH="1">
            <a:off x="4168039" y="1389692"/>
            <a:ext cx="1203269" cy="675998"/>
          </a:xfrm>
          <a:prstGeom prst="rt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Ромб 17"/>
          <p:cNvSpPr/>
          <p:nvPr/>
        </p:nvSpPr>
        <p:spPr>
          <a:xfrm>
            <a:off x="4514689" y="1923678"/>
            <a:ext cx="705383" cy="973776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араллелограмм 18"/>
          <p:cNvSpPr/>
          <p:nvPr/>
        </p:nvSpPr>
        <p:spPr>
          <a:xfrm>
            <a:off x="5652120" y="1120616"/>
            <a:ext cx="1008112" cy="720080"/>
          </a:xfrm>
          <a:prstGeom prst="parallelogram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Блок-схема: подготовка 19"/>
          <p:cNvSpPr/>
          <p:nvPr/>
        </p:nvSpPr>
        <p:spPr>
          <a:xfrm>
            <a:off x="5580112" y="2139702"/>
            <a:ext cx="1368152" cy="686424"/>
          </a:xfrm>
          <a:prstGeom prst="flowChartPreparation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Равнобедренный треугольник 20"/>
          <p:cNvSpPr/>
          <p:nvPr/>
        </p:nvSpPr>
        <p:spPr>
          <a:xfrm>
            <a:off x="6840252" y="1465410"/>
            <a:ext cx="648072" cy="602284"/>
          </a:xfrm>
          <a:prstGeom prst="triangl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авильный пятиугольник 21"/>
          <p:cNvSpPr/>
          <p:nvPr/>
        </p:nvSpPr>
        <p:spPr>
          <a:xfrm>
            <a:off x="7545847" y="1120415"/>
            <a:ext cx="683568" cy="659247"/>
          </a:xfrm>
          <a:prstGeom prst="pentagon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7545847" y="2139702"/>
            <a:ext cx="683568" cy="68642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Равнобедренный треугольник 23"/>
          <p:cNvSpPr/>
          <p:nvPr/>
        </p:nvSpPr>
        <p:spPr>
          <a:xfrm>
            <a:off x="755576" y="3273638"/>
            <a:ext cx="792088" cy="648072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73707" y="3408610"/>
            <a:ext cx="684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latin typeface="Arial" pitchFamily="34" charset="0"/>
                <a:cs typeface="Arial" pitchFamily="34" charset="0"/>
              </a:rPr>
              <a:t>– 3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Блок-схема: процесс 25"/>
          <p:cNvSpPr/>
          <p:nvPr/>
        </p:nvSpPr>
        <p:spPr>
          <a:xfrm>
            <a:off x="2294057" y="3390682"/>
            <a:ext cx="720080" cy="504056"/>
          </a:xfrm>
          <a:prstGeom prst="flowChart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94411" y="3398490"/>
            <a:ext cx="684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latin typeface="Arial" pitchFamily="34" charset="0"/>
                <a:cs typeface="Arial" pitchFamily="34" charset="0"/>
              </a:rPr>
              <a:t>– 4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Правильный пятиугольник 27"/>
          <p:cNvSpPr/>
          <p:nvPr/>
        </p:nvSpPr>
        <p:spPr>
          <a:xfrm>
            <a:off x="3766621" y="3147814"/>
            <a:ext cx="844415" cy="794136"/>
          </a:xfrm>
          <a:prstGeom prst="pent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42091" y="3371518"/>
            <a:ext cx="684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latin typeface="Arial" pitchFamily="34" charset="0"/>
                <a:cs typeface="Arial" pitchFamily="34" charset="0"/>
              </a:rPr>
              <a:t>– 3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5281083" y="3241456"/>
            <a:ext cx="642601" cy="67244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047067" y="3374808"/>
            <a:ext cx="684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latin typeface="Arial" pitchFamily="34" charset="0"/>
                <a:cs typeface="Arial" pitchFamily="34" charset="0"/>
              </a:rPr>
              <a:t>– 1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Блок-схема: подготовка 33"/>
          <p:cNvSpPr/>
          <p:nvPr/>
        </p:nvSpPr>
        <p:spPr>
          <a:xfrm>
            <a:off x="6651720" y="3243080"/>
            <a:ext cx="986593" cy="686424"/>
          </a:xfrm>
          <a:prstGeom prst="flowChartPreparation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721931" y="3336064"/>
            <a:ext cx="684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latin typeface="Arial" pitchFamily="34" charset="0"/>
                <a:cs typeface="Arial" pitchFamily="34" charset="0"/>
              </a:rPr>
              <a:t>– 2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1205671" y="4067699"/>
            <a:ext cx="6810729" cy="861387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Останнє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названих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лічбі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чисел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дає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відповідь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запитання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lang="ru-RU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об’єктів</a:t>
            </a:r>
            <a:r>
              <a:rPr lang="ru-RU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2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групі</a:t>
            </a:r>
            <a:r>
              <a:rPr lang="ru-RU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?»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790215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1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8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7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3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4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4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5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6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7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8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5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6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7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8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4" grpId="0" animBg="1"/>
      <p:bldP spid="35" grpId="0"/>
      <p:bldP spid="3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365" y="1415676"/>
            <a:ext cx="7477125" cy="2428875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0"/>
            <a:ext cx="83805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uk-UA" sz="2200" dirty="0" smtClean="0">
                <a:latin typeface="Arial" pitchFamily="34" charset="0"/>
                <a:cs typeface="Arial" pitchFamily="34" charset="0"/>
              </a:rPr>
              <a:t>Скільки гусенят плаває праворуч від гуски? ліворуч від </a:t>
            </a:r>
          </a:p>
          <a:p>
            <a:r>
              <a:rPr lang="uk-UA" sz="2200" dirty="0" smtClean="0">
                <a:latin typeface="Arial" pitchFamily="34" charset="0"/>
                <a:cs typeface="Arial" pitchFamily="34" charset="0"/>
              </a:rPr>
              <a:t>гуски? Скільки всього гусенят? Скільки бабок над озером? Скільки всього жаб? Кому з цих тварин небезпечно бачитися?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45115" y="2397853"/>
            <a:ext cx="390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1</a:t>
            </a:r>
            <a:endParaRPr lang="ru-RU" sz="2800" b="1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85075" y="3127363"/>
            <a:ext cx="390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2</a:t>
            </a:r>
            <a:endParaRPr lang="ru-RU" sz="2800" b="1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53027" y="2767323"/>
            <a:ext cx="390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3</a:t>
            </a:r>
            <a:endParaRPr lang="ru-RU" sz="2800" b="1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32947" y="2911339"/>
            <a:ext cx="390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4</a:t>
            </a:r>
            <a:endParaRPr lang="ru-RU" sz="2800" b="1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29291" y="3139103"/>
            <a:ext cx="390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1</a:t>
            </a:r>
            <a:endParaRPr lang="ru-RU" sz="2800" b="1" dirty="0">
              <a:solidFill>
                <a:schemeClr val="tx2">
                  <a:lumMod val="75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61339" y="2698344"/>
            <a:ext cx="390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2</a:t>
            </a:r>
            <a:endParaRPr lang="ru-RU" sz="2800" b="1" dirty="0">
              <a:solidFill>
                <a:schemeClr val="tx2">
                  <a:lumMod val="75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37403" y="2923079"/>
            <a:ext cx="390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3</a:t>
            </a:r>
            <a:endParaRPr lang="ru-RU" sz="2800" b="1" dirty="0">
              <a:solidFill>
                <a:schemeClr val="tx2">
                  <a:lumMod val="75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11707" y="4145889"/>
            <a:ext cx="2596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Ліворуч</a:t>
            </a:r>
            <a:r>
              <a:rPr lang="uk-UA" b="1" dirty="0" smtClean="0">
                <a:latin typeface="Arial" pitchFamily="34" charset="0"/>
                <a:cs typeface="Arial" pitchFamily="34" charset="0"/>
              </a:rPr>
              <a:t> гусенят —  4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25542" y="3795141"/>
            <a:ext cx="2903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Праворуч</a:t>
            </a:r>
            <a:r>
              <a:rPr lang="uk-UA" b="1" dirty="0" smtClean="0">
                <a:latin typeface="Arial" pitchFamily="34" charset="0"/>
                <a:cs typeface="Arial" pitchFamily="34" charset="0"/>
              </a:rPr>
              <a:t> гусенят — 3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авая фигурная скобка 20"/>
          <p:cNvSpPr/>
          <p:nvPr/>
        </p:nvSpPr>
        <p:spPr>
          <a:xfrm>
            <a:off x="3635896" y="3795141"/>
            <a:ext cx="170838" cy="702987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23928" y="3929865"/>
            <a:ext cx="1505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Усього — 7</a:t>
            </a:r>
            <a:endParaRPr lang="ru-RU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7565" y="1575378"/>
            <a:ext cx="3376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22228" y="1739592"/>
            <a:ext cx="3376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36096" y="1553266"/>
            <a:ext cx="3376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12069" y="1739592"/>
            <a:ext cx="3376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380312" y="1546170"/>
            <a:ext cx="3376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824133" y="1883608"/>
            <a:ext cx="3376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231362" y="3795141"/>
            <a:ext cx="1555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Arial" pitchFamily="34" charset="0"/>
                <a:cs typeface="Arial" pitchFamily="34" charset="0"/>
              </a:rPr>
              <a:t>Бабок — 6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47034" y="4146634"/>
            <a:ext cx="1253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Arial" pitchFamily="34" charset="0"/>
                <a:cs typeface="Arial" pitchFamily="34" charset="0"/>
              </a:rPr>
              <a:t>Жаб — 5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19354" y="3347418"/>
            <a:ext cx="337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400" b="1" dirty="0">
              <a:solidFill>
                <a:schemeClr val="accent1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018372" y="3322481"/>
            <a:ext cx="337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876256" y="3334221"/>
            <a:ext cx="337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b="1" dirty="0">
              <a:solidFill>
                <a:schemeClr val="accent1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522261" y="3025365"/>
            <a:ext cx="337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b="1" dirty="0">
              <a:solidFill>
                <a:schemeClr val="accent1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766862" y="2553171"/>
            <a:ext cx="337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b="1" dirty="0">
              <a:solidFill>
                <a:schemeClr val="accent1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1269" y="4515966"/>
            <a:ext cx="7599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>
                <a:latin typeface="Arial" pitchFamily="34" charset="0"/>
                <a:cs typeface="Arial" pitchFamily="34" charset="0"/>
              </a:rPr>
              <a:t>Жабам та бабкам небезпечно бачити гусей, тому що гуси можуть їх з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’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їсти. Бабкам небезпечно зустрічатися з жабами, бо жабка може ними пообідати.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8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500"/>
                    </a14:imgEffect>
                    <a14:imgEffect>
                      <a14:saturation sat="330000"/>
                    </a14:imgEffect>
                    <a14:imgEffect>
                      <a14:brightnessContrast bright="2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845" y="1739706"/>
            <a:ext cx="1433262" cy="143326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3812963" y="1749748"/>
            <a:ext cx="4226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л</a:t>
            </a:r>
            <a:endParaRPr lang="ru-RU" sz="2800" b="1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824949" y="1851670"/>
            <a:ext cx="4105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</a:t>
            </a:r>
            <a:endParaRPr lang="ru-RU" sz="2800" b="1" dirty="0">
              <a:solidFill>
                <a:schemeClr val="tx2">
                  <a:lumMod val="75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7" name="Прямая со стрелкой 46"/>
          <p:cNvCxnSpPr/>
          <p:nvPr/>
        </p:nvCxnSpPr>
        <p:spPr>
          <a:xfrm>
            <a:off x="4716016" y="2501799"/>
            <a:ext cx="401072" cy="0"/>
          </a:xfrm>
          <a:prstGeom prst="straightConnector1">
            <a:avLst/>
          </a:prstGeom>
          <a:ln w="5715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H="1">
            <a:off x="3779912" y="2499742"/>
            <a:ext cx="386361" cy="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90215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5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0"/>
                            </p:stCondLst>
                            <p:childTnLst>
                              <p:par>
                                <p:cTn id="1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5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40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Рисунок 50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0"/>
            <a:ext cx="82529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uk-UA" sz="2200" dirty="0" smtClean="0">
                <a:latin typeface="Arial" pitchFamily="34" charset="0"/>
                <a:cs typeface="Arial" pitchFamily="34" charset="0"/>
              </a:rPr>
              <a:t>Полічи відрізки. Зафарбуй картку з відповідним числом блакитним олівцем. Наведи найдовший відрізок червоним олівцем, а найкоротший — зеленим.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783514" y="4364458"/>
            <a:ext cx="479797" cy="499359"/>
          </a:xfrm>
          <a:prstGeom prst="flowChartProcess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1555334" y="4364458"/>
            <a:ext cx="479797" cy="499359"/>
          </a:xfrm>
          <a:prstGeom prst="flowChartProcess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2309294" y="4376647"/>
            <a:ext cx="479797" cy="499359"/>
          </a:xfrm>
          <a:prstGeom prst="flowChartProcess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3104017" y="4376647"/>
            <a:ext cx="479797" cy="499359"/>
          </a:xfrm>
          <a:prstGeom prst="flowChartProcess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Блок-схема: процесс 14"/>
          <p:cNvSpPr/>
          <p:nvPr/>
        </p:nvSpPr>
        <p:spPr>
          <a:xfrm>
            <a:off x="3892594" y="4376647"/>
            <a:ext cx="479797" cy="499359"/>
          </a:xfrm>
          <a:prstGeom prst="flowChartProcess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4640571" y="4376647"/>
            <a:ext cx="479797" cy="499359"/>
          </a:xfrm>
          <a:prstGeom prst="flowChartProcess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Блок-схема: процесс 16"/>
          <p:cNvSpPr/>
          <p:nvPr/>
        </p:nvSpPr>
        <p:spPr>
          <a:xfrm>
            <a:off x="5411154" y="4364458"/>
            <a:ext cx="479797" cy="499359"/>
          </a:xfrm>
          <a:prstGeom prst="flowChartProcess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Блок-схема: процесс 17"/>
          <p:cNvSpPr/>
          <p:nvPr/>
        </p:nvSpPr>
        <p:spPr>
          <a:xfrm>
            <a:off x="6203654" y="4364457"/>
            <a:ext cx="479797" cy="499359"/>
          </a:xfrm>
          <a:prstGeom prst="flowChartProcess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Блок-схема: процесс 18"/>
          <p:cNvSpPr/>
          <p:nvPr/>
        </p:nvSpPr>
        <p:spPr>
          <a:xfrm>
            <a:off x="6995329" y="4364456"/>
            <a:ext cx="479797" cy="499359"/>
          </a:xfrm>
          <a:prstGeom prst="flowChartProcess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Блок-схема: процесс 19"/>
          <p:cNvSpPr/>
          <p:nvPr/>
        </p:nvSpPr>
        <p:spPr>
          <a:xfrm>
            <a:off x="7767668" y="4364455"/>
            <a:ext cx="609346" cy="499359"/>
          </a:xfrm>
          <a:prstGeom prst="flowChartProcess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Блок-схема: процесс 20"/>
          <p:cNvSpPr/>
          <p:nvPr/>
        </p:nvSpPr>
        <p:spPr>
          <a:xfrm>
            <a:off x="3104016" y="4362643"/>
            <a:ext cx="479797" cy="527365"/>
          </a:xfrm>
          <a:prstGeom prst="flowChartProcess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flipV="1">
            <a:off x="643821" y="2219432"/>
            <a:ext cx="3488671" cy="1130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3273430" y="2259755"/>
            <a:ext cx="1579035" cy="64807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Овал 23"/>
          <p:cNvSpPr/>
          <p:nvPr/>
        </p:nvSpPr>
        <p:spPr>
          <a:xfrm>
            <a:off x="3250570" y="2867504"/>
            <a:ext cx="45719" cy="80645"/>
          </a:xfrm>
          <a:prstGeom prst="ellipse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4834750" y="2219432"/>
            <a:ext cx="45719" cy="80645"/>
          </a:xfrm>
          <a:prstGeom prst="ellipse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олилиния 25"/>
          <p:cNvSpPr/>
          <p:nvPr/>
        </p:nvSpPr>
        <p:spPr>
          <a:xfrm>
            <a:off x="576032" y="2644194"/>
            <a:ext cx="2438400" cy="760316"/>
          </a:xfrm>
          <a:custGeom>
            <a:avLst/>
            <a:gdLst>
              <a:gd name="connsiteX0" fmla="*/ 0 w 2438400"/>
              <a:gd name="connsiteY0" fmla="*/ 363777 h 760316"/>
              <a:gd name="connsiteX1" fmla="*/ 1122218 w 2438400"/>
              <a:gd name="connsiteY1" fmla="*/ 751704 h 760316"/>
              <a:gd name="connsiteX2" fmla="*/ 1870364 w 2438400"/>
              <a:gd name="connsiteY2" fmla="*/ 31268 h 760316"/>
              <a:gd name="connsiteX3" fmla="*/ 2438400 w 2438400"/>
              <a:gd name="connsiteY3" fmla="*/ 197522 h 76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" h="760316">
                <a:moveTo>
                  <a:pt x="0" y="363777"/>
                </a:moveTo>
                <a:cubicBezTo>
                  <a:pt x="405245" y="585449"/>
                  <a:pt x="810491" y="807122"/>
                  <a:pt x="1122218" y="751704"/>
                </a:cubicBezTo>
                <a:cubicBezTo>
                  <a:pt x="1433945" y="696286"/>
                  <a:pt x="1651000" y="123632"/>
                  <a:pt x="1870364" y="31268"/>
                </a:cubicBezTo>
                <a:cubicBezTo>
                  <a:pt x="2089728" y="-61096"/>
                  <a:pt x="2264064" y="68213"/>
                  <a:pt x="2438400" y="197522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2287545" y="3526883"/>
            <a:ext cx="72688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Овал 27"/>
          <p:cNvSpPr/>
          <p:nvPr/>
        </p:nvSpPr>
        <p:spPr>
          <a:xfrm>
            <a:off x="3015002" y="3486560"/>
            <a:ext cx="45719" cy="80645"/>
          </a:xfrm>
          <a:prstGeom prst="ellipse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2287545" y="3486597"/>
            <a:ext cx="45719" cy="80645"/>
          </a:xfrm>
          <a:prstGeom prst="ellipse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 flipV="1">
            <a:off x="3861857" y="2750059"/>
            <a:ext cx="747977" cy="84240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4609834" y="2750059"/>
            <a:ext cx="270635" cy="84240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V="1">
            <a:off x="4880469" y="2583791"/>
            <a:ext cx="530685" cy="100867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5411154" y="2583791"/>
            <a:ext cx="624198" cy="36435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олилиния 33"/>
          <p:cNvSpPr/>
          <p:nvPr/>
        </p:nvSpPr>
        <p:spPr>
          <a:xfrm>
            <a:off x="6220514" y="2911191"/>
            <a:ext cx="1341341" cy="986638"/>
          </a:xfrm>
          <a:custGeom>
            <a:avLst/>
            <a:gdLst>
              <a:gd name="connsiteX0" fmla="*/ 118596 w 1341341"/>
              <a:gd name="connsiteY0" fmla="*/ 726780 h 986638"/>
              <a:gd name="connsiteX1" fmla="*/ 77033 w 1341341"/>
              <a:gd name="connsiteY1" fmla="*/ 103326 h 986638"/>
              <a:gd name="connsiteX2" fmla="*/ 1102269 w 1341341"/>
              <a:gd name="connsiteY2" fmla="*/ 75617 h 986638"/>
              <a:gd name="connsiteX3" fmla="*/ 1323942 w 1341341"/>
              <a:gd name="connsiteY3" fmla="*/ 851471 h 986638"/>
              <a:gd name="connsiteX4" fmla="*/ 783615 w 1341341"/>
              <a:gd name="connsiteY4" fmla="*/ 948453 h 986638"/>
              <a:gd name="connsiteX5" fmla="*/ 963724 w 1341341"/>
              <a:gd name="connsiteY5" fmla="*/ 435835 h 986638"/>
              <a:gd name="connsiteX6" fmla="*/ 561942 w 1341341"/>
              <a:gd name="connsiteY6" fmla="*/ 283435 h 986638"/>
              <a:gd name="connsiteX7" fmla="*/ 478815 w 1341341"/>
              <a:gd name="connsiteY7" fmla="*/ 962308 h 986638"/>
              <a:gd name="connsiteX8" fmla="*/ 118596 w 1341341"/>
              <a:gd name="connsiteY8" fmla="*/ 726780 h 986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41341" h="986638">
                <a:moveTo>
                  <a:pt x="118596" y="726780"/>
                </a:moveTo>
                <a:cubicBezTo>
                  <a:pt x="51632" y="583616"/>
                  <a:pt x="-86913" y="211853"/>
                  <a:pt x="77033" y="103326"/>
                </a:cubicBezTo>
                <a:cubicBezTo>
                  <a:pt x="240979" y="-5201"/>
                  <a:pt x="894451" y="-49074"/>
                  <a:pt x="1102269" y="75617"/>
                </a:cubicBezTo>
                <a:cubicBezTo>
                  <a:pt x="1310087" y="200308"/>
                  <a:pt x="1377051" y="705998"/>
                  <a:pt x="1323942" y="851471"/>
                </a:cubicBezTo>
                <a:cubicBezTo>
                  <a:pt x="1270833" y="996944"/>
                  <a:pt x="843651" y="1017726"/>
                  <a:pt x="783615" y="948453"/>
                </a:cubicBezTo>
                <a:cubicBezTo>
                  <a:pt x="723579" y="879180"/>
                  <a:pt x="1000669" y="546671"/>
                  <a:pt x="963724" y="435835"/>
                </a:cubicBezTo>
                <a:cubicBezTo>
                  <a:pt x="926779" y="324999"/>
                  <a:pt x="642760" y="195690"/>
                  <a:pt x="561942" y="283435"/>
                </a:cubicBezTo>
                <a:cubicBezTo>
                  <a:pt x="481124" y="371180"/>
                  <a:pt x="552706" y="886108"/>
                  <a:pt x="478815" y="962308"/>
                </a:cubicBezTo>
                <a:cubicBezTo>
                  <a:pt x="404924" y="1038508"/>
                  <a:pt x="185560" y="869944"/>
                  <a:pt x="118596" y="726780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6220514" y="2219432"/>
            <a:ext cx="1341341" cy="282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7235228" y="2644194"/>
            <a:ext cx="103198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Овал 36"/>
          <p:cNvSpPr/>
          <p:nvPr/>
        </p:nvSpPr>
        <p:spPr>
          <a:xfrm>
            <a:off x="6187291" y="2191945"/>
            <a:ext cx="45719" cy="80645"/>
          </a:xfrm>
          <a:prstGeom prst="ellipse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7567480" y="2179109"/>
            <a:ext cx="45719" cy="80645"/>
          </a:xfrm>
          <a:prstGeom prst="ellipse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7235228" y="2607910"/>
            <a:ext cx="45719" cy="80645"/>
          </a:xfrm>
          <a:prstGeom prst="ellipse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Овал 39"/>
          <p:cNvSpPr/>
          <p:nvPr/>
        </p:nvSpPr>
        <p:spPr>
          <a:xfrm>
            <a:off x="8238475" y="2597195"/>
            <a:ext cx="45719" cy="80645"/>
          </a:xfrm>
          <a:prstGeom prst="ellipse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2146920" y="3315556"/>
            <a:ext cx="1103650" cy="427351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Овал 41"/>
          <p:cNvSpPr/>
          <p:nvPr/>
        </p:nvSpPr>
        <p:spPr>
          <a:xfrm rot="20199987">
            <a:off x="2986023" y="2371850"/>
            <a:ext cx="2221703" cy="427351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5900315" y="2017063"/>
            <a:ext cx="2338159" cy="427351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6736320" y="2506698"/>
            <a:ext cx="1979473" cy="342283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5" name="Прямая соединительная линия 44"/>
          <p:cNvCxnSpPr>
            <a:endCxn id="28" idx="2"/>
          </p:cNvCxnSpPr>
          <p:nvPr/>
        </p:nvCxnSpPr>
        <p:spPr>
          <a:xfrm>
            <a:off x="2310404" y="3512384"/>
            <a:ext cx="704598" cy="14499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flipV="1">
            <a:off x="3266734" y="2245362"/>
            <a:ext cx="1590875" cy="66246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474231" y="2931790"/>
            <a:ext cx="356188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273429" y="2254101"/>
            <a:ext cx="356188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746098" y="1779662"/>
            <a:ext cx="356188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320268" y="2182093"/>
            <a:ext cx="356188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0215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41" grpId="0" animBg="1"/>
      <p:bldP spid="42" grpId="0" animBg="1"/>
      <p:bldP spid="43" grpId="0" animBg="1"/>
      <p:bldP spid="44" grpId="0" animBg="1"/>
      <p:bldP spid="47" grpId="0"/>
      <p:bldP spid="48" grpId="0"/>
      <p:bldP spid="49" grpId="0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Группа 31"/>
          <p:cNvGrpSpPr/>
          <p:nvPr/>
        </p:nvGrpSpPr>
        <p:grpSpPr>
          <a:xfrm>
            <a:off x="55215" y="2322004"/>
            <a:ext cx="9071992" cy="2312828"/>
            <a:chOff x="72008" y="2779202"/>
            <a:chExt cx="9071992" cy="2312828"/>
          </a:xfrm>
        </p:grpSpPr>
        <p:grpSp>
          <p:nvGrpSpPr>
            <p:cNvPr id="33" name="Группа 32"/>
            <p:cNvGrpSpPr/>
            <p:nvPr/>
          </p:nvGrpSpPr>
          <p:grpSpPr>
            <a:xfrm>
              <a:off x="72008" y="2779202"/>
              <a:ext cx="7164288" cy="2312828"/>
              <a:chOff x="-44450" y="3696419"/>
              <a:chExt cx="9065620" cy="2926631"/>
            </a:xfrm>
          </p:grpSpPr>
          <p:pic>
            <p:nvPicPr>
              <p:cNvPr id="36" name="Рисунок 1"/>
              <p:cNvPicPr>
                <a:picLocks noChangeAspect="1"/>
              </p:cNvPicPr>
              <p:nvPr/>
            </p:nvPicPr>
            <p:blipFill rotWithShape="1">
              <a:blip r:embed="rId2" cstate="print"/>
              <a:srcRect r="4055"/>
              <a:stretch/>
            </p:blipFill>
            <p:spPr bwMode="auto">
              <a:xfrm>
                <a:off x="-44450" y="3696419"/>
                <a:ext cx="9065620" cy="2517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7" name="Рисунок 49"/>
              <p:cNvPicPr>
                <a:picLocks noChangeAspect="1"/>
              </p:cNvPicPr>
              <p:nvPr/>
            </p:nvPicPr>
            <p:blipFill rotWithShape="1">
              <a:blip r:embed="rId2" cstate="print"/>
              <a:srcRect r="4055"/>
              <a:stretch/>
            </p:blipFill>
            <p:spPr bwMode="auto">
              <a:xfrm>
                <a:off x="-44450" y="4105275"/>
                <a:ext cx="9065620" cy="2517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34" name="Рисунок 1"/>
            <p:cNvPicPr>
              <a:picLocks noChangeAspect="1"/>
            </p:cNvPicPr>
            <p:nvPr/>
          </p:nvPicPr>
          <p:blipFill rotWithShape="1">
            <a:blip r:embed="rId2" cstate="print"/>
            <a:srcRect r="71083"/>
            <a:stretch/>
          </p:blipFill>
          <p:spPr bwMode="auto">
            <a:xfrm>
              <a:off x="6984776" y="2779202"/>
              <a:ext cx="2159224" cy="1989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Рисунок 49"/>
            <p:cNvPicPr>
              <a:picLocks noChangeAspect="1"/>
            </p:cNvPicPr>
            <p:nvPr/>
          </p:nvPicPr>
          <p:blipFill rotWithShape="1">
            <a:blip r:embed="rId2" cstate="print"/>
            <a:srcRect r="71083"/>
            <a:stretch/>
          </p:blipFill>
          <p:spPr bwMode="auto">
            <a:xfrm>
              <a:off x="6984776" y="3102309"/>
              <a:ext cx="2159224" cy="1989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" y="0"/>
            <a:ext cx="745231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uk-UA" sz="2200" dirty="0" smtClean="0">
                <a:latin typeface="Arial" pitchFamily="34" charset="0"/>
                <a:cs typeface="Arial" pitchFamily="34" charset="0"/>
              </a:rPr>
              <a:t>Зобрази стільки відрізків, скільки позначає число зліва, а променів — скільки позначає число справа.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611560" y="2939430"/>
            <a:ext cx="648072" cy="648072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14E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7884368" y="2946090"/>
            <a:ext cx="648072" cy="648072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14E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H="1">
            <a:off x="1637644" y="2743713"/>
            <a:ext cx="183623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681875" y="3308876"/>
            <a:ext cx="23042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623908" y="3901311"/>
            <a:ext cx="266429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Овал 16"/>
          <p:cNvSpPr/>
          <p:nvPr/>
        </p:nvSpPr>
        <p:spPr>
          <a:xfrm>
            <a:off x="3383868" y="2656095"/>
            <a:ext cx="180020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1597870" y="3215314"/>
            <a:ext cx="180020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3896121" y="3236868"/>
            <a:ext cx="180020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1545908" y="3829303"/>
            <a:ext cx="180020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4198194" y="3813218"/>
            <a:ext cx="180020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5012520" y="3898155"/>
            <a:ext cx="266429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5342042" y="3308876"/>
            <a:ext cx="230425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5805741" y="2743713"/>
            <a:ext cx="1656184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Овал 24"/>
          <p:cNvSpPr/>
          <p:nvPr/>
        </p:nvSpPr>
        <p:spPr>
          <a:xfrm>
            <a:off x="5012520" y="3830669"/>
            <a:ext cx="180020" cy="14401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5260162" y="3239633"/>
            <a:ext cx="180020" cy="14401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5805741" y="2663321"/>
            <a:ext cx="180020" cy="14401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4834583" y="4473450"/>
            <a:ext cx="302696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Овал 28"/>
          <p:cNvSpPr/>
          <p:nvPr/>
        </p:nvSpPr>
        <p:spPr>
          <a:xfrm>
            <a:off x="4744573" y="4401442"/>
            <a:ext cx="180020" cy="14401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1623908" y="2671705"/>
            <a:ext cx="180020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0215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9" grpId="0" animBg="1"/>
      <p:bldP spid="30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1198</TotalTime>
  <Words>207</Words>
  <Application>Microsoft Office PowerPoint</Application>
  <PresentationFormat>Экран (16:9)</PresentationFormat>
  <Paragraphs>62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Batman</cp:lastModifiedBy>
  <cp:revision>112</cp:revision>
  <dcterms:created xsi:type="dcterms:W3CDTF">2017-08-14T11:51:21Z</dcterms:created>
  <dcterms:modified xsi:type="dcterms:W3CDTF">2018-08-15T10:54:20Z</dcterms:modified>
</cp:coreProperties>
</file>