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8" r:id="rId3"/>
    <p:sldId id="275" r:id="rId4"/>
    <p:sldId id="277" r:id="rId5"/>
    <p:sldId id="278" r:id="rId6"/>
    <p:sldId id="280" r:id="rId7"/>
    <p:sldId id="281" r:id="rId8"/>
    <p:sldId id="283" r:id="rId9"/>
    <p:sldId id="284" r:id="rId10"/>
    <p:sldId id="285" r:id="rId11"/>
    <p:sldId id="286" r:id="rId12"/>
    <p:sldId id="287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95" d="100"/>
          <a:sy n="95" d="100"/>
        </p:scale>
        <p:origin x="-120" y="-6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78067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Вивчаємо </a:t>
            </a:r>
            <a:r>
              <a:rPr lang="uk-UA" sz="4000" dirty="0">
                <a:latin typeface="Arial" pitchFamily="34" charset="0"/>
                <a:cs typeface="Arial" pitchFamily="34" charset="0"/>
              </a:rPr>
              <a:t>геометричні </a:t>
            </a:r>
            <a:r>
              <a:rPr lang="uk-UA" sz="4000" dirty="0" smtClean="0">
                <a:latin typeface="Arial" pitchFamily="34" charset="0"/>
                <a:cs typeface="Arial" pitchFamily="34" charset="0"/>
              </a:rPr>
              <a:t>фігури</a:t>
            </a:r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TextBox 54"/>
          <p:cNvSpPr txBox="1"/>
          <p:nvPr/>
        </p:nvSpPr>
        <p:spPr>
          <a:xfrm>
            <a:off x="0" y="-32743"/>
            <a:ext cx="713261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 клас.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Геометричні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фігури.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5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15566"/>
            <a:ext cx="3857625" cy="401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1267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427734"/>
            <a:ext cx="2235569" cy="2235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-1" y="-20540"/>
            <a:ext cx="786154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alt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Ти </a:t>
            </a:r>
            <a:r>
              <a:rPr lang="uk-UA" alt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дізнаєшся</a:t>
            </a:r>
            <a:r>
              <a:rPr lang="uk-UA" alt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які є геометричні фігури;</a:t>
            </a: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таке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промінь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відрізок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таке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замкнена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незамкнена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ламані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лінії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40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" name="TextBox 72"/>
          <p:cNvSpPr txBox="1"/>
          <p:nvPr/>
        </p:nvSpPr>
        <p:spPr>
          <a:xfrm>
            <a:off x="-695" y="-20540"/>
            <a:ext cx="889317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Відшукай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відрізки і промені.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>
            <a:off x="611188" y="2844800"/>
            <a:ext cx="2071687" cy="1588"/>
          </a:xfrm>
          <a:prstGeom prst="line">
            <a:avLst/>
          </a:prstGeom>
          <a:ln w="57150"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611188" y="3424238"/>
            <a:ext cx="2071687" cy="1587"/>
          </a:xfrm>
          <a:prstGeom prst="line">
            <a:avLst/>
          </a:prstGeom>
          <a:ln w="57150">
            <a:headEnd type="oval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6" name="Picture 2" descr="C:\Users\Masha\Desktop\2-9ф 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087563"/>
            <a:ext cx="5686425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5004048" y="3579862"/>
            <a:ext cx="1944216" cy="0"/>
          </a:xfrm>
          <a:prstGeom prst="line">
            <a:avLst/>
          </a:prstGeom>
          <a:ln w="57150"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948264" y="3578275"/>
            <a:ext cx="1725836" cy="0"/>
          </a:xfrm>
          <a:prstGeom prst="line">
            <a:avLst/>
          </a:prstGeom>
          <a:ln w="57150">
            <a:headEnd type="oval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987675" y="3582523"/>
            <a:ext cx="2016373" cy="0"/>
          </a:xfrm>
          <a:prstGeom prst="line">
            <a:avLst/>
          </a:prstGeom>
          <a:ln w="57150">
            <a:headEnd type="none" w="med" len="med"/>
            <a:tailEnd type="oval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40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-20540"/>
            <a:ext cx="9077325" cy="1071562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sz="2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Розглянь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як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утворюються промінь і відрізок.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922338" y="2327523"/>
            <a:ext cx="7429500" cy="365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63688" y="2541835"/>
            <a:ext cx="1500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b="1" dirty="0">
                <a:solidFill>
                  <a:srgbClr val="FFC000"/>
                </a:solidFill>
                <a:latin typeface="Arial" charset="0"/>
              </a:rPr>
              <a:t>Промінь</a:t>
            </a:r>
            <a:r>
              <a:rPr lang="uk-UA" altLang="uk-UA" dirty="0">
                <a:solidFill>
                  <a:srgbClr val="FFC000"/>
                </a:solidFill>
                <a:latin typeface="Arial" charset="0"/>
              </a:rPr>
              <a:t> </a:t>
            </a:r>
            <a:endParaRPr lang="ru-RU" altLang="uk-UA" dirty="0">
              <a:solidFill>
                <a:srgbClr val="FFC000"/>
              </a:solidFill>
              <a:latin typeface="Arial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922338" y="2352135"/>
            <a:ext cx="3600450" cy="1110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851525" y="2541835"/>
            <a:ext cx="2143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b="1">
                <a:solidFill>
                  <a:srgbClr val="FF0000"/>
                </a:solidFill>
                <a:latin typeface="Arial" charset="0"/>
              </a:rPr>
              <a:t>Промінь</a:t>
            </a:r>
            <a:r>
              <a:rPr lang="uk-UA" altLang="uk-UA">
                <a:solidFill>
                  <a:srgbClr val="FF0000"/>
                </a:solidFill>
                <a:latin typeface="Arial" charset="0"/>
              </a:rPr>
              <a:t> </a:t>
            </a:r>
            <a:endParaRPr lang="ru-RU" altLang="uk-UA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4708524" y="2327523"/>
            <a:ext cx="3643314" cy="1705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1951446" y="3507854"/>
            <a:ext cx="5514157" cy="1014958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>
                <a:latin typeface="Arial" panose="020B0604020202020204" pitchFamily="34" charset="0"/>
                <a:cs typeface="Arial" panose="020B0604020202020204" pitchFamily="34" charset="0"/>
              </a:rPr>
              <a:t>Точка розбиває пряму на кілька частин.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494213" y="2256085"/>
            <a:ext cx="214312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7650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38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FE38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63D18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3D18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7" grpId="0" animBg="1"/>
      <p:bldP spid="8" grpId="0" animBg="1"/>
      <p:bldP spid="8" grpId="1" animBg="1"/>
      <p:bldP spid="8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Прямая соединительная линия 17"/>
          <p:cNvCxnSpPr/>
          <p:nvPr/>
        </p:nvCxnSpPr>
        <p:spPr>
          <a:xfrm>
            <a:off x="998587" y="2210569"/>
            <a:ext cx="7278688" cy="381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284337" y="2353444"/>
            <a:ext cx="1500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b="1">
                <a:solidFill>
                  <a:srgbClr val="FFC000"/>
                </a:solidFill>
                <a:latin typeface="Arial" charset="0"/>
              </a:rPr>
              <a:t>Промінь</a:t>
            </a:r>
            <a:r>
              <a:rPr lang="uk-UA" altLang="uk-UA">
                <a:latin typeface="Arial" charset="0"/>
              </a:rPr>
              <a:t> </a:t>
            </a:r>
            <a:endParaRPr lang="ru-RU" altLang="uk-UA">
              <a:latin typeface="Arial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142087" y="2424881"/>
            <a:ext cx="1500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b="1">
                <a:solidFill>
                  <a:srgbClr val="FF0000"/>
                </a:solidFill>
                <a:latin typeface="Arial" charset="0"/>
              </a:rPr>
              <a:t>Промінь</a:t>
            </a:r>
            <a:r>
              <a:rPr lang="uk-UA" altLang="uk-UA">
                <a:solidFill>
                  <a:srgbClr val="FF0000"/>
                </a:solidFill>
                <a:latin typeface="Arial" charset="0"/>
              </a:rPr>
              <a:t> </a:t>
            </a:r>
            <a:endParaRPr lang="ru-RU" altLang="uk-UA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923928" y="2424881"/>
            <a:ext cx="1500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b="1" dirty="0">
                <a:solidFill>
                  <a:srgbClr val="00B050"/>
                </a:solidFill>
                <a:latin typeface="Arial" charset="0"/>
              </a:rPr>
              <a:t>Відрізок</a:t>
            </a:r>
            <a:r>
              <a:rPr lang="uk-UA" altLang="uk-UA" dirty="0">
                <a:solidFill>
                  <a:srgbClr val="00B050"/>
                </a:solidFill>
                <a:latin typeface="Arial" charset="0"/>
              </a:rPr>
              <a:t> </a:t>
            </a:r>
            <a:endParaRPr lang="ru-RU" altLang="uk-UA" dirty="0">
              <a:solidFill>
                <a:srgbClr val="00B050"/>
              </a:solidFill>
              <a:latin typeface="Arial" charset="0"/>
            </a:endParaRPr>
          </a:p>
        </p:txBody>
      </p:sp>
      <p:cxnSp>
        <p:nvCxnSpPr>
          <p:cNvPr id="24" name="Прямая соединительная линия 23"/>
          <p:cNvCxnSpPr>
            <a:endCxn id="22" idx="2"/>
          </p:cNvCxnSpPr>
          <p:nvPr/>
        </p:nvCxnSpPr>
        <p:spPr>
          <a:xfrm>
            <a:off x="975720" y="2219194"/>
            <a:ext cx="2527300" cy="1588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3" idx="2"/>
          </p:cNvCxnSpPr>
          <p:nvPr/>
        </p:nvCxnSpPr>
        <p:spPr>
          <a:xfrm>
            <a:off x="5785542" y="2220782"/>
            <a:ext cx="2492375" cy="381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779887" y="2208981"/>
            <a:ext cx="172878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Заголовок 1"/>
          <p:cNvSpPr txBox="1">
            <a:spLocks/>
          </p:cNvSpPr>
          <p:nvPr/>
        </p:nvSpPr>
        <p:spPr>
          <a:xfrm>
            <a:off x="0" y="-20540"/>
            <a:ext cx="9077325" cy="1071562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sz="2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Розглянь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як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утворюються промінь і відрізок.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849102" y="3366941"/>
            <a:ext cx="5514157" cy="1014958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>
                <a:latin typeface="Arial" panose="020B0604020202020204" pitchFamily="34" charset="0"/>
                <a:cs typeface="Arial" panose="020B0604020202020204" pitchFamily="34" charset="0"/>
              </a:rPr>
              <a:t>Точка розбиває пряму на кілька частин.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503020" y="2077907"/>
            <a:ext cx="285750" cy="285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 flipH="1">
            <a:off x="5499792" y="2077907"/>
            <a:ext cx="285750" cy="285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5553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38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FE38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63D18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3D18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4FA6C"/>
                                      </p:to>
                                    </p:animClr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4FA6C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4FA6C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4FA6C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8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" y="-10551"/>
            <a:ext cx="7092280" cy="1071563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sz="2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які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три групи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можна розподілити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подані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геометричні фігури?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143000" y="2581275"/>
            <a:ext cx="1285875" cy="1214438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  <a:headEnd type="oval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1857375" y="4635500"/>
            <a:ext cx="857250" cy="0"/>
          </a:xfrm>
          <a:prstGeom prst="line">
            <a:avLst/>
          </a:prstGeom>
          <a:ln w="76200">
            <a:headEnd type="oval"/>
            <a:tailEnd type="oval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2536031" y="2902744"/>
            <a:ext cx="2071688" cy="1428750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6200000" flipV="1">
            <a:off x="3536156" y="2545557"/>
            <a:ext cx="1285875" cy="1214438"/>
          </a:xfrm>
          <a:prstGeom prst="line">
            <a:avLst/>
          </a:prstGeom>
          <a:ln w="76200">
            <a:headEnd type="oval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 flipH="1" flipV="1">
            <a:off x="5001419" y="3437732"/>
            <a:ext cx="714375" cy="1587"/>
          </a:xfrm>
          <a:prstGeom prst="line">
            <a:avLst/>
          </a:prstGeom>
          <a:ln w="76200">
            <a:headEnd type="oval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 flipH="1" flipV="1">
            <a:off x="5214938" y="3992563"/>
            <a:ext cx="714375" cy="714375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  <a:headEnd type="oval" w="med" len="med"/>
            <a:tailEnd type="oval" w="med" len="med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572250" y="3152775"/>
            <a:ext cx="2071688" cy="1588"/>
          </a:xfrm>
          <a:prstGeom prst="line">
            <a:avLst/>
          </a:prstGeom>
          <a:ln w="76200">
            <a:solidFill>
              <a:schemeClr val="accent2">
                <a:lumMod val="75000"/>
              </a:schemeClr>
            </a:solidFill>
            <a:headEnd type="oval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500813" y="2492375"/>
            <a:ext cx="2071687" cy="1588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572250" y="3652838"/>
            <a:ext cx="2071688" cy="1587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  <a:headEnd type="oval" w="med" len="med"/>
            <a:tailEnd type="oval" w="med" len="med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6572250" y="4349750"/>
            <a:ext cx="2071688" cy="1588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  <a:headEnd type="oval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286125" y="1563688"/>
            <a:ext cx="20002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ПРЯМІ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9575" y="1563688"/>
            <a:ext cx="31432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ВІДРІЗКИ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00958" y="1563688"/>
            <a:ext cx="31432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ПРОМЕНІ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82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12293"/>
            <a:ext cx="9077325" cy="1446550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Здогадайся,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утворилися ламані. </a:t>
            </a: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Відшукай ламані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малюнку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Покажи многокутник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uk-UA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межею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якого є замкнена ламана. 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75" y="1917700"/>
            <a:ext cx="4938713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51275" y="2284413"/>
            <a:ext cx="1584325" cy="15113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" r="2084"/>
          <a:stretch/>
        </p:blipFill>
        <p:spPr bwMode="auto">
          <a:xfrm>
            <a:off x="3851920" y="3039802"/>
            <a:ext cx="1567789" cy="324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27063" y="4371975"/>
            <a:ext cx="19288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>
                <a:solidFill>
                  <a:srgbClr val="C00000"/>
                </a:solidFill>
                <a:latin typeface="Arial" charset="0"/>
              </a:rPr>
              <a:t>ЛАМАНА</a:t>
            </a:r>
            <a:endParaRPr lang="ru-RU" altLang="uk-UA" sz="24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5613" y="1749425"/>
            <a:ext cx="3036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>
                <a:solidFill>
                  <a:srgbClr val="C00000"/>
                </a:solidFill>
                <a:latin typeface="Arial" charset="0"/>
              </a:rPr>
              <a:t>МНОГОКУТНИК</a:t>
            </a:r>
            <a:endParaRPr lang="ru-RU" altLang="uk-UA" sz="240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506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8365E-6 L -0.34635 -0.00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06267E-6 L -0.34548 0.157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4" y="78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-12229" y="4752"/>
            <a:ext cx="914400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Закріплення вивченого. </a:t>
            </a:r>
          </a:p>
          <a:p>
            <a:pPr>
              <a:defRPr/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На 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які групи </a:t>
            </a:r>
            <a:r>
              <a:rPr lang="uk-UA" sz="2200" dirty="0" err="1">
                <a:latin typeface="Arial" pitchFamily="34" charset="0"/>
                <a:cs typeface="Arial" pitchFamily="34" charset="0"/>
              </a:rPr>
              <a:t>розподілено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 многокутники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3565" y="1275606"/>
            <a:ext cx="6046787" cy="280352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608273" y="1378793"/>
            <a:ext cx="2139950" cy="46196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algn="ctr"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0" dirty="0"/>
              <a:t>Многокутники</a:t>
            </a:r>
            <a:endParaRPr lang="ru-RU" sz="2400" b="0" dirty="0"/>
          </a:p>
        </p:txBody>
      </p:sp>
      <p:sp>
        <p:nvSpPr>
          <p:cNvPr id="13" name="Прямоугольный треугольник 12"/>
          <p:cNvSpPr/>
          <p:nvPr/>
        </p:nvSpPr>
        <p:spPr>
          <a:xfrm>
            <a:off x="2112665" y="1707406"/>
            <a:ext cx="1071562" cy="714375"/>
          </a:xfrm>
          <a:prstGeom prst="rt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ый треугольник 13"/>
          <p:cNvSpPr/>
          <p:nvPr/>
        </p:nvSpPr>
        <p:spPr>
          <a:xfrm rot="11518469">
            <a:off x="3079452" y="2109044"/>
            <a:ext cx="1071563" cy="714375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2276177" y="2612281"/>
            <a:ext cx="1060450" cy="83185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290840" y="1978869"/>
            <a:ext cx="700087" cy="6381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76527" y="2983756"/>
            <a:ext cx="1414463" cy="577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араллелограмм 17"/>
          <p:cNvSpPr/>
          <p:nvPr/>
        </p:nvSpPr>
        <p:spPr>
          <a:xfrm>
            <a:off x="6505277" y="1972519"/>
            <a:ext cx="928688" cy="577850"/>
          </a:xfrm>
          <a:prstGeom prst="parallelogram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Трапеция 18"/>
          <p:cNvSpPr/>
          <p:nvPr/>
        </p:nvSpPr>
        <p:spPr>
          <a:xfrm>
            <a:off x="6719590" y="2848819"/>
            <a:ext cx="842962" cy="768350"/>
          </a:xfrm>
          <a:prstGeom prst="trapezoi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907877" y="3579069"/>
            <a:ext cx="1651000" cy="461962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/>
              <a:t>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Трикутники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33715" y="3652094"/>
            <a:ext cx="2066925" cy="4000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/>
              <a:t>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Чотирикутники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133427" y="1996331"/>
            <a:ext cx="142875" cy="14287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2053927" y="1635969"/>
            <a:ext cx="142875" cy="1285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2704802" y="2571006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5219402" y="1877269"/>
            <a:ext cx="142875" cy="117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005090" y="2910731"/>
            <a:ext cx="142875" cy="1651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6648152" y="1923306"/>
            <a:ext cx="142875" cy="1063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862465" y="2740869"/>
            <a:ext cx="142875" cy="1190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1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89" y="1261936"/>
            <a:ext cx="8159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Скругленный прямоугольник 28"/>
          <p:cNvSpPr/>
          <p:nvPr/>
        </p:nvSpPr>
        <p:spPr>
          <a:xfrm>
            <a:off x="1714559" y="4159560"/>
            <a:ext cx="6004797" cy="855141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Межа </a:t>
            </a:r>
            <a:r>
              <a:rPr lang="uk-UA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многокутника 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—</a:t>
            </a:r>
            <a:r>
              <a:rPr lang="ru-RU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 </a:t>
            </a:r>
            <a:r>
              <a:rPr lang="uk-UA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замкнена ламана.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150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1358 L 0.11823 0.02531 L 0.09462 0.17593 L -0.00781 -0.00432 " pathEditMode="relative" rAng="0" ptsTypes="AAAA">
                                      <p:cBhvr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9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0154 L 0.12604 0.14166 L -0.00678 0.1358 L -0.00591 0.00864 " pathEditMode="relative" rAng="0" ptsTypes="AAAA">
                                      <p:cBhvr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70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-0.00247 L 0.06267 0.15216 L -0.054 0.15432 L -0.00191 -0.01389 " pathEditMode="relative" rAng="0" ptsTypes="AAAA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72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142 L 0.07968 0.01142 L 0.07968 0.12963 L 0.0026 0.12963 L 0.00156 0.01698 " pathEditMode="relative" rAng="0" ptsTypes="AAAAA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56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-0.00154 L 0.15729 -0.00154 L 0.15833 0.1 L -0.00625 0.09846 L -0.00208 -0.00432 " pathEditMode="relative" rAng="0" ptsTypes="AAAAA"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49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8 -0.00494 L 0.08628 -0.00494 L 0.06336 0.10185 L -0.02205 0.10062 L -0.00122 0.00062 " pathEditMode="relative" rAng="0" ptsTypes="AAAAA">
                                      <p:cBhvr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5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0.01173 L 0.05035 0.01328 L 0.07327 0.15216 L -0.02361 0.14939 L -0.00069 0.02161 " pathEditMode="relative" rAng="0" ptsTypes="AAAAA">
                                      <p:cBhvr>
                                        <p:cTn id="1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" y="70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01" y="1203598"/>
            <a:ext cx="8159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21557" y="1203598"/>
            <a:ext cx="6046787" cy="280352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577357" y="1346473"/>
            <a:ext cx="2139950" cy="46196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algn="ctr"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0" dirty="0"/>
              <a:t>Многокутники</a:t>
            </a:r>
            <a:endParaRPr lang="ru-RU" sz="2400" b="0" dirty="0"/>
          </a:p>
        </p:txBody>
      </p:sp>
      <p:sp>
        <p:nvSpPr>
          <p:cNvPr id="10" name="TextBox 9"/>
          <p:cNvSpPr txBox="1"/>
          <p:nvPr/>
        </p:nvSpPr>
        <p:spPr>
          <a:xfrm>
            <a:off x="2058119" y="3580086"/>
            <a:ext cx="1795463" cy="4000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err="1">
                <a:latin typeface="Arial" panose="020B0604020202020204" pitchFamily="34" charset="0"/>
                <a:cs typeface="Arial" panose="020B0604020202020204" pitchFamily="34" charset="0"/>
              </a:rPr>
              <a:t>ятикутники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7907" y="3570561"/>
            <a:ext cx="1920875" cy="4000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algn="ctr"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0" dirty="0" smtClean="0"/>
              <a:t>Шестикутники </a:t>
            </a:r>
            <a:endParaRPr lang="ru-RU" sz="2000" b="0" dirty="0"/>
          </a:p>
        </p:txBody>
      </p:sp>
      <p:sp>
        <p:nvSpPr>
          <p:cNvPr id="14" name="Правильный пятиугольник 13"/>
          <p:cNvSpPr/>
          <p:nvPr/>
        </p:nvSpPr>
        <p:spPr>
          <a:xfrm>
            <a:off x="1894607" y="1563961"/>
            <a:ext cx="1143000" cy="485775"/>
          </a:xfrm>
          <a:prstGeom prst="pent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авильный пятиугольник 14"/>
          <p:cNvSpPr/>
          <p:nvPr/>
        </p:nvSpPr>
        <p:spPr>
          <a:xfrm>
            <a:off x="1842219" y="2235473"/>
            <a:ext cx="642938" cy="1128713"/>
          </a:xfrm>
          <a:prstGeom prst="pent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авильный пятиугольник 15"/>
          <p:cNvSpPr/>
          <p:nvPr/>
        </p:nvSpPr>
        <p:spPr>
          <a:xfrm>
            <a:off x="2785194" y="2067198"/>
            <a:ext cx="1428750" cy="1271588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подготовка 16"/>
          <p:cNvSpPr/>
          <p:nvPr/>
        </p:nvSpPr>
        <p:spPr>
          <a:xfrm>
            <a:off x="6517407" y="1779861"/>
            <a:ext cx="1062037" cy="500062"/>
          </a:xfrm>
          <a:prstGeom prst="flowChartPreparati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Блок-схема: подготовка 17"/>
          <p:cNvSpPr/>
          <p:nvPr/>
        </p:nvSpPr>
        <p:spPr>
          <a:xfrm>
            <a:off x="5006107" y="2149748"/>
            <a:ext cx="1571625" cy="1285875"/>
          </a:xfrm>
          <a:prstGeom prst="flowChartPrepar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Блок-схема: подготовка 18"/>
          <p:cNvSpPr/>
          <p:nvPr/>
        </p:nvSpPr>
        <p:spPr>
          <a:xfrm>
            <a:off x="6877769" y="2498998"/>
            <a:ext cx="571500" cy="928688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 flipV="1">
            <a:off x="1823169" y="2557736"/>
            <a:ext cx="142875" cy="15716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 flipH="1">
            <a:off x="1894607" y="1706836"/>
            <a:ext cx="142875" cy="1285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774082" y="2498998"/>
            <a:ext cx="142875" cy="1428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6661869" y="1706836"/>
            <a:ext cx="142875" cy="1285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5293444" y="206719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949207" y="2443436"/>
            <a:ext cx="144462" cy="12858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-12229" y="4752"/>
            <a:ext cx="91440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Закріплення вивченого. </a:t>
            </a:r>
          </a:p>
          <a:p>
            <a:pPr>
              <a:defRPr/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На 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які групи </a:t>
            </a:r>
            <a:r>
              <a:rPr lang="uk-UA" sz="2200" dirty="0" err="1">
                <a:latin typeface="Arial" pitchFamily="34" charset="0"/>
                <a:cs typeface="Arial" pitchFamily="34" charset="0"/>
              </a:rPr>
              <a:t>розподілено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 многокутники?</a:t>
            </a:r>
            <a:endParaRPr lang="ru-RU" sz="2200" dirty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714559" y="4159560"/>
            <a:ext cx="6004797" cy="855141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Межа </a:t>
            </a:r>
            <a:r>
              <a:rPr lang="uk-UA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многокутника 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—</a:t>
            </a:r>
            <a:r>
              <a:rPr lang="ru-RU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 </a:t>
            </a:r>
            <a:r>
              <a:rPr lang="uk-UA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замкнена ламана.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2390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25 -0.06667 L 0.06562 0.00956 L 0.05104 0.14166 L 0.00208 0.13642 L -0.00625 0.01296 L 0.025 -0.06852 " pathEditMode="relative" rAng="0" ptsTypes="AAAAAA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-0.02408 L 0.05417 -0.05433 L 0.11667 -0.01112 L 0.09271 0.05679 L 0.01563 0.05432 L -0.00625 -0.01112 " pathEditMode="relative" rAng="0" ptsTypes="AAAAAA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88" y="25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988 L 0.07448 -0.08796 L 0.15052 0.00031 L 0.12031 0.14012 L 0.01615 0.14012 L -0.00781 -0.01173 " pathEditMode="relative" rAng="0" ptsTypes="AAAAAA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35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0247 L 0.07066 -0.00247 L 0.09202 0.04753 L 0.07153 0.11388 L -0.00121 0.10926 L -0.01562 0.05679 L -0.00017 0.00154 " pathEditMode="relative" rAng="0" ptsTypes="AAAAAAA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58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0648 L 0.10608 -0.00309 L 0.14184 0.12531 L 0.10156 0.25216 L -0.01597 0.24815 L -0.04861 0.13117 L -0.0066 -0.00093 " pathEditMode="relative" rAng="0" ptsTypes="AAAAAAA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129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7 -0.00155 L 0.03281 -0.00155 L 0.04739 0.08117 L 0.03594 0.17839 L 0.00052 0.17839 L -0.01406 0.08642 L -0.00365 0.00709 " pathEditMode="relative" rAng="0" ptsTypes="AAAAAAA">
                                      <p:cBhvr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-22160"/>
            <a:ext cx="10729193" cy="1761811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Хто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зображений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малюнку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розташованому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зліва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l"/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вище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Вінні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Пуха?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Хто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нижче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Розкажи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</a:t>
            </a:r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бачиш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малюнку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справа,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використовуючи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слова: </a:t>
            </a:r>
            <a:b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праворуч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ліворуч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посередині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над,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на,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53125" y="1811660"/>
            <a:ext cx="1571625" cy="40005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>
            <a:defPPr>
              <a:defRPr lang="ru-RU"/>
            </a:defPPr>
            <a:lvl1pPr algn="ctr"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0" dirty="0"/>
              <a:t>ПРАВОРУЧ</a:t>
            </a:r>
            <a:endParaRPr lang="ru-RU" sz="2000" b="0" dirty="0"/>
          </a:p>
        </p:txBody>
      </p:sp>
      <p:sp>
        <p:nvSpPr>
          <p:cNvPr id="7" name="TextBox 6"/>
          <p:cNvSpPr txBox="1"/>
          <p:nvPr/>
        </p:nvSpPr>
        <p:spPr>
          <a:xfrm>
            <a:off x="907928" y="1811660"/>
            <a:ext cx="1571625" cy="40005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>
            <a:defPPr>
              <a:defRPr lang="ru-RU"/>
            </a:defPPr>
            <a:lvl1pPr algn="ctr"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0" dirty="0"/>
              <a:t>ЛІВОРУЧ</a:t>
            </a:r>
            <a:endParaRPr lang="ru-RU" sz="20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3208093" y="1811660"/>
            <a:ext cx="1993900" cy="40005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>
            <a:defPPr>
              <a:defRPr lang="ru-RU"/>
            </a:defPPr>
            <a:lvl1pPr algn="ctr"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0" dirty="0"/>
              <a:t>ПОСЕРЕДИНІ</a:t>
            </a:r>
            <a:endParaRPr lang="ru-RU" sz="2000" b="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8" b="5188"/>
          <a:stretch/>
        </p:blipFill>
        <p:spPr bwMode="auto">
          <a:xfrm>
            <a:off x="2157468" y="2357834"/>
            <a:ext cx="5805086" cy="270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686" b="3939"/>
          <a:stretch/>
        </p:blipFill>
        <p:spPr bwMode="auto">
          <a:xfrm>
            <a:off x="755576" y="2347095"/>
            <a:ext cx="1629853" cy="27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82801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0" y="-21838"/>
            <a:ext cx="9077326" cy="1723963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Зафарбуй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ягоду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 центрі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жовтий колір,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ягоду </a:t>
            </a:r>
            <a:b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над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нею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– у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червоний,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 під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нею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–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зелений.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Решту ягід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зафарбуй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відповідні кольори. 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Що цікавого </a:t>
            </a:r>
            <a:r>
              <a:rPr 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можна помітити</a:t>
            </a:r>
            <a:r>
              <a:rPr 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?</a:t>
            </a:r>
            <a:endParaRPr lang="uk-UA" sz="2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7" name="Picture 4" descr="C:\Users\user\Downloads\малина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796" y="1944608"/>
            <a:ext cx="852921" cy="99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C:\Users\user\Downloads\кл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297" y="1984840"/>
            <a:ext cx="683544" cy="85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 descr="C:\Users\user\Downloads\аа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651" y="2000131"/>
            <a:ext cx="829174" cy="100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 descr="C:\Users\user\Downloads\кл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672" y="3141143"/>
            <a:ext cx="683544" cy="85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" descr="C:\Users\user\Downloads\кл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360" y="4001064"/>
            <a:ext cx="683543" cy="85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 descr="C:\Users\user\Downloads\малина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503" y="2931790"/>
            <a:ext cx="775382" cy="905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 descr="C:\Users\user\Downloads\малина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315" y="4077460"/>
            <a:ext cx="775383" cy="905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 descr="C:\Users\user\Downloads\аа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13" y="4016355"/>
            <a:ext cx="829174" cy="100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 descr="C:\Users\user\Downloads\аа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213" y="2942122"/>
            <a:ext cx="829174" cy="100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1793875" y="2873656"/>
            <a:ext cx="812800" cy="1154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3617343" y="3772043"/>
            <a:ext cx="812800" cy="95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5612457" y="4917254"/>
            <a:ext cx="812800" cy="95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462" y="2996614"/>
            <a:ext cx="822614" cy="842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13" y="1997218"/>
            <a:ext cx="1019411" cy="94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13" y="4079940"/>
            <a:ext cx="889525" cy="92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626" y="3150235"/>
            <a:ext cx="1019411" cy="94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13" y="4010156"/>
            <a:ext cx="1019412" cy="94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515" y="2060226"/>
            <a:ext cx="889525" cy="92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113" y="3005707"/>
            <a:ext cx="889525" cy="92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535" y="2000132"/>
            <a:ext cx="892623" cy="913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749" y="4124822"/>
            <a:ext cx="822614" cy="842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8" name="Прямая соединительная линия 37"/>
          <p:cNvCxnSpPr/>
          <p:nvPr/>
        </p:nvCxnSpPr>
        <p:spPr>
          <a:xfrm>
            <a:off x="3101214" y="2587393"/>
            <a:ext cx="1143000" cy="8265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endCxn id="37" idx="1"/>
          </p:cNvCxnSpPr>
          <p:nvPr/>
        </p:nvCxnSpPr>
        <p:spPr>
          <a:xfrm>
            <a:off x="4821412" y="3696618"/>
            <a:ext cx="1313337" cy="8493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4857179" y="2580379"/>
            <a:ext cx="1161678" cy="86357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>
            <a:off x="3182602" y="2643760"/>
            <a:ext cx="1247541" cy="195829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4630745" y="3171013"/>
            <a:ext cx="1643062" cy="94462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3208370" y="3653518"/>
            <a:ext cx="936343" cy="718432"/>
          </a:xfrm>
          <a:prstGeom prst="line">
            <a:avLst/>
          </a:prstGeom>
          <a:ln w="19050"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288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1187</TotalTime>
  <Words>191</Words>
  <Application>Microsoft Office PowerPoint</Application>
  <PresentationFormat>Экран (16:9)</PresentationFormat>
  <Paragraphs>57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138</cp:revision>
  <dcterms:created xsi:type="dcterms:W3CDTF">2017-08-14T11:51:21Z</dcterms:created>
  <dcterms:modified xsi:type="dcterms:W3CDTF">2018-08-27T08:55:57Z</dcterms:modified>
</cp:coreProperties>
</file>