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73" r:id="rId3"/>
    <p:sldId id="274" r:id="rId4"/>
    <p:sldId id="275" r:id="rId5"/>
    <p:sldId id="276" r:id="rId6"/>
    <p:sldId id="277" r:id="rId7"/>
    <p:sldId id="278" r:id="rId8"/>
    <p:sldId id="279" r:id="rId9"/>
    <p:sldId id="283" r:id="rId10"/>
    <p:sldId id="284" r:id="rId11"/>
    <p:sldId id="285" r:id="rId12"/>
    <p:sldId id="286" r:id="rId13"/>
    <p:sldId id="287" r:id="rId14"/>
  </p:sldIdLst>
  <p:sldSz cx="9144000" cy="5143500" type="screen16x9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804" userDrawn="1">
          <p15:clr>
            <a:srgbClr val="A4A3A4"/>
          </p15:clr>
        </p15:guide>
        <p15:guide id="2" pos="68" userDrawn="1">
          <p15:clr>
            <a:srgbClr val="A4A3A4"/>
          </p15:clr>
        </p15:guide>
        <p15:guide id="3" pos="5759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153B1"/>
    <a:srgbClr val="FDDAEF"/>
    <a:srgbClr val="FFFFA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99" d="100"/>
          <a:sy n="99" d="100"/>
        </p:scale>
        <p:origin x="120" y="222"/>
      </p:cViewPr>
      <p:guideLst>
        <p:guide orient="horz" pos="804"/>
        <p:guide pos="68"/>
        <p:guide pos="5759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B5644E3-328E-4313-9B1B-99C67ACFDC7A}" type="datetimeFigureOut">
              <a:rPr lang="ru-RU" smtClean="0"/>
              <a:t>24.08.2018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BACB61-7783-4045-8B20-1819A11FBB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59218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24.08.2018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87192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24.08.2018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1089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24.08.2018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20471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24.08.2018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98945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24.08.2018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7387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24.08.2018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47020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24.08.2018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92201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24.08.2018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21834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24.08.2018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81256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24.08.2018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06307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24.08.2018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77947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FC630F-F787-4F64-A8E3-12C69B2440F2}" type="datetimeFigureOut">
              <a:rPr lang="ru-RU" smtClean="0"/>
              <a:t>24.08.2018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48764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13" Type="http://schemas.openxmlformats.org/officeDocument/2006/relationships/image" Target="../media/image24.png"/><Relationship Id="rId3" Type="http://schemas.openxmlformats.org/officeDocument/2006/relationships/image" Target="../media/image3.png"/><Relationship Id="rId7" Type="http://schemas.openxmlformats.org/officeDocument/2006/relationships/image" Target="../media/image18.jpeg"/><Relationship Id="rId12" Type="http://schemas.openxmlformats.org/officeDocument/2006/relationships/image" Target="../media/image2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11" Type="http://schemas.openxmlformats.org/officeDocument/2006/relationships/image" Target="../media/image22.png"/><Relationship Id="rId5" Type="http://schemas.openxmlformats.org/officeDocument/2006/relationships/image" Target="../media/image16.jpeg"/><Relationship Id="rId10" Type="http://schemas.openxmlformats.org/officeDocument/2006/relationships/image" Target="../media/image21.png"/><Relationship Id="rId4" Type="http://schemas.openxmlformats.org/officeDocument/2006/relationships/image" Target="../media/image15.png"/><Relationship Id="rId9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0"/>
            <a:ext cx="9144000" cy="213970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-792088" y="636662"/>
            <a:ext cx="1069268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175">
              <a:lnSpc>
                <a:spcPct val="120000"/>
              </a:lnSpc>
            </a:pPr>
            <a:r>
              <a:rPr lang="uk-UA" sz="3600" dirty="0" smtClean="0">
                <a:latin typeface="Arial" pitchFamily="34" charset="0"/>
                <a:cs typeface="Arial" pitchFamily="34" charset="0"/>
              </a:rPr>
              <a:t>Вивчаємо геометричні фігури.</a:t>
            </a:r>
            <a:br>
              <a:rPr lang="uk-UA" sz="3600" dirty="0" smtClean="0">
                <a:latin typeface="Arial" pitchFamily="34" charset="0"/>
                <a:cs typeface="Arial" pitchFamily="34" charset="0"/>
              </a:rPr>
            </a:br>
            <a:r>
              <a:rPr lang="uk-UA" sz="3600" dirty="0" smtClean="0">
                <a:latin typeface="Arial" pitchFamily="34" charset="0"/>
                <a:cs typeface="Arial" pitchFamily="34" charset="0"/>
              </a:rPr>
              <a:t>Встановлюємо просторові відношення</a:t>
            </a:r>
            <a:endParaRPr lang="ru-RU" sz="3600" spc="-5" dirty="0">
              <a:solidFill>
                <a:srgbClr val="00B050"/>
              </a:solidFill>
              <a:latin typeface="Arial"/>
              <a:cs typeface="Arial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0" y="2139701"/>
            <a:ext cx="9144000" cy="61739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3740" y="2571750"/>
            <a:ext cx="2356520" cy="2356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Прямоугольник 8"/>
          <p:cNvSpPr/>
          <p:nvPr/>
        </p:nvSpPr>
        <p:spPr>
          <a:xfrm flipV="1">
            <a:off x="0" y="2237999"/>
            <a:ext cx="9144000" cy="45719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3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0"/>
            <a:ext cx="1030931" cy="1104900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62554" y="627534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82855280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" name="Рисунок 57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5" name="TextBox 54"/>
          <p:cNvSpPr txBox="1"/>
          <p:nvPr/>
        </p:nvSpPr>
        <p:spPr>
          <a:xfrm>
            <a:off x="0" y="-32743"/>
            <a:ext cx="7132612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endParaRPr lang="uk-UA" sz="2200" dirty="0" smtClean="0"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pPr>
              <a:defRPr/>
            </a:pPr>
            <a:r>
              <a:rPr lang="uk-UA" sz="2200" dirty="0" smtClean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1 клас. </a:t>
            </a:r>
            <a:r>
              <a:rPr lang="uk-UA" sz="2200" dirty="0">
                <a:latin typeface="Arial" panose="020B0604020202020204" pitchFamily="34" charset="0"/>
                <a:cs typeface="Arial" panose="020B0604020202020204" pitchFamily="34" charset="0"/>
              </a:rPr>
              <a:t>Геометричні </a:t>
            </a:r>
            <a:r>
              <a:rPr lang="uk-UA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фігури.</a:t>
            </a:r>
            <a:endParaRPr lang="ru-RU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200" dirty="0" smtClean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</a:t>
            </a:r>
            <a:endParaRPr lang="ru-RU" sz="2200" dirty="0"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pic>
        <p:nvPicPr>
          <p:cNvPr id="56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915566"/>
            <a:ext cx="3857625" cy="4011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7503827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" name="Рисунок 57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-1" y="-20540"/>
            <a:ext cx="7861549" cy="17235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uk-UA" altLang="uk-UA" sz="2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altLang="uk-UA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Ти </a:t>
            </a:r>
            <a:r>
              <a:rPr lang="uk-UA" altLang="uk-UA" sz="2200" dirty="0">
                <a:latin typeface="Arial" panose="020B0604020202020204" pitchFamily="34" charset="0"/>
                <a:cs typeface="Arial" panose="020B0604020202020204" pitchFamily="34" charset="0"/>
              </a:rPr>
              <a:t>дізнаєшся</a:t>
            </a:r>
            <a:r>
              <a:rPr lang="uk-UA" altLang="uk-UA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39750" indent="-457200" fontAlgn="auto">
              <a:spcBef>
                <a:spcPts val="0"/>
              </a:spcBef>
              <a:spcAft>
                <a:spcPts val="0"/>
              </a:spcAft>
              <a:buFont typeface="+mj-lt"/>
              <a:buAutoNum type="arabicParenR"/>
              <a:defRPr/>
            </a:pPr>
            <a:r>
              <a:rPr lang="uk-UA" sz="2000" dirty="0">
                <a:latin typeface="Arial" panose="020B0604020202020204" pitchFamily="34" charset="0"/>
                <a:cs typeface="Arial" panose="020B0604020202020204" pitchFamily="34" charset="0"/>
              </a:rPr>
              <a:t>які є геометричні фігури;</a:t>
            </a:r>
          </a:p>
          <a:p>
            <a:pPr marL="539750" indent="-457200" fontAlgn="auto">
              <a:spcBef>
                <a:spcPts val="0"/>
              </a:spcBef>
              <a:spcAft>
                <a:spcPts val="0"/>
              </a:spcAft>
              <a:buFont typeface="+mj-lt"/>
              <a:buAutoNum type="arabicParenR"/>
              <a:defRPr/>
            </a:pPr>
            <a:r>
              <a:rPr lang="uk-UA" sz="2000" dirty="0">
                <a:latin typeface="Arial" panose="020B0604020202020204" pitchFamily="34" charset="0"/>
                <a:cs typeface="Arial" panose="020B0604020202020204" pitchFamily="34" charset="0"/>
              </a:rPr>
              <a:t>про поняття точки та прямої.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Picture 6" descr="Картинки по запросу точка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726322"/>
            <a:ext cx="2276475" cy="303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8" descr="Картинки по запросу прямая пнг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9100" y="2497086"/>
            <a:ext cx="2882900" cy="1801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0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2583" y="1906588"/>
            <a:ext cx="2398713" cy="2398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8507391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" name="Рисунок 57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" descr="D:\Документы Тани\Матеріали для нових презентацій\Зображення\Робочий кабінет\M23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79955">
            <a:off x="3111500" y="3892550"/>
            <a:ext cx="2627313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36" descr="D:\Документы Тани\Матеріали для нових презентацій\Зображення\Робочий кабінет\Edit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4550" y="2514600"/>
            <a:ext cx="1133475" cy="1133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6" name="Прямая соединительная линия 15"/>
          <p:cNvCxnSpPr/>
          <p:nvPr/>
        </p:nvCxnSpPr>
        <p:spPr>
          <a:xfrm>
            <a:off x="3384550" y="3473450"/>
            <a:ext cx="1584110" cy="826492"/>
          </a:xfrm>
          <a:prstGeom prst="line">
            <a:avLst/>
          </a:prstGeom>
          <a:ln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5608" y="843557"/>
            <a:ext cx="1499096" cy="14990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8946072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repeatCount="300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2.22222E-6 L 0.17552 0.11783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00" y="5900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22" presetClass="entr" presetSubtype="1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Скругленный прямоугольник 30"/>
          <p:cNvSpPr/>
          <p:nvPr/>
        </p:nvSpPr>
        <p:spPr>
          <a:xfrm>
            <a:off x="1834516" y="3861048"/>
            <a:ext cx="5514157" cy="1014958"/>
          </a:xfrm>
          <a:prstGeom prst="roundRect">
            <a:avLst/>
          </a:prstGeom>
          <a:ln w="19050">
            <a:solidFill>
              <a:srgbClr val="DDF5FE"/>
            </a:solidFill>
          </a:ln>
          <a:effectLst>
            <a:outerShdw blurRad="177800" dist="101600" dir="2700000" algn="tl" rotWithShape="0">
              <a:srgbClr val="D1E2F2"/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endParaRPr lang="ru-RU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8" name="Рисунок 57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Box 8"/>
          <p:cNvSpPr txBox="1"/>
          <p:nvPr/>
        </p:nvSpPr>
        <p:spPr>
          <a:xfrm>
            <a:off x="-13494" y="-19377"/>
            <a:ext cx="9144000" cy="76944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uk-UA" sz="2200" dirty="0" smtClean="0"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200" dirty="0" smtClean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Знайди </a:t>
            </a:r>
            <a:r>
              <a:rPr lang="uk-UA" sz="2200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схожі лінії.</a:t>
            </a:r>
            <a:r>
              <a:rPr lang="ru-RU" sz="2200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</a:t>
            </a: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4775" y="750064"/>
            <a:ext cx="1314450" cy="11971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Скругленный прямоугольник 12"/>
          <p:cNvSpPr/>
          <p:nvPr/>
        </p:nvSpPr>
        <p:spPr>
          <a:xfrm>
            <a:off x="1432073" y="2067694"/>
            <a:ext cx="6164263" cy="1573212"/>
          </a:xfrm>
          <a:prstGeom prst="roundRect">
            <a:avLst/>
          </a:prstGeom>
          <a:solidFill>
            <a:schemeClr val="bg1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18" name="Line 10"/>
          <p:cNvSpPr>
            <a:spLocks noChangeShapeType="1"/>
          </p:cNvSpPr>
          <p:nvPr/>
        </p:nvSpPr>
        <p:spPr bwMode="auto">
          <a:xfrm>
            <a:off x="1749573" y="2288356"/>
            <a:ext cx="800100" cy="4572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19" name="Freeform 11"/>
          <p:cNvSpPr>
            <a:spLocks/>
          </p:cNvSpPr>
          <p:nvPr/>
        </p:nvSpPr>
        <p:spPr bwMode="auto">
          <a:xfrm>
            <a:off x="1578123" y="2801119"/>
            <a:ext cx="1143000" cy="762000"/>
          </a:xfrm>
          <a:custGeom>
            <a:avLst/>
            <a:gdLst/>
            <a:ahLst/>
            <a:cxnLst>
              <a:cxn ang="0">
                <a:pos x="0" y="720"/>
              </a:cxn>
              <a:cxn ang="0">
                <a:pos x="1260" y="1080"/>
              </a:cxn>
              <a:cxn ang="0">
                <a:pos x="1800" y="0"/>
              </a:cxn>
            </a:cxnLst>
            <a:rect l="0" t="0" r="r" b="b"/>
            <a:pathLst>
              <a:path w="1800" h="1200">
                <a:moveTo>
                  <a:pt x="0" y="720"/>
                </a:moveTo>
                <a:cubicBezTo>
                  <a:pt x="480" y="960"/>
                  <a:pt x="960" y="1200"/>
                  <a:pt x="1260" y="1080"/>
                </a:cubicBezTo>
                <a:cubicBezTo>
                  <a:pt x="1560" y="960"/>
                  <a:pt x="1710" y="180"/>
                  <a:pt x="1800" y="0"/>
                </a:cubicBezTo>
              </a:path>
            </a:pathLst>
          </a:custGeom>
          <a:solidFill>
            <a:schemeClr val="bg1"/>
          </a:solidFill>
          <a:ln w="38100" cmpd="sng">
            <a:solidFill>
              <a:schemeClr val="accent5"/>
            </a:solidFill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+mn-lt"/>
              <a:cs typeface="+mn-cs"/>
            </a:endParaRPr>
          </a:p>
        </p:txBody>
      </p:sp>
      <p:sp>
        <p:nvSpPr>
          <p:cNvPr id="20" name="Line 12"/>
          <p:cNvSpPr>
            <a:spLocks noChangeShapeType="1"/>
          </p:cNvSpPr>
          <p:nvPr/>
        </p:nvSpPr>
        <p:spPr bwMode="auto">
          <a:xfrm>
            <a:off x="2906861" y="2364556"/>
            <a:ext cx="0" cy="914400"/>
          </a:xfrm>
          <a:prstGeom prst="line">
            <a:avLst/>
          </a:prstGeom>
          <a:noFill/>
          <a:ln w="38100">
            <a:solidFill>
              <a:srgbClr val="00B050"/>
            </a:solidFill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n>
                <a:solidFill>
                  <a:srgbClr val="00B050"/>
                </a:solidFill>
              </a:ln>
              <a:latin typeface="+mn-lt"/>
              <a:cs typeface="+mn-cs"/>
            </a:endParaRPr>
          </a:p>
        </p:txBody>
      </p:sp>
      <p:sp>
        <p:nvSpPr>
          <p:cNvPr id="21" name="Freeform 13"/>
          <p:cNvSpPr>
            <a:spLocks/>
          </p:cNvSpPr>
          <p:nvPr/>
        </p:nvSpPr>
        <p:spPr bwMode="auto">
          <a:xfrm>
            <a:off x="3325961" y="2364556"/>
            <a:ext cx="704850" cy="800100"/>
          </a:xfrm>
          <a:custGeom>
            <a:avLst/>
            <a:gdLst>
              <a:gd name="T0" fmla="*/ 19050 w 1110"/>
              <a:gd name="T1" fmla="*/ 0 h 1260"/>
              <a:gd name="T2" fmla="*/ 361950 w 1110"/>
              <a:gd name="T3" fmla="*/ 114300 h 1260"/>
              <a:gd name="T4" fmla="*/ 19050 w 1110"/>
              <a:gd name="T5" fmla="*/ 342900 h 1260"/>
              <a:gd name="T6" fmla="*/ 476250 w 1110"/>
              <a:gd name="T7" fmla="*/ 457200 h 1260"/>
              <a:gd name="T8" fmla="*/ 133350 w 1110"/>
              <a:gd name="T9" fmla="*/ 685800 h 1260"/>
              <a:gd name="T10" fmla="*/ 704850 w 1110"/>
              <a:gd name="T11" fmla="*/ 800100 h 126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110" h="1260">
                <a:moveTo>
                  <a:pt x="30" y="0"/>
                </a:moveTo>
                <a:cubicBezTo>
                  <a:pt x="300" y="45"/>
                  <a:pt x="570" y="90"/>
                  <a:pt x="570" y="180"/>
                </a:cubicBezTo>
                <a:cubicBezTo>
                  <a:pt x="570" y="270"/>
                  <a:pt x="0" y="450"/>
                  <a:pt x="30" y="540"/>
                </a:cubicBezTo>
                <a:cubicBezTo>
                  <a:pt x="60" y="630"/>
                  <a:pt x="720" y="630"/>
                  <a:pt x="750" y="720"/>
                </a:cubicBezTo>
                <a:cubicBezTo>
                  <a:pt x="780" y="810"/>
                  <a:pt x="150" y="990"/>
                  <a:pt x="210" y="1080"/>
                </a:cubicBezTo>
                <a:cubicBezTo>
                  <a:pt x="270" y="1170"/>
                  <a:pt x="690" y="1215"/>
                  <a:pt x="1110" y="1260"/>
                </a:cubicBezTo>
              </a:path>
            </a:pathLst>
          </a:custGeom>
          <a:solidFill>
            <a:schemeClr val="bg1"/>
          </a:solidFill>
          <a:ln w="38100" cmpd="sng">
            <a:solidFill>
              <a:srgbClr val="FFCC00"/>
            </a:solidFill>
            <a:round/>
            <a:headEnd/>
            <a:tailEnd/>
          </a:ln>
        </p:spPr>
        <p:txBody>
          <a:bodyPr/>
          <a:lstStyle/>
          <a:p>
            <a:endParaRPr lang="uk-UA"/>
          </a:p>
        </p:txBody>
      </p:sp>
      <p:sp>
        <p:nvSpPr>
          <p:cNvPr id="22" name="Line 14"/>
          <p:cNvSpPr>
            <a:spLocks noChangeShapeType="1"/>
          </p:cNvSpPr>
          <p:nvPr/>
        </p:nvSpPr>
        <p:spPr bwMode="auto">
          <a:xfrm flipV="1">
            <a:off x="4359423" y="2459806"/>
            <a:ext cx="1028700" cy="914400"/>
          </a:xfrm>
          <a:prstGeom prst="line">
            <a:avLst/>
          </a:prstGeom>
          <a:noFill/>
          <a:ln w="38100">
            <a:solidFill>
              <a:schemeClr val="accent6"/>
            </a:solidFill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+mn-lt"/>
              <a:cs typeface="+mn-cs"/>
            </a:endParaRPr>
          </a:p>
        </p:txBody>
      </p:sp>
      <p:sp>
        <p:nvSpPr>
          <p:cNvPr id="23" name="Line 15"/>
          <p:cNvSpPr>
            <a:spLocks noChangeShapeType="1"/>
          </p:cNvSpPr>
          <p:nvPr/>
        </p:nvSpPr>
        <p:spPr bwMode="auto">
          <a:xfrm>
            <a:off x="5108228" y="2917006"/>
            <a:ext cx="2110385" cy="551656"/>
          </a:xfrm>
          <a:prstGeom prst="line">
            <a:avLst/>
          </a:prstGeom>
          <a:noFill/>
          <a:ln w="38100">
            <a:solidFill>
              <a:srgbClr val="80008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25" name="Rectangle 19"/>
          <p:cNvSpPr>
            <a:spLocks noChangeArrowheads="1"/>
          </p:cNvSpPr>
          <p:nvPr/>
        </p:nvSpPr>
        <p:spPr bwMode="auto">
          <a:xfrm>
            <a:off x="5228313" y="4168472"/>
            <a:ext cx="2224007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r>
              <a:rPr lang="uk-UA" altLang="uk-UA" sz="2000" dirty="0">
                <a:latin typeface="Arial" charset="0"/>
                <a:ea typeface="Times New Roman" pitchFamily="18" charset="0"/>
              </a:rPr>
              <a:t>— крива </a:t>
            </a:r>
            <a:r>
              <a:rPr lang="uk-UA" altLang="uk-UA" sz="2000" dirty="0" smtClean="0">
                <a:latin typeface="Arial" charset="0"/>
                <a:ea typeface="Times New Roman" pitchFamily="18" charset="0"/>
              </a:rPr>
              <a:t>лінія.     </a:t>
            </a:r>
            <a:endParaRPr lang="uk-UA" altLang="uk-UA" sz="2000" dirty="0">
              <a:latin typeface="Arial" charset="0"/>
              <a:ea typeface="Times New Roman" pitchFamily="18" charset="0"/>
            </a:endParaRPr>
          </a:p>
        </p:txBody>
      </p:sp>
      <p:sp>
        <p:nvSpPr>
          <p:cNvPr id="26" name="Облако 25"/>
          <p:cNvSpPr/>
          <p:nvPr/>
        </p:nvSpPr>
        <p:spPr>
          <a:xfrm>
            <a:off x="6108848" y="2201044"/>
            <a:ext cx="1298575" cy="935037"/>
          </a:xfrm>
          <a:prstGeom prst="cloud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8" name="Freeform 11"/>
          <p:cNvSpPr>
            <a:spLocks/>
          </p:cNvSpPr>
          <p:nvPr/>
        </p:nvSpPr>
        <p:spPr bwMode="auto">
          <a:xfrm>
            <a:off x="1964804" y="4172048"/>
            <a:ext cx="907221" cy="604814"/>
          </a:xfrm>
          <a:custGeom>
            <a:avLst/>
            <a:gdLst/>
            <a:ahLst/>
            <a:cxnLst>
              <a:cxn ang="0">
                <a:pos x="0" y="720"/>
              </a:cxn>
              <a:cxn ang="0">
                <a:pos x="1260" y="1080"/>
              </a:cxn>
              <a:cxn ang="0">
                <a:pos x="1800" y="0"/>
              </a:cxn>
            </a:cxnLst>
            <a:rect l="0" t="0" r="r" b="b"/>
            <a:pathLst>
              <a:path w="1800" h="1200">
                <a:moveTo>
                  <a:pt x="0" y="720"/>
                </a:moveTo>
                <a:cubicBezTo>
                  <a:pt x="480" y="960"/>
                  <a:pt x="960" y="1200"/>
                  <a:pt x="1260" y="1080"/>
                </a:cubicBezTo>
                <a:cubicBezTo>
                  <a:pt x="1560" y="960"/>
                  <a:pt x="1710" y="180"/>
                  <a:pt x="1800" y="0"/>
                </a:cubicBezTo>
              </a:path>
            </a:pathLst>
          </a:custGeom>
          <a:solidFill>
            <a:schemeClr val="bg1"/>
          </a:solidFill>
          <a:ln w="38100" cmpd="sng">
            <a:solidFill>
              <a:schemeClr val="accent5"/>
            </a:solidFill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+mn-lt"/>
              <a:cs typeface="+mn-cs"/>
            </a:endParaRPr>
          </a:p>
        </p:txBody>
      </p:sp>
      <p:sp>
        <p:nvSpPr>
          <p:cNvPr id="29" name="Freeform 13"/>
          <p:cNvSpPr>
            <a:spLocks/>
          </p:cNvSpPr>
          <p:nvPr/>
        </p:nvSpPr>
        <p:spPr bwMode="auto">
          <a:xfrm>
            <a:off x="3222703" y="4078385"/>
            <a:ext cx="559453" cy="635055"/>
          </a:xfrm>
          <a:custGeom>
            <a:avLst/>
            <a:gdLst>
              <a:gd name="T0" fmla="*/ 19050 w 1110"/>
              <a:gd name="T1" fmla="*/ 0 h 1260"/>
              <a:gd name="T2" fmla="*/ 361950 w 1110"/>
              <a:gd name="T3" fmla="*/ 114300 h 1260"/>
              <a:gd name="T4" fmla="*/ 19050 w 1110"/>
              <a:gd name="T5" fmla="*/ 342900 h 1260"/>
              <a:gd name="T6" fmla="*/ 476250 w 1110"/>
              <a:gd name="T7" fmla="*/ 457200 h 1260"/>
              <a:gd name="T8" fmla="*/ 133350 w 1110"/>
              <a:gd name="T9" fmla="*/ 685800 h 1260"/>
              <a:gd name="T10" fmla="*/ 704850 w 1110"/>
              <a:gd name="T11" fmla="*/ 800100 h 126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110" h="1260">
                <a:moveTo>
                  <a:pt x="30" y="0"/>
                </a:moveTo>
                <a:cubicBezTo>
                  <a:pt x="300" y="45"/>
                  <a:pt x="570" y="90"/>
                  <a:pt x="570" y="180"/>
                </a:cubicBezTo>
                <a:cubicBezTo>
                  <a:pt x="570" y="270"/>
                  <a:pt x="0" y="450"/>
                  <a:pt x="30" y="540"/>
                </a:cubicBezTo>
                <a:cubicBezTo>
                  <a:pt x="60" y="630"/>
                  <a:pt x="720" y="630"/>
                  <a:pt x="750" y="720"/>
                </a:cubicBezTo>
                <a:cubicBezTo>
                  <a:pt x="780" y="810"/>
                  <a:pt x="150" y="990"/>
                  <a:pt x="210" y="1080"/>
                </a:cubicBezTo>
                <a:cubicBezTo>
                  <a:pt x="270" y="1170"/>
                  <a:pt x="690" y="1215"/>
                  <a:pt x="1110" y="1260"/>
                </a:cubicBezTo>
              </a:path>
            </a:pathLst>
          </a:custGeom>
          <a:solidFill>
            <a:schemeClr val="bg1"/>
          </a:solidFill>
          <a:ln w="38100" cmpd="sng">
            <a:solidFill>
              <a:srgbClr val="FFCC00"/>
            </a:solidFill>
            <a:round/>
            <a:headEnd/>
            <a:tailEnd/>
          </a:ln>
        </p:spPr>
        <p:txBody>
          <a:bodyPr/>
          <a:lstStyle/>
          <a:p>
            <a:endParaRPr lang="uk-UA"/>
          </a:p>
        </p:txBody>
      </p:sp>
      <p:sp>
        <p:nvSpPr>
          <p:cNvPr id="30" name="Облако 29"/>
          <p:cNvSpPr/>
          <p:nvPr/>
        </p:nvSpPr>
        <p:spPr>
          <a:xfrm>
            <a:off x="4076243" y="4010916"/>
            <a:ext cx="1030704" cy="742157"/>
          </a:xfrm>
          <a:prstGeom prst="cloud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891281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13" grpId="0" animBg="1"/>
      <p:bldP spid="18" grpId="0" animBg="1"/>
      <p:bldP spid="19" grpId="0" animBg="1"/>
      <p:bldP spid="20" grpId="0" animBg="1"/>
      <p:bldP spid="21" grpId="0" animBg="1"/>
      <p:bldP spid="21" grpId="1" animBg="1"/>
      <p:bldP spid="22" grpId="0" animBg="1"/>
      <p:bldP spid="23" grpId="0" animBg="1"/>
      <p:bldP spid="25" grpId="0"/>
      <p:bldP spid="26" grpId="0" animBg="1"/>
      <p:bldP spid="28" grpId="0" animBg="1"/>
      <p:bldP spid="29" grpId="0" animBg="1"/>
      <p:bldP spid="3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" name="Рисунок 57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" name="Скругленный прямоугольник 27"/>
          <p:cNvSpPr/>
          <p:nvPr/>
        </p:nvSpPr>
        <p:spPr>
          <a:xfrm>
            <a:off x="874713" y="2271713"/>
            <a:ext cx="3500437" cy="2141537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29" name="Скругленный прямоугольник 28"/>
          <p:cNvSpPr/>
          <p:nvPr/>
        </p:nvSpPr>
        <p:spPr>
          <a:xfrm>
            <a:off x="4660900" y="2271713"/>
            <a:ext cx="3500438" cy="2141537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30" name="TextBox 39"/>
          <p:cNvSpPr txBox="1">
            <a:spLocks noChangeArrowheads="1"/>
          </p:cNvSpPr>
          <p:nvPr/>
        </p:nvSpPr>
        <p:spPr bwMode="auto">
          <a:xfrm>
            <a:off x="2089150" y="2325688"/>
            <a:ext cx="1071563" cy="40005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uk-UA" altLang="uk-UA" sz="2000" dirty="0">
                <a:latin typeface="Arial" charset="0"/>
              </a:rPr>
              <a:t>Група 1</a:t>
            </a:r>
            <a:endParaRPr lang="ru-RU" altLang="uk-UA" sz="2000" dirty="0">
              <a:latin typeface="Arial" charset="0"/>
            </a:endParaRPr>
          </a:p>
        </p:txBody>
      </p:sp>
      <p:sp>
        <p:nvSpPr>
          <p:cNvPr id="31" name="TextBox 40"/>
          <p:cNvSpPr txBox="1">
            <a:spLocks noChangeArrowheads="1"/>
          </p:cNvSpPr>
          <p:nvPr/>
        </p:nvSpPr>
        <p:spPr bwMode="auto">
          <a:xfrm>
            <a:off x="5003800" y="2333625"/>
            <a:ext cx="2817813" cy="40005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uk-UA" altLang="uk-UA" sz="2000" dirty="0">
                <a:latin typeface="Arial" charset="0"/>
              </a:rPr>
              <a:t>Група 2</a:t>
            </a:r>
            <a:endParaRPr lang="ru-RU" altLang="uk-UA" sz="2000" dirty="0">
              <a:latin typeface="Arial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0" y="-20540"/>
            <a:ext cx="9139238" cy="76944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uk-UA" sz="2200" dirty="0" smtClean="0"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200" dirty="0" smtClean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Розподіли </a:t>
            </a:r>
            <a:r>
              <a:rPr lang="uk-UA" sz="2200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лінії на дві групи.</a:t>
            </a:r>
            <a:endParaRPr lang="ru-RU" sz="2200" dirty="0"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33" name="Line 2"/>
          <p:cNvSpPr>
            <a:spLocks noChangeShapeType="1"/>
          </p:cNvSpPr>
          <p:nvPr/>
        </p:nvSpPr>
        <p:spPr bwMode="auto">
          <a:xfrm>
            <a:off x="1143000" y="987425"/>
            <a:ext cx="1328738" cy="0"/>
          </a:xfrm>
          <a:prstGeom prst="line">
            <a:avLst/>
          </a:prstGeom>
          <a:ln>
            <a:headEnd/>
            <a:tailEnd/>
          </a:ln>
          <a:effectLst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34" name="Freeform 3"/>
          <p:cNvSpPr>
            <a:spLocks/>
          </p:cNvSpPr>
          <p:nvPr/>
        </p:nvSpPr>
        <p:spPr bwMode="auto">
          <a:xfrm>
            <a:off x="1214438" y="1487488"/>
            <a:ext cx="1257300" cy="47625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900" y="720"/>
              </a:cxn>
              <a:cxn ang="0">
                <a:pos x="1980" y="180"/>
              </a:cxn>
            </a:cxnLst>
            <a:rect l="0" t="0" r="r" b="b"/>
            <a:pathLst>
              <a:path w="1980" h="750">
                <a:moveTo>
                  <a:pt x="0" y="0"/>
                </a:moveTo>
                <a:cubicBezTo>
                  <a:pt x="285" y="345"/>
                  <a:pt x="570" y="690"/>
                  <a:pt x="900" y="720"/>
                </a:cubicBezTo>
                <a:cubicBezTo>
                  <a:pt x="1230" y="750"/>
                  <a:pt x="1605" y="465"/>
                  <a:pt x="1980" y="180"/>
                </a:cubicBezTo>
              </a:path>
            </a:pathLst>
          </a:custGeom>
          <a:ln>
            <a:headEnd/>
            <a:tailEnd/>
          </a:ln>
          <a:effectLst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35" name="Freeform 4"/>
          <p:cNvSpPr>
            <a:spLocks/>
          </p:cNvSpPr>
          <p:nvPr/>
        </p:nvSpPr>
        <p:spPr bwMode="auto">
          <a:xfrm>
            <a:off x="2786063" y="1344613"/>
            <a:ext cx="514350" cy="6858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720" y="540"/>
              </a:cxn>
              <a:cxn ang="0">
                <a:pos x="540" y="1080"/>
              </a:cxn>
            </a:cxnLst>
            <a:rect l="0" t="0" r="r" b="b"/>
            <a:pathLst>
              <a:path w="810" h="1080">
                <a:moveTo>
                  <a:pt x="0" y="0"/>
                </a:moveTo>
                <a:cubicBezTo>
                  <a:pt x="315" y="180"/>
                  <a:pt x="630" y="360"/>
                  <a:pt x="720" y="540"/>
                </a:cubicBezTo>
                <a:cubicBezTo>
                  <a:pt x="810" y="720"/>
                  <a:pt x="675" y="900"/>
                  <a:pt x="540" y="1080"/>
                </a:cubicBezTo>
              </a:path>
            </a:pathLst>
          </a:custGeom>
          <a:ln>
            <a:headEnd/>
            <a:tailEnd/>
          </a:ln>
          <a:effectLst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36" name="Line 5"/>
          <p:cNvSpPr>
            <a:spLocks noChangeShapeType="1"/>
          </p:cNvSpPr>
          <p:nvPr/>
        </p:nvSpPr>
        <p:spPr bwMode="auto">
          <a:xfrm flipV="1">
            <a:off x="3714750" y="987425"/>
            <a:ext cx="685800" cy="914400"/>
          </a:xfrm>
          <a:prstGeom prst="line">
            <a:avLst/>
          </a:prstGeom>
          <a:ln>
            <a:headEnd/>
            <a:tailEnd/>
          </a:ln>
          <a:effectLst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37" name="Freeform 6"/>
          <p:cNvSpPr>
            <a:spLocks/>
          </p:cNvSpPr>
          <p:nvPr/>
        </p:nvSpPr>
        <p:spPr bwMode="auto">
          <a:xfrm>
            <a:off x="4514850" y="1196975"/>
            <a:ext cx="628650" cy="590550"/>
          </a:xfrm>
          <a:custGeom>
            <a:avLst/>
            <a:gdLst/>
            <a:ahLst/>
            <a:cxnLst>
              <a:cxn ang="0">
                <a:pos x="450" y="390"/>
              </a:cxn>
              <a:cxn ang="0">
                <a:pos x="90" y="30"/>
              </a:cxn>
              <a:cxn ang="0">
                <a:pos x="990" y="210"/>
              </a:cxn>
              <a:cxn ang="0">
                <a:pos x="90" y="750"/>
              </a:cxn>
              <a:cxn ang="0">
                <a:pos x="450" y="930"/>
              </a:cxn>
              <a:cxn ang="0">
                <a:pos x="990" y="750"/>
              </a:cxn>
              <a:cxn ang="0">
                <a:pos x="450" y="390"/>
              </a:cxn>
            </a:cxnLst>
            <a:rect l="0" t="0" r="r" b="b"/>
            <a:pathLst>
              <a:path w="990" h="930">
                <a:moveTo>
                  <a:pt x="450" y="390"/>
                </a:moveTo>
                <a:cubicBezTo>
                  <a:pt x="300" y="270"/>
                  <a:pt x="0" y="60"/>
                  <a:pt x="90" y="30"/>
                </a:cubicBezTo>
                <a:cubicBezTo>
                  <a:pt x="180" y="0"/>
                  <a:pt x="990" y="90"/>
                  <a:pt x="990" y="210"/>
                </a:cubicBezTo>
                <a:cubicBezTo>
                  <a:pt x="990" y="330"/>
                  <a:pt x="180" y="630"/>
                  <a:pt x="90" y="750"/>
                </a:cubicBezTo>
                <a:cubicBezTo>
                  <a:pt x="0" y="870"/>
                  <a:pt x="300" y="930"/>
                  <a:pt x="450" y="930"/>
                </a:cubicBezTo>
                <a:cubicBezTo>
                  <a:pt x="600" y="930"/>
                  <a:pt x="990" y="840"/>
                  <a:pt x="990" y="750"/>
                </a:cubicBezTo>
                <a:cubicBezTo>
                  <a:pt x="990" y="660"/>
                  <a:pt x="600" y="510"/>
                  <a:pt x="450" y="390"/>
                </a:cubicBezTo>
                <a:close/>
              </a:path>
            </a:pathLst>
          </a:custGeom>
          <a:ln>
            <a:headEnd/>
            <a:tailEnd/>
          </a:ln>
          <a:effectLst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38" name="Line 7"/>
          <p:cNvSpPr>
            <a:spLocks noChangeShapeType="1"/>
          </p:cNvSpPr>
          <p:nvPr/>
        </p:nvSpPr>
        <p:spPr bwMode="auto">
          <a:xfrm>
            <a:off x="5715000" y="987425"/>
            <a:ext cx="0" cy="914400"/>
          </a:xfrm>
          <a:prstGeom prst="line">
            <a:avLst/>
          </a:prstGeom>
          <a:ln>
            <a:headEnd/>
            <a:tailEnd/>
          </a:ln>
          <a:effectLst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39" name="Line 8"/>
          <p:cNvSpPr>
            <a:spLocks noChangeShapeType="1"/>
          </p:cNvSpPr>
          <p:nvPr/>
        </p:nvSpPr>
        <p:spPr bwMode="auto">
          <a:xfrm flipH="1" flipV="1">
            <a:off x="6072188" y="987425"/>
            <a:ext cx="800100" cy="914400"/>
          </a:xfrm>
          <a:prstGeom prst="line">
            <a:avLst/>
          </a:prstGeom>
          <a:ln>
            <a:headEnd/>
            <a:tailEnd/>
          </a:ln>
          <a:effectLst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40" name="Freeform 9"/>
          <p:cNvSpPr>
            <a:spLocks/>
          </p:cNvSpPr>
          <p:nvPr/>
        </p:nvSpPr>
        <p:spPr bwMode="auto">
          <a:xfrm>
            <a:off x="7092950" y="1096963"/>
            <a:ext cx="571500" cy="933450"/>
          </a:xfrm>
          <a:custGeom>
            <a:avLst/>
            <a:gdLst/>
            <a:ahLst/>
            <a:cxnLst>
              <a:cxn ang="0">
                <a:pos x="0" y="570"/>
              </a:cxn>
              <a:cxn ang="0">
                <a:pos x="720" y="30"/>
              </a:cxn>
              <a:cxn ang="0">
                <a:pos x="540" y="750"/>
              </a:cxn>
              <a:cxn ang="0">
                <a:pos x="900" y="750"/>
              </a:cxn>
              <a:cxn ang="0">
                <a:pos x="540" y="1470"/>
              </a:cxn>
            </a:cxnLst>
            <a:rect l="0" t="0" r="r" b="b"/>
            <a:pathLst>
              <a:path w="900" h="1470">
                <a:moveTo>
                  <a:pt x="0" y="570"/>
                </a:moveTo>
                <a:cubicBezTo>
                  <a:pt x="315" y="285"/>
                  <a:pt x="630" y="0"/>
                  <a:pt x="720" y="30"/>
                </a:cubicBezTo>
                <a:cubicBezTo>
                  <a:pt x="810" y="60"/>
                  <a:pt x="510" y="630"/>
                  <a:pt x="540" y="750"/>
                </a:cubicBezTo>
                <a:cubicBezTo>
                  <a:pt x="570" y="870"/>
                  <a:pt x="900" y="630"/>
                  <a:pt x="900" y="750"/>
                </a:cubicBezTo>
                <a:cubicBezTo>
                  <a:pt x="900" y="870"/>
                  <a:pt x="720" y="1170"/>
                  <a:pt x="540" y="1470"/>
                </a:cubicBezTo>
              </a:path>
            </a:pathLst>
          </a:custGeom>
          <a:ln>
            <a:headEnd/>
            <a:tailEnd/>
          </a:ln>
          <a:effectLst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41" name="Rectangle 10"/>
          <p:cNvSpPr>
            <a:spLocks noChangeArrowheads="1"/>
          </p:cNvSpPr>
          <p:nvPr/>
        </p:nvSpPr>
        <p:spPr bwMode="auto">
          <a:xfrm>
            <a:off x="0" y="-20540"/>
            <a:ext cx="8441159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t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endParaRPr lang="uk-UA" altLang="uk-UA" sz="2200" dirty="0" smtClean="0">
              <a:latin typeface="Arial" charset="0"/>
              <a:cs typeface="Times New Roman" pitchFamily="18" charset="0"/>
            </a:endParaRPr>
          </a:p>
          <a:p>
            <a:pPr eaLnBrk="1" hangingPunct="1"/>
            <a:r>
              <a:rPr lang="uk-UA" altLang="uk-UA" sz="2200" dirty="0" smtClean="0">
                <a:latin typeface="Arial" charset="0"/>
                <a:cs typeface="Times New Roman" pitchFamily="18" charset="0"/>
              </a:rPr>
              <a:t>Як </a:t>
            </a:r>
            <a:r>
              <a:rPr lang="uk-UA" altLang="uk-UA" sz="2200" dirty="0">
                <a:latin typeface="Arial" charset="0"/>
                <a:cs typeface="Times New Roman" pitchFamily="18" charset="0"/>
              </a:rPr>
              <a:t>інакше можна розподілити ці лінії на дві групи?</a:t>
            </a:r>
            <a:endParaRPr lang="uk-UA" altLang="uk-UA" sz="2200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814581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6.32521E-7 L -0.0125 0.3998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25" y="199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3.60383E-6 L 0.44809 0.28418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396" y="141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3.58025E-6 L 0.42761 0.41543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372" y="207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9.10775E-7 L -0.11701 0.47113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851" y="235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2.76766E-6 L 0.05851 0.48349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17" y="241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022E-16 -9.10775E-7 L -0.43212 0.47113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615" y="235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9.10775E-7 L -0.29444 0.38716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722" y="193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177 -0.01728 L -0.00798 0.30463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78" y="169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9531 0.22106 L 0.0408 0.22106 " pathEditMode="relative" rAng="0" ptsTypes="AA">
                                      <p:cBhvr>
                                        <p:cTn id="4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7" y="0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799 0.30463 L -0.38611 0.38843 " pathEditMode="relative" rAng="0" ptsTypes="AA">
                                      <p:cBhvr>
                                        <p:cTn id="4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9" y="42"/>
                                    </p:animMotion>
                                  </p:childTnLst>
                                </p:cTn>
                              </p:par>
                              <p:par>
                                <p:cTn id="48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1024 0.2625 L 0.3316 0.26713 " pathEditMode="relative" rAng="0" ptsTypes="AA">
                                      <p:cBhvr>
                                        <p:cTn id="4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1" y="2"/>
                                    </p:animMotion>
                                  </p:childTnLst>
                                </p:cTn>
                              </p:par>
                              <p:par>
                                <p:cTn id="50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5833 0.29343 L 0.09931 0.40883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882" y="57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4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" name="Рисунок 57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2" descr="C:\Users\Masha\Desktop\2-9ф 2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1076" y="1176317"/>
            <a:ext cx="6096000" cy="3586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0" name="Прямая соединительная линия 19"/>
          <p:cNvCxnSpPr/>
          <p:nvPr/>
        </p:nvCxnSpPr>
        <p:spPr>
          <a:xfrm>
            <a:off x="6372200" y="3682979"/>
            <a:ext cx="2304256" cy="0"/>
          </a:xfrm>
          <a:prstGeom prst="line">
            <a:avLst/>
          </a:prstGeom>
          <a:ln w="57150">
            <a:solidFill>
              <a:srgbClr val="7030A0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249" y="-20540"/>
            <a:ext cx="7861300" cy="110799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uk-UA" sz="2200" dirty="0" smtClean="0"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200" dirty="0" smtClean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Розглянь </a:t>
            </a:r>
            <a:r>
              <a:rPr lang="uk-UA" sz="2200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геометричні фігури.  </a:t>
            </a:r>
            <a:endParaRPr lang="en-US" sz="2200" dirty="0"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200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Відшукай їх на малюнку. </a:t>
            </a:r>
          </a:p>
        </p:txBody>
      </p:sp>
      <p:cxnSp>
        <p:nvCxnSpPr>
          <p:cNvPr id="22" name="Прямая соединительная линия 21"/>
          <p:cNvCxnSpPr/>
          <p:nvPr/>
        </p:nvCxnSpPr>
        <p:spPr>
          <a:xfrm flipV="1">
            <a:off x="704954" y="2474119"/>
            <a:ext cx="1000125" cy="679450"/>
          </a:xfrm>
          <a:prstGeom prst="line">
            <a:avLst/>
          </a:prstGeom>
          <a:ln w="57150">
            <a:solidFill>
              <a:srgbClr val="7030A0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23" name="Облако 22"/>
          <p:cNvSpPr/>
          <p:nvPr/>
        </p:nvSpPr>
        <p:spPr>
          <a:xfrm>
            <a:off x="845343" y="4136715"/>
            <a:ext cx="833438" cy="638175"/>
          </a:xfrm>
          <a:prstGeom prst="cloud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4" name="TextBox 23"/>
          <p:cNvSpPr txBox="1">
            <a:spLocks noChangeArrowheads="1"/>
          </p:cNvSpPr>
          <p:nvPr/>
        </p:nvSpPr>
        <p:spPr bwMode="auto">
          <a:xfrm>
            <a:off x="785813" y="1317625"/>
            <a:ext cx="1785937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uk-UA" altLang="uk-UA" sz="2000" dirty="0">
                <a:latin typeface="Arial" charset="0"/>
              </a:rPr>
              <a:t>Точка</a:t>
            </a:r>
            <a:endParaRPr lang="ru-RU" altLang="uk-UA" sz="2000" dirty="0">
              <a:latin typeface="Arial" charset="0"/>
            </a:endParaRPr>
          </a:p>
        </p:txBody>
      </p:sp>
      <p:sp>
        <p:nvSpPr>
          <p:cNvPr id="25" name="TextBox 24"/>
          <p:cNvSpPr txBox="1">
            <a:spLocks noChangeArrowheads="1"/>
          </p:cNvSpPr>
          <p:nvPr/>
        </p:nvSpPr>
        <p:spPr bwMode="auto">
          <a:xfrm>
            <a:off x="642938" y="2066925"/>
            <a:ext cx="1785937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uk-UA" altLang="uk-UA" sz="2000">
                <a:latin typeface="Arial" charset="0"/>
              </a:rPr>
              <a:t>Пряма</a:t>
            </a:r>
            <a:endParaRPr lang="ru-RU" altLang="uk-UA" sz="2000">
              <a:latin typeface="Arial" charset="0"/>
            </a:endParaRPr>
          </a:p>
        </p:txBody>
      </p:sp>
      <p:sp>
        <p:nvSpPr>
          <p:cNvPr id="26" name="TextBox 25"/>
          <p:cNvSpPr txBox="1">
            <a:spLocks noChangeArrowheads="1"/>
          </p:cNvSpPr>
          <p:nvPr/>
        </p:nvSpPr>
        <p:spPr bwMode="auto">
          <a:xfrm>
            <a:off x="1849438" y="4011613"/>
            <a:ext cx="1785937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uk-UA" altLang="uk-UA" sz="2000">
                <a:latin typeface="Arial" charset="0"/>
              </a:rPr>
              <a:t>Крива</a:t>
            </a:r>
            <a:endParaRPr lang="ru-RU" altLang="uk-UA" sz="2000">
              <a:latin typeface="Arial" charset="0"/>
            </a:endParaRPr>
          </a:p>
        </p:txBody>
      </p:sp>
      <p:sp>
        <p:nvSpPr>
          <p:cNvPr id="27" name="Овал 26"/>
          <p:cNvSpPr/>
          <p:nvPr/>
        </p:nvSpPr>
        <p:spPr>
          <a:xfrm>
            <a:off x="1835150" y="1477963"/>
            <a:ext cx="157163" cy="157162"/>
          </a:xfrm>
          <a:prstGeom prst="ellipse">
            <a:avLst/>
          </a:prstGeom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2" name="Полилиния 41"/>
          <p:cNvSpPr/>
          <p:nvPr/>
        </p:nvSpPr>
        <p:spPr>
          <a:xfrm>
            <a:off x="933153" y="3605985"/>
            <a:ext cx="1081087" cy="153988"/>
          </a:xfrm>
          <a:custGeom>
            <a:avLst/>
            <a:gdLst>
              <a:gd name="connsiteX0" fmla="*/ 2838994 w 2838994"/>
              <a:gd name="connsiteY0" fmla="*/ 69669 h 506549"/>
              <a:gd name="connsiteX1" fmla="*/ 1968137 w 2838994"/>
              <a:gd name="connsiteY1" fmla="*/ 505097 h 506549"/>
              <a:gd name="connsiteX2" fmla="*/ 940526 w 2838994"/>
              <a:gd name="connsiteY2" fmla="*/ 60960 h 506549"/>
              <a:gd name="connsiteX3" fmla="*/ 0 w 2838994"/>
              <a:gd name="connsiteY3" fmla="*/ 139337 h 506549"/>
              <a:gd name="connsiteX4" fmla="*/ 0 w 2838994"/>
              <a:gd name="connsiteY4" fmla="*/ 139337 h 5065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38994" h="506549">
                <a:moveTo>
                  <a:pt x="2838994" y="69669"/>
                </a:moveTo>
                <a:cubicBezTo>
                  <a:pt x="2561771" y="288109"/>
                  <a:pt x="2284548" y="506549"/>
                  <a:pt x="1968137" y="505097"/>
                </a:cubicBezTo>
                <a:cubicBezTo>
                  <a:pt x="1651726" y="503646"/>
                  <a:pt x="1268549" y="121920"/>
                  <a:pt x="940526" y="60960"/>
                </a:cubicBezTo>
                <a:cubicBezTo>
                  <a:pt x="612503" y="0"/>
                  <a:pt x="0" y="139337"/>
                  <a:pt x="0" y="139337"/>
                </a:cubicBezTo>
                <a:lnTo>
                  <a:pt x="0" y="139337"/>
                </a:lnTo>
              </a:path>
            </a:pathLst>
          </a:custGeom>
          <a:ln w="57150">
            <a:solidFill>
              <a:srgbClr val="00B050"/>
            </a:solidFill>
          </a:ln>
          <a:effectLst/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3" name="Овал 42"/>
          <p:cNvSpPr/>
          <p:nvPr/>
        </p:nvSpPr>
        <p:spPr>
          <a:xfrm>
            <a:off x="5104226" y="2446317"/>
            <a:ext cx="155575" cy="157162"/>
          </a:xfrm>
          <a:prstGeom prst="ellipse">
            <a:avLst/>
          </a:prstGeom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4" name="Полилиния 43"/>
          <p:cNvSpPr/>
          <p:nvPr/>
        </p:nvSpPr>
        <p:spPr>
          <a:xfrm>
            <a:off x="3347624" y="3363838"/>
            <a:ext cx="1756601" cy="1004400"/>
          </a:xfrm>
          <a:custGeom>
            <a:avLst/>
            <a:gdLst>
              <a:gd name="connsiteX0" fmla="*/ 1291157 w 1756759"/>
              <a:gd name="connsiteY0" fmla="*/ 0 h 970059"/>
              <a:gd name="connsiteX1" fmla="*/ 1633063 w 1756759"/>
              <a:gd name="connsiteY1" fmla="*/ 79513 h 970059"/>
              <a:gd name="connsiteX2" fmla="*/ 1736430 w 1756759"/>
              <a:gd name="connsiteY2" fmla="*/ 119269 h 970059"/>
              <a:gd name="connsiteX3" fmla="*/ 1752332 w 1756759"/>
              <a:gd name="connsiteY3" fmla="*/ 151074 h 970059"/>
              <a:gd name="connsiteX4" fmla="*/ 1680770 w 1756759"/>
              <a:gd name="connsiteY4" fmla="*/ 198782 h 970059"/>
              <a:gd name="connsiteX5" fmla="*/ 1466085 w 1756759"/>
              <a:gd name="connsiteY5" fmla="*/ 238539 h 970059"/>
              <a:gd name="connsiteX6" fmla="*/ 1203692 w 1756759"/>
              <a:gd name="connsiteY6" fmla="*/ 254441 h 970059"/>
              <a:gd name="connsiteX7" fmla="*/ 742517 w 1756759"/>
              <a:gd name="connsiteY7" fmla="*/ 270344 h 970059"/>
              <a:gd name="connsiteX8" fmla="*/ 464221 w 1756759"/>
              <a:gd name="connsiteY8" fmla="*/ 294198 h 970059"/>
              <a:gd name="connsiteX9" fmla="*/ 217730 w 1756759"/>
              <a:gd name="connsiteY9" fmla="*/ 357808 h 970059"/>
              <a:gd name="connsiteX10" fmla="*/ 74607 w 1756759"/>
              <a:gd name="connsiteY10" fmla="*/ 437321 h 970059"/>
              <a:gd name="connsiteX11" fmla="*/ 10997 w 1756759"/>
              <a:gd name="connsiteY11" fmla="*/ 524786 h 970059"/>
              <a:gd name="connsiteX12" fmla="*/ 18948 w 1756759"/>
              <a:gd name="connsiteY12" fmla="*/ 683812 h 970059"/>
              <a:gd name="connsiteX13" fmla="*/ 193877 w 1756759"/>
              <a:gd name="connsiteY13" fmla="*/ 834887 h 970059"/>
              <a:gd name="connsiteX14" fmla="*/ 352903 w 1756759"/>
              <a:gd name="connsiteY14" fmla="*/ 906448 h 970059"/>
              <a:gd name="connsiteX15" fmla="*/ 837932 w 1756759"/>
              <a:gd name="connsiteY15" fmla="*/ 970059 h 9700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756759" h="970059">
                <a:moveTo>
                  <a:pt x="1291157" y="0"/>
                </a:moveTo>
                <a:lnTo>
                  <a:pt x="1633063" y="79513"/>
                </a:lnTo>
                <a:cubicBezTo>
                  <a:pt x="1707275" y="99391"/>
                  <a:pt x="1716552" y="107342"/>
                  <a:pt x="1736430" y="119269"/>
                </a:cubicBezTo>
                <a:cubicBezTo>
                  <a:pt x="1756308" y="131196"/>
                  <a:pt x="1761609" y="137822"/>
                  <a:pt x="1752332" y="151074"/>
                </a:cubicBezTo>
                <a:cubicBezTo>
                  <a:pt x="1743055" y="164326"/>
                  <a:pt x="1728478" y="184205"/>
                  <a:pt x="1680770" y="198782"/>
                </a:cubicBezTo>
                <a:cubicBezTo>
                  <a:pt x="1633062" y="213360"/>
                  <a:pt x="1545598" y="229263"/>
                  <a:pt x="1466085" y="238539"/>
                </a:cubicBezTo>
                <a:cubicBezTo>
                  <a:pt x="1386572" y="247816"/>
                  <a:pt x="1203692" y="254441"/>
                  <a:pt x="1203692" y="254441"/>
                </a:cubicBezTo>
                <a:lnTo>
                  <a:pt x="742517" y="270344"/>
                </a:lnTo>
                <a:cubicBezTo>
                  <a:pt x="619272" y="276970"/>
                  <a:pt x="551686" y="279621"/>
                  <a:pt x="464221" y="294198"/>
                </a:cubicBezTo>
                <a:cubicBezTo>
                  <a:pt x="376756" y="308775"/>
                  <a:pt x="282666" y="333954"/>
                  <a:pt x="217730" y="357808"/>
                </a:cubicBezTo>
                <a:cubicBezTo>
                  <a:pt x="152794" y="381662"/>
                  <a:pt x="109062" y="409491"/>
                  <a:pt x="74607" y="437321"/>
                </a:cubicBezTo>
                <a:cubicBezTo>
                  <a:pt x="40151" y="465151"/>
                  <a:pt x="20274" y="483704"/>
                  <a:pt x="10997" y="524786"/>
                </a:cubicBezTo>
                <a:cubicBezTo>
                  <a:pt x="1720" y="565868"/>
                  <a:pt x="-11532" y="632128"/>
                  <a:pt x="18948" y="683812"/>
                </a:cubicBezTo>
                <a:cubicBezTo>
                  <a:pt x="49428" y="735496"/>
                  <a:pt x="138218" y="797781"/>
                  <a:pt x="193877" y="834887"/>
                </a:cubicBezTo>
                <a:cubicBezTo>
                  <a:pt x="249536" y="871993"/>
                  <a:pt x="245560" y="883919"/>
                  <a:pt x="352903" y="906448"/>
                </a:cubicBezTo>
                <a:cubicBezTo>
                  <a:pt x="460246" y="928977"/>
                  <a:pt x="723963" y="952831"/>
                  <a:pt x="837932" y="970059"/>
                </a:cubicBezTo>
              </a:path>
            </a:pathLst>
          </a:cu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5" name="Облако 44"/>
          <p:cNvSpPr/>
          <p:nvPr/>
        </p:nvSpPr>
        <p:spPr>
          <a:xfrm>
            <a:off x="4312063" y="1419622"/>
            <a:ext cx="947738" cy="607595"/>
          </a:xfrm>
          <a:prstGeom prst="cloud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414788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7" presetClass="emph" presetSubtype="0" fill="remove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3" dur="250" autoRev="1" fill="remove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4" dur="250" autoRev="1" fill="remove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5" dur="250" autoRev="1" fill="remove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6" dur="250" autoRev="1" fill="remove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8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9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0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1" dur="250" autoRev="1" fill="remove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2" dur="250" autoRev="1" fill="remove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3" dur="250" autoRev="1" fill="remove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4" dur="250" autoRev="1" fill="remove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7" presetClass="emph" presetSubtype="0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6" dur="250" autoRev="1" fill="remov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7" dur="250" autoRev="1" fill="remove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8" dur="250" autoRev="1" fill="remove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9" dur="250" autoRev="1" fill="remove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7" grpId="1" animBg="1"/>
      <p:bldP spid="42" grpId="0" animBg="1"/>
      <p:bldP spid="43" grpId="1" animBg="1"/>
      <p:bldP spid="43" grpId="2" animBg="1"/>
      <p:bldP spid="44" grpId="0" animBg="1"/>
      <p:bldP spid="44" grpId="1" animBg="1"/>
      <p:bldP spid="45" grpId="0" animBg="1"/>
      <p:bldP spid="45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" name="Рисунок 57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TextBox 17"/>
          <p:cNvSpPr txBox="1"/>
          <p:nvPr/>
        </p:nvSpPr>
        <p:spPr>
          <a:xfrm>
            <a:off x="0" y="-31758"/>
            <a:ext cx="7861300" cy="76944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uk-UA" sz="2200" dirty="0" smtClean="0"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200" dirty="0" smtClean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Відшукай </a:t>
            </a:r>
            <a:r>
              <a:rPr lang="uk-UA" sz="2200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точки, прямі та криві лінії. </a:t>
            </a:r>
          </a:p>
        </p:txBody>
      </p:sp>
      <p:cxnSp>
        <p:nvCxnSpPr>
          <p:cNvPr id="28" name="Прямая соединительная линия 27"/>
          <p:cNvCxnSpPr/>
          <p:nvPr/>
        </p:nvCxnSpPr>
        <p:spPr>
          <a:xfrm>
            <a:off x="1170955" y="1706513"/>
            <a:ext cx="2643187" cy="500062"/>
          </a:xfrm>
          <a:prstGeom prst="line">
            <a:avLst/>
          </a:prstGeom>
          <a:ln w="57150"/>
          <a:effectLst/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9" name="Прямая соединительная линия 28"/>
          <p:cNvCxnSpPr/>
          <p:nvPr/>
        </p:nvCxnSpPr>
        <p:spPr>
          <a:xfrm>
            <a:off x="599455" y="2706638"/>
            <a:ext cx="2643187" cy="501650"/>
          </a:xfrm>
          <a:prstGeom prst="line">
            <a:avLst/>
          </a:prstGeom>
          <a:ln w="57150"/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0" name="Овал 29"/>
          <p:cNvSpPr/>
          <p:nvPr/>
        </p:nvSpPr>
        <p:spPr>
          <a:xfrm flipH="1" flipV="1">
            <a:off x="456580" y="1777950"/>
            <a:ext cx="71437" cy="71438"/>
          </a:xfrm>
          <a:prstGeom prst="ellipse">
            <a:avLst/>
          </a:prstGeom>
          <a:solidFill>
            <a:srgbClr val="00B050"/>
          </a:solidFill>
          <a:ln w="57150">
            <a:solidFill>
              <a:srgbClr val="92D050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4800" b="1" dirty="0"/>
          </a:p>
        </p:txBody>
      </p:sp>
      <p:sp>
        <p:nvSpPr>
          <p:cNvPr id="31" name="Овал 30"/>
          <p:cNvSpPr/>
          <p:nvPr/>
        </p:nvSpPr>
        <p:spPr>
          <a:xfrm>
            <a:off x="1028080" y="2206575"/>
            <a:ext cx="71437" cy="71438"/>
          </a:xfrm>
          <a:prstGeom prst="ellipse">
            <a:avLst/>
          </a:prstGeom>
          <a:ln w="57150">
            <a:solidFill>
              <a:srgbClr val="FFC00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2" name="Овал 31"/>
          <p:cNvSpPr/>
          <p:nvPr/>
        </p:nvSpPr>
        <p:spPr>
          <a:xfrm>
            <a:off x="2599705" y="2492325"/>
            <a:ext cx="71437" cy="71438"/>
          </a:xfrm>
          <a:prstGeom prst="ellipse">
            <a:avLst/>
          </a:prstGeom>
          <a:solidFill>
            <a:schemeClr val="tx2">
              <a:lumMod val="50000"/>
            </a:schemeClr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rgbClr val="660066"/>
              </a:solidFill>
            </a:endParaRPr>
          </a:p>
        </p:txBody>
      </p:sp>
      <p:sp>
        <p:nvSpPr>
          <p:cNvPr id="33" name="Овал 32"/>
          <p:cNvSpPr/>
          <p:nvPr/>
        </p:nvSpPr>
        <p:spPr>
          <a:xfrm>
            <a:off x="4028455" y="2492325"/>
            <a:ext cx="71437" cy="71438"/>
          </a:xfrm>
          <a:prstGeom prst="ellipse">
            <a:avLst/>
          </a:prstGeom>
          <a:ln w="57150">
            <a:solidFill>
              <a:srgbClr val="CC00FF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4" name="Овал 33"/>
          <p:cNvSpPr/>
          <p:nvPr/>
        </p:nvSpPr>
        <p:spPr>
          <a:xfrm>
            <a:off x="3742705" y="1777950"/>
            <a:ext cx="71437" cy="71438"/>
          </a:xfrm>
          <a:prstGeom prst="ellipse">
            <a:avLst/>
          </a:prstGeom>
          <a:ln w="571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5" name="Овал 34"/>
          <p:cNvSpPr/>
          <p:nvPr/>
        </p:nvSpPr>
        <p:spPr>
          <a:xfrm>
            <a:off x="528017" y="2849513"/>
            <a:ext cx="71438" cy="71437"/>
          </a:xfrm>
          <a:prstGeom prst="ellipse">
            <a:avLst/>
          </a:prstGeom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6" name="Полилиния 35"/>
          <p:cNvSpPr/>
          <p:nvPr/>
        </p:nvSpPr>
        <p:spPr>
          <a:xfrm>
            <a:off x="4528517" y="3135263"/>
            <a:ext cx="1420813" cy="1492250"/>
          </a:xfrm>
          <a:custGeom>
            <a:avLst/>
            <a:gdLst>
              <a:gd name="connsiteX0" fmla="*/ 46990 w 1421130"/>
              <a:gd name="connsiteY0" fmla="*/ 1112520 h 1492250"/>
              <a:gd name="connsiteX1" fmla="*/ 46990 w 1421130"/>
              <a:gd name="connsiteY1" fmla="*/ 281940 h 1492250"/>
              <a:gd name="connsiteX2" fmla="*/ 328930 w 1421130"/>
              <a:gd name="connsiteY2" fmla="*/ 167640 h 1492250"/>
              <a:gd name="connsiteX3" fmla="*/ 412750 w 1421130"/>
              <a:gd name="connsiteY3" fmla="*/ 1287780 h 1492250"/>
              <a:gd name="connsiteX4" fmla="*/ 1129030 w 1421130"/>
              <a:gd name="connsiteY4" fmla="*/ 1394460 h 1492250"/>
              <a:gd name="connsiteX5" fmla="*/ 1388110 w 1421130"/>
              <a:gd name="connsiteY5" fmla="*/ 982980 h 1492250"/>
              <a:gd name="connsiteX6" fmla="*/ 1319530 w 1421130"/>
              <a:gd name="connsiteY6" fmla="*/ 434340 h 1492250"/>
              <a:gd name="connsiteX7" fmla="*/ 778510 w 1421130"/>
              <a:gd name="connsiteY7" fmla="*/ 381000 h 1492250"/>
              <a:gd name="connsiteX8" fmla="*/ 595630 w 1421130"/>
              <a:gd name="connsiteY8" fmla="*/ 662940 h 1492250"/>
              <a:gd name="connsiteX9" fmla="*/ 648970 w 1421130"/>
              <a:gd name="connsiteY9" fmla="*/ 1181100 h 1492250"/>
              <a:gd name="connsiteX10" fmla="*/ 908050 w 1421130"/>
              <a:gd name="connsiteY10" fmla="*/ 1287780 h 1492250"/>
              <a:gd name="connsiteX11" fmla="*/ 1197610 w 1421130"/>
              <a:gd name="connsiteY11" fmla="*/ 1196340 h 1492250"/>
              <a:gd name="connsiteX12" fmla="*/ 1273810 w 1421130"/>
              <a:gd name="connsiteY12" fmla="*/ 876300 h 1492250"/>
              <a:gd name="connsiteX13" fmla="*/ 1235710 w 1421130"/>
              <a:gd name="connsiteY13" fmla="*/ 556260 h 1492250"/>
              <a:gd name="connsiteX14" fmla="*/ 953770 w 1421130"/>
              <a:gd name="connsiteY14" fmla="*/ 510540 h 1492250"/>
              <a:gd name="connsiteX15" fmla="*/ 770890 w 1421130"/>
              <a:gd name="connsiteY15" fmla="*/ 586740 h 1492250"/>
              <a:gd name="connsiteX16" fmla="*/ 740410 w 1421130"/>
              <a:gd name="connsiteY16" fmla="*/ 883920 h 1492250"/>
              <a:gd name="connsiteX17" fmla="*/ 808990 w 1421130"/>
              <a:gd name="connsiteY17" fmla="*/ 1074420 h 1492250"/>
              <a:gd name="connsiteX18" fmla="*/ 1029970 w 1421130"/>
              <a:gd name="connsiteY18" fmla="*/ 1120140 h 1492250"/>
              <a:gd name="connsiteX19" fmla="*/ 1167130 w 1421130"/>
              <a:gd name="connsiteY19" fmla="*/ 1036320 h 1492250"/>
              <a:gd name="connsiteX20" fmla="*/ 1182370 w 1421130"/>
              <a:gd name="connsiteY20" fmla="*/ 769620 h 1492250"/>
              <a:gd name="connsiteX21" fmla="*/ 1007110 w 1421130"/>
              <a:gd name="connsiteY21" fmla="*/ 662940 h 1492250"/>
              <a:gd name="connsiteX22" fmla="*/ 869950 w 1421130"/>
              <a:gd name="connsiteY22" fmla="*/ 769620 h 1492250"/>
              <a:gd name="connsiteX23" fmla="*/ 877570 w 1421130"/>
              <a:gd name="connsiteY23" fmla="*/ 914400 h 1492250"/>
              <a:gd name="connsiteX24" fmla="*/ 877570 w 1421130"/>
              <a:gd name="connsiteY24" fmla="*/ 914400 h 1492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21130" h="1492250">
                <a:moveTo>
                  <a:pt x="46990" y="1112520"/>
                </a:moveTo>
                <a:cubicBezTo>
                  <a:pt x="23495" y="775970"/>
                  <a:pt x="0" y="439420"/>
                  <a:pt x="46990" y="281940"/>
                </a:cubicBezTo>
                <a:cubicBezTo>
                  <a:pt x="93980" y="124460"/>
                  <a:pt x="267970" y="0"/>
                  <a:pt x="328930" y="167640"/>
                </a:cubicBezTo>
                <a:cubicBezTo>
                  <a:pt x="389890" y="335280"/>
                  <a:pt x="279400" y="1083310"/>
                  <a:pt x="412750" y="1287780"/>
                </a:cubicBezTo>
                <a:cubicBezTo>
                  <a:pt x="546100" y="1492250"/>
                  <a:pt x="966470" y="1445260"/>
                  <a:pt x="1129030" y="1394460"/>
                </a:cubicBezTo>
                <a:cubicBezTo>
                  <a:pt x="1291590" y="1343660"/>
                  <a:pt x="1356360" y="1143000"/>
                  <a:pt x="1388110" y="982980"/>
                </a:cubicBezTo>
                <a:cubicBezTo>
                  <a:pt x="1419860" y="822960"/>
                  <a:pt x="1421130" y="534670"/>
                  <a:pt x="1319530" y="434340"/>
                </a:cubicBezTo>
                <a:cubicBezTo>
                  <a:pt x="1217930" y="334010"/>
                  <a:pt x="899160" y="342900"/>
                  <a:pt x="778510" y="381000"/>
                </a:cubicBezTo>
                <a:cubicBezTo>
                  <a:pt x="657860" y="419100"/>
                  <a:pt x="617220" y="529590"/>
                  <a:pt x="595630" y="662940"/>
                </a:cubicBezTo>
                <a:cubicBezTo>
                  <a:pt x="574040" y="796290"/>
                  <a:pt x="596900" y="1076960"/>
                  <a:pt x="648970" y="1181100"/>
                </a:cubicBezTo>
                <a:cubicBezTo>
                  <a:pt x="701040" y="1285240"/>
                  <a:pt x="816610" y="1285240"/>
                  <a:pt x="908050" y="1287780"/>
                </a:cubicBezTo>
                <a:cubicBezTo>
                  <a:pt x="999490" y="1290320"/>
                  <a:pt x="1136650" y="1264920"/>
                  <a:pt x="1197610" y="1196340"/>
                </a:cubicBezTo>
                <a:cubicBezTo>
                  <a:pt x="1258570" y="1127760"/>
                  <a:pt x="1267460" y="982980"/>
                  <a:pt x="1273810" y="876300"/>
                </a:cubicBezTo>
                <a:cubicBezTo>
                  <a:pt x="1280160" y="769620"/>
                  <a:pt x="1289050" y="617220"/>
                  <a:pt x="1235710" y="556260"/>
                </a:cubicBezTo>
                <a:cubicBezTo>
                  <a:pt x="1182370" y="495300"/>
                  <a:pt x="1031240" y="505460"/>
                  <a:pt x="953770" y="510540"/>
                </a:cubicBezTo>
                <a:cubicBezTo>
                  <a:pt x="876300" y="515620"/>
                  <a:pt x="806450" y="524510"/>
                  <a:pt x="770890" y="586740"/>
                </a:cubicBezTo>
                <a:cubicBezTo>
                  <a:pt x="735330" y="648970"/>
                  <a:pt x="734060" y="802640"/>
                  <a:pt x="740410" y="883920"/>
                </a:cubicBezTo>
                <a:cubicBezTo>
                  <a:pt x="746760" y="965200"/>
                  <a:pt x="760730" y="1035050"/>
                  <a:pt x="808990" y="1074420"/>
                </a:cubicBezTo>
                <a:cubicBezTo>
                  <a:pt x="857250" y="1113790"/>
                  <a:pt x="970280" y="1126490"/>
                  <a:pt x="1029970" y="1120140"/>
                </a:cubicBezTo>
                <a:cubicBezTo>
                  <a:pt x="1089660" y="1113790"/>
                  <a:pt x="1141730" y="1094740"/>
                  <a:pt x="1167130" y="1036320"/>
                </a:cubicBezTo>
                <a:cubicBezTo>
                  <a:pt x="1192530" y="977900"/>
                  <a:pt x="1209040" y="831850"/>
                  <a:pt x="1182370" y="769620"/>
                </a:cubicBezTo>
                <a:cubicBezTo>
                  <a:pt x="1155700" y="707390"/>
                  <a:pt x="1059180" y="662940"/>
                  <a:pt x="1007110" y="662940"/>
                </a:cubicBezTo>
                <a:cubicBezTo>
                  <a:pt x="955040" y="662940"/>
                  <a:pt x="891540" y="727710"/>
                  <a:pt x="869950" y="769620"/>
                </a:cubicBezTo>
                <a:cubicBezTo>
                  <a:pt x="848360" y="811530"/>
                  <a:pt x="877570" y="914400"/>
                  <a:pt x="877570" y="914400"/>
                </a:cubicBezTo>
                <a:lnTo>
                  <a:pt x="877570" y="914400"/>
                </a:lnTo>
              </a:path>
            </a:pathLst>
          </a:custGeom>
          <a:ln w="57150">
            <a:solidFill>
              <a:srgbClr val="00B050"/>
            </a:solidFill>
          </a:ln>
          <a:effectLst/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7" name="Полилиния 36"/>
          <p:cNvSpPr/>
          <p:nvPr/>
        </p:nvSpPr>
        <p:spPr>
          <a:xfrm>
            <a:off x="4814267" y="1563638"/>
            <a:ext cx="1420813" cy="1090612"/>
          </a:xfrm>
          <a:custGeom>
            <a:avLst/>
            <a:gdLst>
              <a:gd name="connsiteX0" fmla="*/ 444500 w 1206500"/>
              <a:gd name="connsiteY0" fmla="*/ 593090 h 1018540"/>
              <a:gd name="connsiteX1" fmla="*/ 71120 w 1206500"/>
              <a:gd name="connsiteY1" fmla="*/ 440690 h 1018540"/>
              <a:gd name="connsiteX2" fmla="*/ 17780 w 1206500"/>
              <a:gd name="connsiteY2" fmla="*/ 494030 h 1018540"/>
              <a:gd name="connsiteX3" fmla="*/ 86360 w 1206500"/>
              <a:gd name="connsiteY3" fmla="*/ 890270 h 1018540"/>
              <a:gd name="connsiteX4" fmla="*/ 261620 w 1206500"/>
              <a:gd name="connsiteY4" fmla="*/ 996950 h 1018540"/>
              <a:gd name="connsiteX5" fmla="*/ 1099820 w 1206500"/>
              <a:gd name="connsiteY5" fmla="*/ 760730 h 1018540"/>
              <a:gd name="connsiteX6" fmla="*/ 901700 w 1206500"/>
              <a:gd name="connsiteY6" fmla="*/ 36830 h 1018540"/>
              <a:gd name="connsiteX7" fmla="*/ 513080 w 1206500"/>
              <a:gd name="connsiteY7" fmla="*/ 539750 h 1018540"/>
              <a:gd name="connsiteX8" fmla="*/ 444500 w 1206500"/>
              <a:gd name="connsiteY8" fmla="*/ 593090 h 10185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06500" h="1018540">
                <a:moveTo>
                  <a:pt x="444500" y="593090"/>
                </a:moveTo>
                <a:cubicBezTo>
                  <a:pt x="370840" y="576580"/>
                  <a:pt x="142240" y="457200"/>
                  <a:pt x="71120" y="440690"/>
                </a:cubicBezTo>
                <a:cubicBezTo>
                  <a:pt x="0" y="424180"/>
                  <a:pt x="15240" y="419100"/>
                  <a:pt x="17780" y="494030"/>
                </a:cubicBezTo>
                <a:cubicBezTo>
                  <a:pt x="20320" y="568960"/>
                  <a:pt x="45720" y="806450"/>
                  <a:pt x="86360" y="890270"/>
                </a:cubicBezTo>
                <a:cubicBezTo>
                  <a:pt x="127000" y="974090"/>
                  <a:pt x="92710" y="1018540"/>
                  <a:pt x="261620" y="996950"/>
                </a:cubicBezTo>
                <a:cubicBezTo>
                  <a:pt x="430530" y="975360"/>
                  <a:pt x="993140" y="920750"/>
                  <a:pt x="1099820" y="760730"/>
                </a:cubicBezTo>
                <a:cubicBezTo>
                  <a:pt x="1206500" y="600710"/>
                  <a:pt x="999490" y="73660"/>
                  <a:pt x="901700" y="36830"/>
                </a:cubicBezTo>
                <a:cubicBezTo>
                  <a:pt x="803910" y="0"/>
                  <a:pt x="590550" y="449580"/>
                  <a:pt x="513080" y="539750"/>
                </a:cubicBezTo>
                <a:cubicBezTo>
                  <a:pt x="435610" y="629920"/>
                  <a:pt x="518160" y="609600"/>
                  <a:pt x="444500" y="593090"/>
                </a:cubicBezTo>
                <a:close/>
              </a:path>
            </a:pathLst>
          </a:custGeom>
          <a:ln w="57150">
            <a:solidFill>
              <a:srgbClr val="FFC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pSp>
        <p:nvGrpSpPr>
          <p:cNvPr id="38" name="Группа 34"/>
          <p:cNvGrpSpPr>
            <a:grpSpLocks/>
          </p:cNvGrpSpPr>
          <p:nvPr/>
        </p:nvGrpSpPr>
        <p:grpSpPr bwMode="auto">
          <a:xfrm>
            <a:off x="7243142" y="1635075"/>
            <a:ext cx="785813" cy="1071563"/>
            <a:chOff x="7572396" y="2928934"/>
            <a:chExt cx="785818" cy="1071570"/>
          </a:xfrm>
        </p:grpSpPr>
        <p:cxnSp>
          <p:nvCxnSpPr>
            <p:cNvPr id="39" name="Прямая соединительная линия 38"/>
            <p:cNvCxnSpPr/>
            <p:nvPr/>
          </p:nvCxnSpPr>
          <p:spPr>
            <a:xfrm rot="5400000" flipH="1" flipV="1">
              <a:off x="7286644" y="3643314"/>
              <a:ext cx="642942" cy="71438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Прямая соединительная линия 39"/>
            <p:cNvCxnSpPr/>
            <p:nvPr/>
          </p:nvCxnSpPr>
          <p:spPr>
            <a:xfrm rot="16200000" flipV="1">
              <a:off x="7465239" y="3536157"/>
              <a:ext cx="642942" cy="285752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Прямая соединительная линия 40"/>
            <p:cNvCxnSpPr/>
            <p:nvPr/>
          </p:nvCxnSpPr>
          <p:spPr>
            <a:xfrm rot="5400000" flipH="1" flipV="1">
              <a:off x="7429520" y="3429000"/>
              <a:ext cx="1071570" cy="71437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Прямая соединительная линия 45"/>
            <p:cNvCxnSpPr/>
            <p:nvPr/>
          </p:nvCxnSpPr>
          <p:spPr>
            <a:xfrm rot="10800000">
              <a:off x="8001024" y="2928934"/>
              <a:ext cx="357190" cy="1588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7" name="Группа 39"/>
          <p:cNvGrpSpPr>
            <a:grpSpLocks/>
          </p:cNvGrpSpPr>
          <p:nvPr/>
        </p:nvGrpSpPr>
        <p:grpSpPr bwMode="auto">
          <a:xfrm>
            <a:off x="7028830" y="3422600"/>
            <a:ext cx="1071562" cy="1071563"/>
            <a:chOff x="6286512" y="4286256"/>
            <a:chExt cx="1071570" cy="1071570"/>
          </a:xfrm>
        </p:grpSpPr>
        <p:cxnSp>
          <p:nvCxnSpPr>
            <p:cNvPr id="48" name="Прямая соединительная линия 47"/>
            <p:cNvCxnSpPr/>
            <p:nvPr/>
          </p:nvCxnSpPr>
          <p:spPr>
            <a:xfrm rot="5400000">
              <a:off x="6393668" y="4393413"/>
              <a:ext cx="1071570" cy="857256"/>
            </a:xfrm>
            <a:prstGeom prst="line">
              <a:avLst/>
            </a:prstGeom>
            <a:ln w="57150">
              <a:solidFill>
                <a:schemeClr val="accent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Прямая соединительная линия 48"/>
            <p:cNvCxnSpPr/>
            <p:nvPr/>
          </p:nvCxnSpPr>
          <p:spPr>
            <a:xfrm rot="16200000" flipH="1">
              <a:off x="6107917" y="4464851"/>
              <a:ext cx="928694" cy="571504"/>
            </a:xfrm>
            <a:prstGeom prst="line">
              <a:avLst/>
            </a:prstGeom>
            <a:ln w="57150">
              <a:solidFill>
                <a:schemeClr val="accent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5" name="TextBox 24"/>
          <p:cNvSpPr txBox="1">
            <a:spLocks noChangeArrowheads="1"/>
          </p:cNvSpPr>
          <p:nvPr/>
        </p:nvSpPr>
        <p:spPr bwMode="auto">
          <a:xfrm>
            <a:off x="1117040" y="1105240"/>
            <a:ext cx="300037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uk-UA" sz="2000" dirty="0">
                <a:latin typeface="Arial" charset="0"/>
              </a:rPr>
              <a:t>Точки </a:t>
            </a:r>
          </a:p>
        </p:txBody>
      </p:sp>
      <p:sp>
        <p:nvSpPr>
          <p:cNvPr id="26" name="TextBox 25"/>
          <p:cNvSpPr txBox="1">
            <a:spLocks noChangeArrowheads="1"/>
          </p:cNvSpPr>
          <p:nvPr/>
        </p:nvSpPr>
        <p:spPr bwMode="auto">
          <a:xfrm>
            <a:off x="1170955" y="1105240"/>
            <a:ext cx="300037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uk-UA" sz="2000" dirty="0">
                <a:latin typeface="Arial" charset="0"/>
              </a:rPr>
              <a:t>Прям</a:t>
            </a:r>
            <a:r>
              <a:rPr lang="uk-UA" altLang="uk-UA" sz="2000" dirty="0">
                <a:latin typeface="Arial" charset="0"/>
              </a:rPr>
              <a:t>і лінії</a:t>
            </a:r>
            <a:endParaRPr lang="ru-RU" altLang="uk-UA" sz="2000" dirty="0">
              <a:latin typeface="Arial" charset="0"/>
            </a:endParaRPr>
          </a:p>
        </p:txBody>
      </p:sp>
      <p:sp>
        <p:nvSpPr>
          <p:cNvPr id="27" name="TextBox 26"/>
          <p:cNvSpPr txBox="1">
            <a:spLocks noChangeArrowheads="1"/>
          </p:cNvSpPr>
          <p:nvPr/>
        </p:nvSpPr>
        <p:spPr bwMode="auto">
          <a:xfrm>
            <a:off x="1154331" y="1105240"/>
            <a:ext cx="3000375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uk-UA" altLang="uk-UA" sz="2000" dirty="0">
                <a:latin typeface="Arial" charset="0"/>
              </a:rPr>
              <a:t>Криві лінії </a:t>
            </a:r>
            <a:endParaRPr lang="ru-RU" altLang="uk-UA" sz="2000" dirty="0">
              <a:latin typeface="Arial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ru-RU" altLang="uk-UA" sz="2400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463222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xit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ntr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25" grpId="0"/>
      <p:bldP spid="25" grpId="1"/>
      <p:bldP spid="26" grpId="0"/>
      <p:bldP spid="26" grpId="1"/>
      <p:bldP spid="2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" name="Рисунок 57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5" name="TextBox 64"/>
          <p:cNvSpPr txBox="1">
            <a:spLocks noChangeArrowheads="1"/>
          </p:cNvSpPr>
          <p:nvPr/>
        </p:nvSpPr>
        <p:spPr bwMode="auto">
          <a:xfrm>
            <a:off x="4286250" y="955675"/>
            <a:ext cx="307181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uk-UA" altLang="uk-UA" sz="28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0" y="-20540"/>
            <a:ext cx="7861300" cy="76944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uk-UA" sz="2200" dirty="0" smtClean="0"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200" dirty="0" smtClean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Проведи </a:t>
            </a:r>
            <a:r>
              <a:rPr lang="uk-UA" sz="2200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прямі лінії:</a:t>
            </a:r>
          </a:p>
        </p:txBody>
      </p:sp>
      <p:sp>
        <p:nvSpPr>
          <p:cNvPr id="29" name="Прямоугольник 28"/>
          <p:cNvSpPr/>
          <p:nvPr/>
        </p:nvSpPr>
        <p:spPr>
          <a:xfrm>
            <a:off x="35496" y="942674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 marL="457200" indent="-457200" algn="just" fontAlgn="auto">
              <a:spcBef>
                <a:spcPts val="0"/>
              </a:spcBef>
              <a:spcAft>
                <a:spcPts val="0"/>
              </a:spcAft>
              <a:buFont typeface="+mj-lt"/>
              <a:buAutoNum type="arabicParenR"/>
              <a:defRPr/>
            </a:pPr>
            <a:r>
              <a:rPr lang="uk-UA" sz="2000" dirty="0">
                <a:latin typeface="Arial" panose="020B0604020202020204" pitchFamily="34" charset="0"/>
                <a:cs typeface="Arial" panose="020B0604020202020204" pitchFamily="34" charset="0"/>
              </a:rPr>
              <a:t>через одну </a:t>
            </a: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точку;</a:t>
            </a:r>
            <a:endParaRPr lang="uk-UA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30" name="Прямая соединительная линия 29"/>
          <p:cNvCxnSpPr/>
          <p:nvPr/>
        </p:nvCxnSpPr>
        <p:spPr>
          <a:xfrm>
            <a:off x="3338513" y="5062538"/>
            <a:ext cx="0" cy="0"/>
          </a:xfrm>
          <a:prstGeom prst="line">
            <a:avLst/>
          </a:prstGeom>
          <a:ln w="57150"/>
          <a:effectLst/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31" name="Овал 30"/>
          <p:cNvSpPr/>
          <p:nvPr/>
        </p:nvSpPr>
        <p:spPr>
          <a:xfrm>
            <a:off x="4500563" y="2716213"/>
            <a:ext cx="142875" cy="142875"/>
          </a:xfrm>
          <a:prstGeom prst="ellipse">
            <a:avLst/>
          </a:prstGeom>
          <a:solidFill>
            <a:srgbClr val="CC00FF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32" name="Прямая соединительная линия 31"/>
          <p:cNvCxnSpPr/>
          <p:nvPr/>
        </p:nvCxnSpPr>
        <p:spPr>
          <a:xfrm rot="5400000">
            <a:off x="6929438" y="-1500188"/>
            <a:ext cx="1357312" cy="1214438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единительная линия 32"/>
          <p:cNvCxnSpPr/>
          <p:nvPr/>
        </p:nvCxnSpPr>
        <p:spPr>
          <a:xfrm>
            <a:off x="9144000" y="6286500"/>
            <a:ext cx="1571625" cy="1571625"/>
          </a:xfrm>
          <a:prstGeom prst="line">
            <a:avLst/>
          </a:prstGeom>
          <a:effectLst/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34" name="Прямая соединительная линия 33"/>
          <p:cNvCxnSpPr/>
          <p:nvPr/>
        </p:nvCxnSpPr>
        <p:spPr>
          <a:xfrm>
            <a:off x="-4786313" y="1000125"/>
            <a:ext cx="2662238" cy="449263"/>
          </a:xfrm>
          <a:prstGeom prst="line">
            <a:avLst/>
          </a:prstGeom>
          <a:ln w="28575">
            <a:solidFill>
              <a:srgbClr val="B61A1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единительная линия 34"/>
          <p:cNvCxnSpPr/>
          <p:nvPr/>
        </p:nvCxnSpPr>
        <p:spPr>
          <a:xfrm rot="5400000">
            <a:off x="1750219" y="7608094"/>
            <a:ext cx="2357438" cy="857250"/>
          </a:xfrm>
          <a:prstGeom prst="line">
            <a:avLst/>
          </a:prstGeom>
          <a:ln/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cxnSp>
        <p:nvCxnSpPr>
          <p:cNvPr id="36" name="Прямая соединительная линия 35"/>
          <p:cNvCxnSpPr/>
          <p:nvPr/>
        </p:nvCxnSpPr>
        <p:spPr>
          <a:xfrm rot="10800000" flipV="1">
            <a:off x="-3803650" y="2932113"/>
            <a:ext cx="3357562" cy="285750"/>
          </a:xfrm>
          <a:prstGeom prst="line">
            <a:avLst/>
          </a:prstGeom>
          <a:ln/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8485469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3.2706E-6 L -0.33194 0.71521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597" y="357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0 L -0.58594 -0.83302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306" y="-416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467 0.03581 L 0.86337 0.30185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833" y="133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361 -0.25401 L 0.17969 -1.02067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156" y="-383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562 0.01759 L 0.73229 -0.05586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833" y="-36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" name="Рисунок 57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5" name="TextBox 64"/>
          <p:cNvSpPr txBox="1">
            <a:spLocks noChangeArrowheads="1"/>
          </p:cNvSpPr>
          <p:nvPr/>
        </p:nvSpPr>
        <p:spPr bwMode="auto">
          <a:xfrm>
            <a:off x="4286250" y="955675"/>
            <a:ext cx="307181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uk-UA" altLang="uk-UA" sz="2800" b="1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30" name="Прямая соединительная линия 29"/>
          <p:cNvCxnSpPr/>
          <p:nvPr/>
        </p:nvCxnSpPr>
        <p:spPr>
          <a:xfrm>
            <a:off x="3338513" y="5062538"/>
            <a:ext cx="0" cy="0"/>
          </a:xfrm>
          <a:prstGeom prst="line">
            <a:avLst/>
          </a:prstGeom>
          <a:ln w="57150"/>
          <a:effectLst/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>
            <a:off x="-6229350" y="3003550"/>
            <a:ext cx="4918075" cy="0"/>
          </a:xfrm>
          <a:prstGeom prst="line">
            <a:avLst/>
          </a:prstGeom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3338513" y="5062538"/>
            <a:ext cx="0" cy="0"/>
          </a:xfrm>
          <a:prstGeom prst="line">
            <a:avLst/>
          </a:prstGeom>
          <a:ln w="57150"/>
          <a:effectLst/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>
          <a:xfrm flipV="1">
            <a:off x="-6229350" y="2990850"/>
            <a:ext cx="4608512" cy="0"/>
          </a:xfrm>
          <a:prstGeom prst="line">
            <a:avLst/>
          </a:prstGeom>
          <a:ln/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sp>
        <p:nvSpPr>
          <p:cNvPr id="19" name="Овал 18"/>
          <p:cNvSpPr/>
          <p:nvPr/>
        </p:nvSpPr>
        <p:spPr>
          <a:xfrm>
            <a:off x="2484438" y="2859088"/>
            <a:ext cx="142875" cy="142875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0" name="Овал 19"/>
          <p:cNvSpPr/>
          <p:nvPr/>
        </p:nvSpPr>
        <p:spPr>
          <a:xfrm>
            <a:off x="6669088" y="2859088"/>
            <a:ext cx="142875" cy="142875"/>
          </a:xfrm>
          <a:prstGeom prst="ellipse">
            <a:avLst/>
          </a:prstGeom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21" name="Прямая соединительная линия 20"/>
          <p:cNvCxnSpPr/>
          <p:nvPr/>
        </p:nvCxnSpPr>
        <p:spPr>
          <a:xfrm>
            <a:off x="10188575" y="2935288"/>
            <a:ext cx="4633913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0" y="-20540"/>
            <a:ext cx="7861300" cy="76944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uk-UA" sz="2200" dirty="0" smtClean="0"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200" dirty="0" smtClean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Проведи </a:t>
            </a:r>
            <a:r>
              <a:rPr lang="uk-UA" sz="2200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прямі лінії:</a:t>
            </a:r>
          </a:p>
        </p:txBody>
      </p:sp>
      <p:sp>
        <p:nvSpPr>
          <p:cNvPr id="24" name="Прямоугольник 23"/>
          <p:cNvSpPr/>
          <p:nvPr/>
        </p:nvSpPr>
        <p:spPr>
          <a:xfrm>
            <a:off x="35496" y="942674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 marL="457200" indent="-457200" algn="just" fontAlgn="auto">
              <a:spcBef>
                <a:spcPts val="0"/>
              </a:spcBef>
              <a:spcAft>
                <a:spcPts val="0"/>
              </a:spcAft>
              <a:buFont typeface="+mj-lt"/>
              <a:buAutoNum type="arabicParenR" startAt="2"/>
              <a:defRPr/>
            </a:pPr>
            <a:r>
              <a:rPr lang="uk-UA" sz="2000" dirty="0">
                <a:latin typeface="Arial" panose="020B0604020202020204" pitchFamily="34" charset="0"/>
                <a:cs typeface="Arial" panose="020B0604020202020204" pitchFamily="34" charset="0"/>
              </a:rPr>
              <a:t>через </a:t>
            </a: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дві точки.</a:t>
            </a:r>
            <a:endParaRPr lang="uk-UA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058902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0.0142 L 0.92917 -0.01389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6458" y="-14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9.87654E-7 L -0.86753 -0.00062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385" y="-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7448 -0.00216 L 0.91232 -0.01389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4340" y="-5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0" y="-20540"/>
            <a:ext cx="7861549" cy="17235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uk-UA" altLang="uk-UA" sz="2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200" dirty="0">
                <a:latin typeface="Arial" panose="020B0604020202020204" pitchFamily="34" charset="0"/>
                <a:cs typeface="Arial" panose="020B0604020202020204" pitchFamily="34" charset="0"/>
              </a:rPr>
              <a:t>Скільки прямих ліній можна </a:t>
            </a:r>
            <a:r>
              <a:rPr lang="uk-UA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провести</a:t>
            </a:r>
            <a:r>
              <a:rPr lang="uk-UA" altLang="uk-UA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uk-UA" altLang="uk-UA" sz="2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39750" indent="-457200" fontAlgn="auto">
              <a:spcBef>
                <a:spcPts val="0"/>
              </a:spcBef>
              <a:spcAft>
                <a:spcPts val="0"/>
              </a:spcAft>
              <a:buFont typeface="+mj-lt"/>
              <a:buAutoNum type="arabicParenR"/>
              <a:defRPr/>
            </a:pPr>
            <a:r>
              <a:rPr lang="uk-UA" sz="2000" dirty="0">
                <a:latin typeface="Arial" panose="020B0604020202020204" pitchFamily="34" charset="0"/>
                <a:cs typeface="Arial" panose="020B0604020202020204" pitchFamily="34" charset="0"/>
              </a:rPr>
              <a:t>через одну точку</a:t>
            </a: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uk-UA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39750" indent="-457200" fontAlgn="auto">
              <a:spcBef>
                <a:spcPts val="0"/>
              </a:spcBef>
              <a:spcAft>
                <a:spcPts val="0"/>
              </a:spcAft>
              <a:buFont typeface="+mj-lt"/>
              <a:buAutoNum type="arabicParenR"/>
              <a:defRPr/>
            </a:pPr>
            <a:r>
              <a:rPr lang="uk-UA" sz="2000" dirty="0">
                <a:latin typeface="Arial" panose="020B0604020202020204" pitchFamily="34" charset="0"/>
                <a:cs typeface="Arial" panose="020B0604020202020204" pitchFamily="34" charset="0"/>
              </a:rPr>
              <a:t>через дві </a:t>
            </a: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точки?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8" name="Рисунок 57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23" name="Прямая соединительная линия 22"/>
          <p:cNvCxnSpPr/>
          <p:nvPr/>
        </p:nvCxnSpPr>
        <p:spPr>
          <a:xfrm>
            <a:off x="3338513" y="5062538"/>
            <a:ext cx="0" cy="0"/>
          </a:xfrm>
          <a:prstGeom prst="line">
            <a:avLst/>
          </a:prstGeom>
          <a:ln w="57150"/>
          <a:effectLst/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pic>
        <p:nvPicPr>
          <p:cNvPr id="2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9762" y="2146221"/>
            <a:ext cx="2784475" cy="278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6" name="TextBox 25"/>
          <p:cNvSpPr txBox="1">
            <a:spLocks noChangeArrowheads="1"/>
          </p:cNvSpPr>
          <p:nvPr/>
        </p:nvSpPr>
        <p:spPr bwMode="auto">
          <a:xfrm flipH="1">
            <a:off x="3075263" y="1266227"/>
            <a:ext cx="19050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uk-UA" altLang="uk-UA" sz="2400" dirty="0">
                <a:solidFill>
                  <a:srgbClr val="FF0000"/>
                </a:solidFill>
                <a:latin typeface="Arial" charset="0"/>
              </a:rPr>
              <a:t>Одну</a:t>
            </a:r>
            <a:endParaRPr lang="ru-RU" altLang="uk-UA" sz="2400" dirty="0">
              <a:latin typeface="Arial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 flipH="1">
            <a:off x="3077716" y="915566"/>
            <a:ext cx="1638300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4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Багато</a:t>
            </a:r>
            <a:endParaRPr lang="ru-RU" sz="24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26228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" name="Рисунок 57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TextBox 12"/>
          <p:cNvSpPr txBox="1"/>
          <p:nvPr/>
        </p:nvSpPr>
        <p:spPr>
          <a:xfrm>
            <a:off x="-1587" y="-20540"/>
            <a:ext cx="9144000" cy="110799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uk-UA" sz="2200" dirty="0" smtClean="0"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200" dirty="0" smtClean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Що </a:t>
            </a:r>
            <a:r>
              <a:rPr lang="uk-UA" sz="2200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на малюнку зображено: </a:t>
            </a:r>
            <a:endParaRPr lang="uk-UA" sz="2200" dirty="0" smtClean="0"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200" dirty="0" smtClean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зліва</a:t>
            </a:r>
            <a:r>
              <a:rPr lang="uk-UA" sz="2200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?</a:t>
            </a:r>
            <a:r>
              <a:rPr lang="en-US" sz="2200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</a:t>
            </a:r>
            <a:r>
              <a:rPr lang="uk-UA" sz="2200" dirty="0" smtClean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справа</a:t>
            </a:r>
            <a:r>
              <a:rPr lang="uk-UA" sz="2200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? посередині?</a:t>
            </a:r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1420763" y="1680684"/>
            <a:ext cx="214312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uk-UA" altLang="uk-UA" sz="2400" dirty="0">
                <a:solidFill>
                  <a:schemeClr val="accent1"/>
                </a:solidFill>
                <a:latin typeface="Arial" charset="0"/>
              </a:rPr>
              <a:t>ЗЛІВА</a:t>
            </a:r>
            <a:endParaRPr lang="ru-RU" altLang="uk-UA" sz="2400" dirty="0">
              <a:solidFill>
                <a:schemeClr val="accent1"/>
              </a:solidFill>
              <a:latin typeface="Arial" charset="0"/>
            </a:endParaRPr>
          </a:p>
        </p:txBody>
      </p:sp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6798123" y="1677740"/>
            <a:ext cx="2328862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uk-UA" altLang="uk-UA" sz="2400" dirty="0">
                <a:solidFill>
                  <a:schemeClr val="accent1"/>
                </a:solidFill>
                <a:latin typeface="Arial" charset="0"/>
              </a:rPr>
              <a:t>СПРАВА</a:t>
            </a:r>
            <a:endParaRPr lang="ru-RU" altLang="uk-UA" sz="2400" dirty="0">
              <a:solidFill>
                <a:schemeClr val="accent1"/>
              </a:solidFill>
              <a:latin typeface="Arial" charset="0"/>
            </a:endParaRPr>
          </a:p>
        </p:txBody>
      </p:sp>
      <p:sp>
        <p:nvSpPr>
          <p:cNvPr id="16" name="TextBox 15"/>
          <p:cNvSpPr txBox="1">
            <a:spLocks noChangeArrowheads="1"/>
          </p:cNvSpPr>
          <p:nvPr/>
        </p:nvSpPr>
        <p:spPr bwMode="auto">
          <a:xfrm>
            <a:off x="3563888" y="1677740"/>
            <a:ext cx="357187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uk-UA" altLang="uk-UA" sz="2400">
                <a:solidFill>
                  <a:schemeClr val="accent1"/>
                </a:solidFill>
                <a:latin typeface="Arial" charset="0"/>
              </a:rPr>
              <a:t>ПОСЕРЕДИНІ</a:t>
            </a:r>
            <a:endParaRPr lang="ru-RU" altLang="uk-UA" sz="2400">
              <a:solidFill>
                <a:schemeClr val="accent1"/>
              </a:solidFill>
              <a:latin typeface="Arial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-3174" y="-14038"/>
            <a:ext cx="9144000" cy="76944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uk-UA" sz="2200" dirty="0" smtClean="0"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200" dirty="0" smtClean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На </a:t>
            </a:r>
            <a:r>
              <a:rPr lang="uk-UA" sz="2200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яких уроках використовують ці предмети? </a:t>
            </a: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4"/>
          <a:stretch/>
        </p:blipFill>
        <p:spPr bwMode="auto">
          <a:xfrm>
            <a:off x="618010" y="2400404"/>
            <a:ext cx="7901632" cy="176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000442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/>
      <p:bldP spid="1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" name="Рисунок 57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9" name="Прямая соединительная линия 18"/>
          <p:cNvCxnSpPr/>
          <p:nvPr/>
        </p:nvCxnSpPr>
        <p:spPr>
          <a:xfrm>
            <a:off x="3791223" y="4672806"/>
            <a:ext cx="0" cy="0"/>
          </a:xfrm>
          <a:prstGeom prst="line">
            <a:avLst/>
          </a:prstGeom>
          <a:ln w="57150"/>
          <a:effectLst/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20" name="Заголовок 1"/>
          <p:cNvSpPr txBox="1">
            <a:spLocks/>
          </p:cNvSpPr>
          <p:nvPr/>
        </p:nvSpPr>
        <p:spPr>
          <a:xfrm>
            <a:off x="0" y="-17654"/>
            <a:ext cx="7981950" cy="76944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t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fontAlgn="auto">
              <a:spcAft>
                <a:spcPts val="0"/>
              </a:spcAft>
              <a:defRPr/>
            </a:pPr>
            <a:endParaRPr lang="uk-UA" altLang="uk-UA" sz="2200" dirty="0" smtClean="0">
              <a:solidFill>
                <a:schemeClr val="tx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pPr algn="l" fontAlgn="auto">
              <a:spcAft>
                <a:spcPts val="0"/>
              </a:spcAft>
              <a:defRPr/>
            </a:pPr>
            <a:r>
              <a:rPr lang="uk-UA" altLang="uk-UA" sz="2200" dirty="0" smtClean="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У </a:t>
            </a:r>
            <a:r>
              <a:rPr lang="uk-UA" altLang="uk-UA" sz="2200" dirty="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скільки рядків поклали листки? </a:t>
            </a:r>
            <a:r>
              <a:rPr lang="uk-UA" altLang="uk-UA" sz="2200" dirty="0" smtClean="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У </a:t>
            </a:r>
            <a:r>
              <a:rPr lang="uk-UA" altLang="uk-UA" sz="2200" dirty="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скільки </a:t>
            </a:r>
            <a:r>
              <a:rPr lang="uk-UA" altLang="uk-UA" sz="2200" dirty="0" smtClean="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стовпчиків</a:t>
            </a:r>
            <a:r>
              <a:rPr lang="uk-UA" altLang="uk-UA" sz="2200" dirty="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? </a:t>
            </a:r>
            <a:endParaRPr lang="ru-RU" altLang="uk-UA" sz="2200" dirty="0">
              <a:solidFill>
                <a:schemeClr val="tx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pic>
        <p:nvPicPr>
          <p:cNvPr id="21" name="Picture 1" descr="C:\Users\user\Downloads\кленовий лист.pn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36668" b="-3795"/>
          <a:stretch>
            <a:fillRect/>
          </a:stretch>
        </p:blipFill>
        <p:spPr bwMode="auto">
          <a:xfrm>
            <a:off x="2899048" y="2470943"/>
            <a:ext cx="1181100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2" descr="C:\Users\user\Downloads\leaves-template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3125"/>
          <a:stretch>
            <a:fillRect/>
          </a:stretch>
        </p:blipFill>
        <p:spPr bwMode="auto">
          <a:xfrm>
            <a:off x="4850085" y="2348706"/>
            <a:ext cx="715963" cy="712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3" descr="C:\Users\user\Downloads\40027s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500"/>
          <a:stretch>
            <a:fillRect/>
          </a:stretch>
        </p:blipFill>
        <p:spPr bwMode="auto">
          <a:xfrm>
            <a:off x="6724923" y="2405856"/>
            <a:ext cx="885825" cy="655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3" descr="C:\Users\user\Downloads\40027s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500"/>
          <a:stretch>
            <a:fillRect/>
          </a:stretch>
        </p:blipFill>
        <p:spPr bwMode="auto">
          <a:xfrm>
            <a:off x="4664348" y="3248818"/>
            <a:ext cx="987425" cy="51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1" descr="C:\Users\user\Downloads\кленовий лист.pn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36668" b="-3795"/>
          <a:stretch>
            <a:fillRect/>
          </a:stretch>
        </p:blipFill>
        <p:spPr bwMode="auto">
          <a:xfrm>
            <a:off x="6809060" y="3205956"/>
            <a:ext cx="1003300" cy="78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2" descr="C:\Users\user\Downloads\leaves-template.jpg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3125"/>
          <a:stretch>
            <a:fillRect/>
          </a:stretch>
        </p:blipFill>
        <p:spPr bwMode="auto">
          <a:xfrm>
            <a:off x="2913335" y="3253581"/>
            <a:ext cx="795338" cy="606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1" descr="C:\Users\user\Downloads\кленовий лист.pn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36668" b="-3795"/>
          <a:stretch>
            <a:fillRect/>
          </a:stretch>
        </p:blipFill>
        <p:spPr bwMode="auto">
          <a:xfrm>
            <a:off x="4861198" y="4069556"/>
            <a:ext cx="1062037" cy="688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2" descr="C:\Users\user\Downloads\leaves-template.jpg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3125"/>
          <a:stretch>
            <a:fillRect/>
          </a:stretch>
        </p:blipFill>
        <p:spPr bwMode="auto">
          <a:xfrm>
            <a:off x="6848748" y="4069556"/>
            <a:ext cx="69373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3" descr="C:\Users\user\Downloads\40027s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500"/>
          <a:stretch>
            <a:fillRect/>
          </a:stretch>
        </p:blipFill>
        <p:spPr bwMode="auto">
          <a:xfrm>
            <a:off x="2754585" y="4091781"/>
            <a:ext cx="1096963" cy="528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" name="TextBox 30"/>
          <p:cNvSpPr txBox="1">
            <a:spLocks noChangeArrowheads="1"/>
          </p:cNvSpPr>
          <p:nvPr/>
        </p:nvSpPr>
        <p:spPr bwMode="auto">
          <a:xfrm>
            <a:off x="1185317" y="2532717"/>
            <a:ext cx="136842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uk-UA" altLang="uk-UA" sz="1800" dirty="0">
                <a:latin typeface="Arial" charset="0"/>
              </a:rPr>
              <a:t>1 рядок</a:t>
            </a:r>
            <a:endParaRPr lang="ru-RU" altLang="uk-UA" sz="1800" dirty="0">
              <a:latin typeface="Arial" charset="0"/>
            </a:endParaRPr>
          </a:p>
        </p:txBody>
      </p:sp>
      <p:sp>
        <p:nvSpPr>
          <p:cNvPr id="32" name="TextBox 31"/>
          <p:cNvSpPr txBox="1">
            <a:spLocks noChangeArrowheads="1"/>
          </p:cNvSpPr>
          <p:nvPr/>
        </p:nvSpPr>
        <p:spPr bwMode="auto">
          <a:xfrm>
            <a:off x="1185317" y="3385205"/>
            <a:ext cx="15113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uk-UA" altLang="uk-UA" sz="1800">
                <a:latin typeface="Arial" charset="0"/>
              </a:rPr>
              <a:t>2 рядок</a:t>
            </a:r>
            <a:endParaRPr lang="ru-RU" altLang="uk-UA" sz="1800">
              <a:latin typeface="Arial" charset="0"/>
            </a:endParaRPr>
          </a:p>
        </p:txBody>
      </p:sp>
      <p:sp>
        <p:nvSpPr>
          <p:cNvPr id="33" name="TextBox 32"/>
          <p:cNvSpPr txBox="1">
            <a:spLocks noChangeArrowheads="1"/>
          </p:cNvSpPr>
          <p:nvPr/>
        </p:nvSpPr>
        <p:spPr bwMode="auto">
          <a:xfrm>
            <a:off x="1185317" y="4218642"/>
            <a:ext cx="151447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uk-UA" altLang="uk-UA" sz="1800">
                <a:latin typeface="Arial" charset="0"/>
              </a:rPr>
              <a:t>3 рядок</a:t>
            </a:r>
            <a:endParaRPr lang="ru-RU" altLang="uk-UA" sz="1800">
              <a:latin typeface="Arial" charset="0"/>
            </a:endParaRPr>
          </a:p>
        </p:txBody>
      </p:sp>
      <p:pic>
        <p:nvPicPr>
          <p:cNvPr id="34" name="Picture 2"/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6430" y="2468016"/>
            <a:ext cx="912812" cy="582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" name="Picture 3"/>
          <p:cNvPicPr>
            <a:picLocks noChangeAspect="1" noChangeArrowheads="1"/>
          </p:cNvPicPr>
          <p:nvPr/>
        </p:nvPicPr>
        <p:blipFill>
          <a:blip r:embed="rId1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3764" y="2386805"/>
            <a:ext cx="708025" cy="693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Picture 4"/>
          <p:cNvPicPr>
            <a:picLocks noChangeAspect="1" noChangeArrowheads="1"/>
          </p:cNvPicPr>
          <p:nvPr/>
        </p:nvPicPr>
        <p:blipFill>
          <a:blip r:embed="rId1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9210" y="2382836"/>
            <a:ext cx="833438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" name="Picture 5"/>
          <p:cNvPicPr>
            <a:picLocks noChangeAspect="1" noChangeArrowheads="1"/>
          </p:cNvPicPr>
          <p:nvPr/>
        </p:nvPicPr>
        <p:blipFill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9210" y="3061492"/>
            <a:ext cx="857251" cy="931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" name="Picture 6"/>
          <p:cNvPicPr>
            <a:picLocks noChangeAspect="1" noChangeArrowheads="1"/>
          </p:cNvPicPr>
          <p:nvPr/>
        </p:nvPicPr>
        <p:blipFill>
          <a:blip r:embed="rId1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048" y="4097442"/>
            <a:ext cx="1231467" cy="5659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" name="Заголовок 1"/>
          <p:cNvSpPr txBox="1">
            <a:spLocks/>
          </p:cNvSpPr>
          <p:nvPr/>
        </p:nvSpPr>
        <p:spPr>
          <a:xfrm>
            <a:off x="0" y="-14283"/>
            <a:ext cx="7981950" cy="17851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t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fontAlgn="auto">
              <a:spcAft>
                <a:spcPts val="0"/>
              </a:spcAft>
              <a:defRPr/>
            </a:pPr>
            <a:endParaRPr lang="uk-UA" altLang="uk-UA" sz="2200" dirty="0" smtClean="0">
              <a:solidFill>
                <a:schemeClr val="tx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pPr algn="l" fontAlgn="auto">
              <a:spcAft>
                <a:spcPts val="0"/>
              </a:spcAft>
              <a:defRPr/>
            </a:pPr>
            <a:r>
              <a:rPr lang="uk-UA" altLang="uk-UA" sz="2200" dirty="0" smtClean="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Зафарбуй</a:t>
            </a:r>
            <a:r>
              <a:rPr lang="uk-UA" altLang="uk-UA" sz="2200" dirty="0" smtClean="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: </a:t>
            </a:r>
          </a:p>
          <a:p>
            <a:pPr marL="539750" indent="-452438" algn="l" fontAlgn="auto">
              <a:spcAft>
                <a:spcPts val="0"/>
              </a:spcAft>
              <a:buFont typeface="+mj-lt"/>
              <a:buAutoNum type="arabicParenR"/>
              <a:defRPr/>
            </a:pPr>
            <a:r>
              <a:rPr lang="uk-UA" altLang="uk-UA" sz="2200" dirty="0" smtClean="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у </a:t>
            </a:r>
            <a:r>
              <a:rPr lang="uk-UA" altLang="uk-UA" sz="2200" dirty="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верхньому </a:t>
            </a:r>
            <a:r>
              <a:rPr lang="uk-UA" altLang="uk-UA" sz="2200" dirty="0" smtClean="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рядку всі листки в </a:t>
            </a:r>
            <a:r>
              <a:rPr lang="uk-UA" altLang="uk-UA" sz="2200" dirty="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зелений </a:t>
            </a:r>
            <a:r>
              <a:rPr lang="uk-UA" altLang="uk-UA" sz="2200" dirty="0" smtClean="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колір; </a:t>
            </a:r>
          </a:p>
          <a:p>
            <a:pPr marL="539750" indent="-452438" algn="l" fontAlgn="auto">
              <a:spcAft>
                <a:spcPts val="0"/>
              </a:spcAft>
              <a:buFont typeface="+mj-lt"/>
              <a:buAutoNum type="arabicParenR"/>
              <a:defRPr/>
            </a:pPr>
            <a:r>
              <a:rPr lang="uk-UA" altLang="uk-UA" sz="2200" dirty="0" smtClean="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у середньому</a:t>
            </a:r>
            <a:r>
              <a:rPr lang="en-US" altLang="uk-UA" sz="2200" dirty="0" smtClean="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— </a:t>
            </a:r>
            <a:r>
              <a:rPr lang="uk-UA" altLang="uk-UA" sz="2200" dirty="0" smtClean="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крайній </a:t>
            </a:r>
            <a:r>
              <a:rPr lang="uk-UA" altLang="uk-UA" sz="2200" dirty="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праворуч листок у жовтий; </a:t>
            </a:r>
            <a:endParaRPr lang="uk-UA" altLang="uk-UA" sz="2200" dirty="0" smtClean="0">
              <a:solidFill>
                <a:schemeClr val="tx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pPr marL="539750" indent="-452438" algn="l" fontAlgn="auto">
              <a:spcAft>
                <a:spcPts val="0"/>
              </a:spcAft>
              <a:buFont typeface="+mj-lt"/>
              <a:buAutoNum type="arabicParenR"/>
              <a:defRPr/>
            </a:pPr>
            <a:r>
              <a:rPr lang="uk-UA" altLang="uk-UA" sz="2200" dirty="0" smtClean="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у нижньому</a:t>
            </a:r>
            <a:r>
              <a:rPr lang="en-US" altLang="uk-UA" sz="2200" dirty="0" smtClean="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</a:t>
            </a:r>
            <a:r>
              <a:rPr lang="en-US" altLang="uk-UA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—</a:t>
            </a:r>
            <a:r>
              <a:rPr lang="uk-UA" altLang="uk-UA" sz="2200" dirty="0" smtClean="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</a:t>
            </a:r>
            <a:r>
              <a:rPr lang="uk-UA" altLang="uk-UA" sz="2200" dirty="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крайній ліворуч </a:t>
            </a:r>
            <a:r>
              <a:rPr lang="uk-UA" altLang="uk-UA" sz="2200" dirty="0" smtClean="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листок </a:t>
            </a:r>
            <a:r>
              <a:rPr lang="uk-UA" altLang="uk-UA" sz="2200" dirty="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у червоний. </a:t>
            </a:r>
            <a:endParaRPr lang="ru-RU" altLang="uk-UA" sz="2200" dirty="0">
              <a:solidFill>
                <a:schemeClr val="tx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190734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31" grpId="0"/>
      <p:bldP spid="32" grpId="0"/>
      <p:bldP spid="33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1164</TotalTime>
  <Words>177</Words>
  <Application>Microsoft Office PowerPoint</Application>
  <PresentationFormat>Экран (16:9)</PresentationFormat>
  <Paragraphs>60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7" baseType="lpstr">
      <vt:lpstr>Arial</vt:lpstr>
      <vt:lpstr>Calibri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Masha</dc:creator>
  <cp:lastModifiedBy>K77</cp:lastModifiedBy>
  <cp:revision>140</cp:revision>
  <dcterms:created xsi:type="dcterms:W3CDTF">2017-08-14T11:51:21Z</dcterms:created>
  <dcterms:modified xsi:type="dcterms:W3CDTF">2018-08-24T14:34:13Z</dcterms:modified>
</cp:coreProperties>
</file>