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301" r:id="rId18"/>
    <p:sldId id="302" r:id="rId19"/>
    <p:sldId id="303" r:id="rId20"/>
    <p:sldId id="300" r:id="rId2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441">
          <p15:clr>
            <a:srgbClr val="A4A3A4"/>
          </p15:clr>
        </p15:guide>
        <p15:guide id="4" pos="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2BAF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0" autoAdjust="0"/>
    <p:restoredTop sz="94660"/>
  </p:normalViewPr>
  <p:slideViewPr>
    <p:cSldViewPr showGuides="1">
      <p:cViewPr varScale="1">
        <p:scale>
          <a:sx n="110" d="100"/>
          <a:sy n="110" d="100"/>
        </p:scale>
        <p:origin x="312" y="90"/>
      </p:cViewPr>
      <p:guideLst>
        <p:guide orient="horz" pos="3208"/>
        <p:guide pos="2880"/>
        <p:guide orient="horz" pos="441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Вивчаємо</a:t>
            </a:r>
            <a:r>
              <a:rPr lang="ru-RU" sz="4000" spc="-5" dirty="0">
                <a:latin typeface="Arial"/>
                <a:cs typeface="Arial"/>
              </a:rPr>
              <a:t> число і </a:t>
            </a:r>
            <a:r>
              <a:rPr lang="ru-RU" sz="4000" spc="-5" dirty="0" smtClean="0">
                <a:latin typeface="Arial"/>
                <a:cs typeface="Arial"/>
              </a:rPr>
              <a:t>цифру 9</a:t>
            </a:r>
            <a:endParaRPr lang="ru-RU" sz="4000" spc="-5" dirty="0"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51520" y="357504"/>
            <a:ext cx="9036496" cy="18797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smtClean="0">
                <a:latin typeface="Arial" pitchFamily="34" charset="0"/>
                <a:cs typeface="Arial" pitchFamily="34" charset="0"/>
              </a:rPr>
              <a:t/>
            </a:r>
            <a:br>
              <a:rPr lang="uk-UA" smtClean="0">
                <a:latin typeface="Arial" pitchFamily="34" charset="0"/>
                <a:cs typeface="Arial" pitchFamily="34" charset="0"/>
              </a:rPr>
            </a:b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0" y="1297363"/>
            <a:ext cx="437450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200" dirty="0">
                <a:latin typeface="Arial" pitchFamily="34" charset="0"/>
                <a:cs typeface="Arial" pitchFamily="34" charset="0"/>
              </a:rPr>
              <a:t>1) Порахуйте від 1 до </a:t>
            </a:r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8.</a:t>
            </a:r>
            <a:endParaRPr lang="uk-UA" alt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067694"/>
            <a:ext cx="7853362" cy="1737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18901" y="2859782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b="1" i="1" dirty="0">
                <a:latin typeface="Arial" pitchFamily="34" charset="0"/>
                <a:cs typeface="Arial" pitchFamily="34" charset="0"/>
              </a:rPr>
              <a:t>1</a:t>
            </a:r>
            <a:r>
              <a:rPr lang="uk-UA" altLang="ru-RU" b="1" i="1" dirty="0">
                <a:latin typeface="Arial" pitchFamily="34" charset="0"/>
                <a:cs typeface="Arial" pitchFamily="34" charset="0"/>
              </a:rPr>
              <a:t>,</a:t>
            </a:r>
            <a:endParaRPr lang="ru-RU" altLang="ru-RU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608150" y="2849735"/>
            <a:ext cx="431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000" b="1" i="1" dirty="0">
                <a:latin typeface="Arial" pitchFamily="34" charset="0"/>
                <a:cs typeface="Arial" pitchFamily="34" charset="0"/>
              </a:rPr>
              <a:t>2,</a:t>
            </a:r>
            <a:endParaRPr lang="ru-RU" alt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131840" y="2825924"/>
            <a:ext cx="5651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b="1" i="1" dirty="0">
                <a:latin typeface="Arial" pitchFamily="34" charset="0"/>
                <a:cs typeface="Arial" pitchFamily="34" charset="0"/>
              </a:rPr>
              <a:t>3,</a:t>
            </a:r>
            <a:endParaRPr lang="ru-RU" alt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682900" y="2792586"/>
            <a:ext cx="5381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800" b="1" i="1" dirty="0" smtClean="0">
                <a:latin typeface="Arial" pitchFamily="34" charset="0"/>
                <a:cs typeface="Arial" pitchFamily="34" charset="0"/>
              </a:rPr>
              <a:t>4,</a:t>
            </a:r>
            <a:endParaRPr lang="ru-RU" altLang="ru-RU" sz="28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221064" y="2746152"/>
            <a:ext cx="5683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3200" b="1" i="1">
                <a:latin typeface="Arial" pitchFamily="34" charset="0"/>
                <a:cs typeface="Arial" pitchFamily="34" charset="0"/>
              </a:rPr>
              <a:t>5,</a:t>
            </a:r>
            <a:endParaRPr lang="ru-RU" altLang="ru-RU" sz="3200" b="1" i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788396" y="2717507"/>
            <a:ext cx="6477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3600" b="1" i="1" dirty="0">
                <a:latin typeface="Arial" pitchFamily="34" charset="0"/>
                <a:cs typeface="Arial" pitchFamily="34" charset="0"/>
              </a:rPr>
              <a:t>6,</a:t>
            </a:r>
            <a:endParaRPr lang="ru-RU" altLang="ru-RU" sz="36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364088" y="2643758"/>
            <a:ext cx="6746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 i="1" dirty="0">
                <a:latin typeface="Arial" pitchFamily="34" charset="0"/>
                <a:cs typeface="Arial" pitchFamily="34" charset="0"/>
              </a:rPr>
              <a:t>7,</a:t>
            </a:r>
            <a:endParaRPr lang="ru-RU" altLang="ru-RU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940152" y="2594397"/>
            <a:ext cx="83502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400" b="1" i="1" dirty="0">
                <a:latin typeface="Arial" pitchFamily="34" charset="0"/>
                <a:cs typeface="Arial" pitchFamily="34" charset="0"/>
              </a:rPr>
              <a:t>8.</a:t>
            </a:r>
            <a:endParaRPr lang="ru-RU" altLang="ru-RU" sz="4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Заголовок 28"/>
          <p:cNvSpPr txBox="1">
            <a:spLocks/>
          </p:cNvSpPr>
          <p:nvPr/>
        </p:nvSpPr>
        <p:spPr>
          <a:xfrm>
            <a:off x="0" y="-20540"/>
            <a:ext cx="8229600" cy="8640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Математичний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диктант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0" y="-29990"/>
            <a:ext cx="393094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uk-UA" altLang="ru-RU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alt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uk-UA" altLang="ru-RU" sz="2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 Назвіть сусідів числа </a:t>
            </a:r>
            <a:r>
              <a:rPr lang="uk-UA" alt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6.</a:t>
            </a:r>
            <a:endParaRPr lang="uk-UA" altLang="ru-RU" sz="2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212580" y="2678707"/>
            <a:ext cx="10795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7200" b="1" dirty="0">
                <a:latin typeface="Arial" pitchFamily="34" charset="0"/>
                <a:cs typeface="Arial" pitchFamily="34" charset="0"/>
              </a:rPr>
              <a:t>6</a:t>
            </a:r>
            <a:endParaRPr lang="ru-RU" altLang="ru-RU" sz="7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Выгнутая вверх стрелка 8"/>
          <p:cNvSpPr/>
          <p:nvPr/>
        </p:nvSpPr>
        <p:spPr>
          <a:xfrm flipH="1">
            <a:off x="3047206" y="2360810"/>
            <a:ext cx="1446212" cy="485776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843808" y="2678707"/>
            <a:ext cx="7921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72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altLang="ru-RU" sz="72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508104" y="2678707"/>
            <a:ext cx="93503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7200" b="1" dirty="0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altLang="ru-RU" sz="7200" b="1" dirty="0">
              <a:solidFill>
                <a:srgbClr val="F12BA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139131" y="3579862"/>
            <a:ext cx="19288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попереднє</a:t>
            </a:r>
            <a:endParaRPr lang="ru-RU" altLang="ru-RU" sz="24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038725" y="3579862"/>
            <a:ext cx="18367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b="1" dirty="0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наступне</a:t>
            </a:r>
            <a:endParaRPr lang="ru-RU" altLang="ru-RU" sz="2400" b="1" dirty="0">
              <a:solidFill>
                <a:srgbClr val="F12BA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Выгнутая вверх стрелка 18"/>
          <p:cNvSpPr/>
          <p:nvPr/>
        </p:nvSpPr>
        <p:spPr>
          <a:xfrm>
            <a:off x="4499992" y="2360810"/>
            <a:ext cx="1442592" cy="485776"/>
          </a:xfrm>
          <a:prstGeom prst="curvedDownArrow">
            <a:avLst/>
          </a:prstGeom>
          <a:solidFill>
            <a:srgbClr val="F12BAF"/>
          </a:solidFill>
          <a:ln>
            <a:solidFill>
              <a:srgbClr val="F12BAF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/>
      <p:bldP spid="14" grpId="0"/>
      <p:bldP spid="16" grpId="0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0" y="-20540"/>
            <a:ext cx="479745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uk-UA" altLang="ru-RU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alt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uk-UA" altLang="ru-RU" sz="2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 Як отримати наступне число?</a:t>
            </a:r>
          </a:p>
        </p:txBody>
      </p:sp>
      <p:sp>
        <p:nvSpPr>
          <p:cNvPr id="9" name="Выгнутая вверх стрелка 8"/>
          <p:cNvSpPr/>
          <p:nvPr/>
        </p:nvSpPr>
        <p:spPr>
          <a:xfrm>
            <a:off x="3700314" y="2723058"/>
            <a:ext cx="2016125" cy="539354"/>
          </a:xfrm>
          <a:prstGeom prst="curvedDownArrow">
            <a:avLst/>
          </a:prstGeom>
          <a:solidFill>
            <a:srgbClr val="F12BAF"/>
          </a:solidFill>
          <a:ln>
            <a:solidFill>
              <a:srgbClr val="F12BAF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436988" y="2211710"/>
            <a:ext cx="927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3200" b="1" dirty="0">
                <a:latin typeface="Arial" pitchFamily="34" charset="0"/>
                <a:cs typeface="Arial" pitchFamily="34" charset="0"/>
              </a:rPr>
              <a:t>+1</a:t>
            </a:r>
            <a:endParaRPr lang="ru-RU" alt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283051" y="3113583"/>
            <a:ext cx="8731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7200" b="1" dirty="0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altLang="ru-RU" sz="7200" b="1" dirty="0">
              <a:solidFill>
                <a:srgbClr val="F12BA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19872" y="3171621"/>
            <a:ext cx="697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7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3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2"/>
          <p:cNvSpPr>
            <a:spLocks noChangeArrowheads="1"/>
          </p:cNvSpPr>
          <p:nvPr/>
        </p:nvSpPr>
        <p:spPr bwMode="auto">
          <a:xfrm>
            <a:off x="0" y="-20540"/>
            <a:ext cx="547260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uk-UA" altLang="ru-RU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alt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uk-UA" altLang="ru-RU" sz="2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 Як отримати попереднє число?</a:t>
            </a:r>
          </a:p>
        </p:txBody>
      </p:sp>
      <p:sp>
        <p:nvSpPr>
          <p:cNvPr id="9" name="Выгнутая вверх стрелка 8"/>
          <p:cNvSpPr/>
          <p:nvPr/>
        </p:nvSpPr>
        <p:spPr>
          <a:xfrm flipH="1">
            <a:off x="3451500" y="2643907"/>
            <a:ext cx="1944687" cy="54054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139952" y="2139702"/>
            <a:ext cx="10192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200" i="1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ru-RU" sz="32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altLang="ru-RU" sz="3200" b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alt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210748" y="3072528"/>
            <a:ext cx="71318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72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altLang="ru-RU" sz="72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54493" y="3072529"/>
            <a:ext cx="697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7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-10094" y="-21903"/>
            <a:ext cx="4607049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uk-UA" altLang="ru-RU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alt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uk-UA" altLang="ru-RU" sz="2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 Назвіть наступне число: </a:t>
            </a:r>
            <a:endParaRPr lang="uk-UA" altLang="ru-RU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alt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1</a:t>
            </a:r>
            <a:r>
              <a:rPr lang="uk-UA" altLang="ru-RU" sz="2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3, 5, 7.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40830" y="3183633"/>
            <a:ext cx="10795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 dirty="0">
                <a:latin typeface="Arial" pitchFamily="34" charset="0"/>
                <a:cs typeface="Arial" pitchFamily="34" charset="0"/>
              </a:rPr>
              <a:t>1</a:t>
            </a:r>
            <a:endParaRPr lang="ru-RU" alt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Выгнутая вверх стрелка 8"/>
          <p:cNvSpPr/>
          <p:nvPr/>
        </p:nvSpPr>
        <p:spPr>
          <a:xfrm>
            <a:off x="1656730" y="2859783"/>
            <a:ext cx="1008062" cy="323850"/>
          </a:xfrm>
          <a:prstGeom prst="curvedDownArrow">
            <a:avLst/>
          </a:prstGeom>
          <a:solidFill>
            <a:srgbClr val="F12BAF"/>
          </a:solidFill>
          <a:ln>
            <a:solidFill>
              <a:srgbClr val="F12BAF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340942" y="3183633"/>
            <a:ext cx="6477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 dirty="0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altLang="ru-RU" sz="4000" b="1" dirty="0">
              <a:solidFill>
                <a:srgbClr val="F12BA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699718" y="3183633"/>
            <a:ext cx="2889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latin typeface="Arial" pitchFamily="34" charset="0"/>
                <a:cs typeface="Arial" pitchFamily="34" charset="0"/>
              </a:rPr>
              <a:t>,</a:t>
            </a:r>
            <a:endParaRPr lang="ru-RU" altLang="ru-RU" sz="4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204543" y="3183633"/>
            <a:ext cx="7921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 dirty="0">
                <a:latin typeface="Arial" pitchFamily="34" charset="0"/>
                <a:cs typeface="Arial" pitchFamily="34" charset="0"/>
              </a:rPr>
              <a:t>3</a:t>
            </a:r>
            <a:endParaRPr lang="ru-RU" alt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079256" y="3183633"/>
            <a:ext cx="71913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 dirty="0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altLang="ru-RU" sz="4000" b="1" dirty="0">
              <a:solidFill>
                <a:srgbClr val="F12BA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376118" y="3197920"/>
            <a:ext cx="2778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latin typeface="Arial" pitchFamily="34" charset="0"/>
                <a:cs typeface="Arial" pitchFamily="34" charset="0"/>
              </a:rPr>
              <a:t>,</a:t>
            </a:r>
            <a:endParaRPr lang="ru-RU" altLang="ru-RU" sz="4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871417" y="3175298"/>
            <a:ext cx="9096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latin typeface="Arial" pitchFamily="34" charset="0"/>
                <a:cs typeface="Arial" pitchFamily="34" charset="0"/>
              </a:rPr>
              <a:t>5</a:t>
            </a:r>
            <a:endParaRPr lang="ru-RU" altLang="ru-RU" sz="4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720731" y="3175298"/>
            <a:ext cx="91598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altLang="ru-RU" sz="4000" b="1">
              <a:solidFill>
                <a:srgbClr val="F12BA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982668" y="3197920"/>
            <a:ext cx="2778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 dirty="0">
                <a:latin typeface="Arial" pitchFamily="34" charset="0"/>
                <a:cs typeface="Arial" pitchFamily="34" charset="0"/>
              </a:rPr>
              <a:t>,</a:t>
            </a:r>
            <a:endParaRPr lang="ru-RU" alt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427168" y="3183633"/>
            <a:ext cx="6826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latin typeface="Arial" pitchFamily="34" charset="0"/>
                <a:cs typeface="Arial" pitchFamily="34" charset="0"/>
              </a:rPr>
              <a:t>7</a:t>
            </a:r>
            <a:endParaRPr lang="ru-RU" altLang="ru-RU" sz="4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7306642" y="3170536"/>
            <a:ext cx="7937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altLang="ru-RU" sz="4000" b="1">
              <a:solidFill>
                <a:srgbClr val="F12BA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7708620" y="3197920"/>
            <a:ext cx="2778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alt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Выгнутая вверх стрелка 26"/>
          <p:cNvSpPr/>
          <p:nvPr/>
        </p:nvSpPr>
        <p:spPr>
          <a:xfrm>
            <a:off x="3419922" y="2859782"/>
            <a:ext cx="1008062" cy="323850"/>
          </a:xfrm>
          <a:prstGeom prst="curvedDownArrow">
            <a:avLst/>
          </a:prstGeom>
          <a:solidFill>
            <a:srgbClr val="F12BAF"/>
          </a:solidFill>
          <a:ln>
            <a:solidFill>
              <a:srgbClr val="F12BAF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Выгнутая вверх стрелка 27"/>
          <p:cNvSpPr/>
          <p:nvPr/>
        </p:nvSpPr>
        <p:spPr>
          <a:xfrm>
            <a:off x="5076106" y="2859782"/>
            <a:ext cx="1008062" cy="323850"/>
          </a:xfrm>
          <a:prstGeom prst="curvedDownArrow">
            <a:avLst/>
          </a:prstGeom>
          <a:solidFill>
            <a:srgbClr val="F12BAF"/>
          </a:solidFill>
          <a:ln>
            <a:solidFill>
              <a:srgbClr val="F12BAF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Выгнутая вверх стрелка 28"/>
          <p:cNvSpPr/>
          <p:nvPr/>
        </p:nvSpPr>
        <p:spPr>
          <a:xfrm>
            <a:off x="6588274" y="2859782"/>
            <a:ext cx="1008062" cy="323850"/>
          </a:xfrm>
          <a:prstGeom prst="curvedDownArrow">
            <a:avLst/>
          </a:prstGeom>
          <a:solidFill>
            <a:srgbClr val="F12BAF"/>
          </a:solidFill>
          <a:ln>
            <a:solidFill>
              <a:srgbClr val="F12BAF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/>
      <p:bldP spid="13" grpId="0"/>
      <p:bldP spid="14" grpId="0"/>
      <p:bldP spid="16" grpId="0"/>
      <p:bldP spid="17" grpId="0"/>
      <p:bldP spid="18" grpId="0"/>
      <p:bldP spid="20" grpId="0"/>
      <p:bldP spid="21" grpId="0"/>
      <p:bldP spid="22" grpId="0"/>
      <p:bldP spid="24" grpId="0"/>
      <p:bldP spid="26" grpId="0"/>
      <p:bldP spid="27" grpId="0" animBg="1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0" y="-45720"/>
            <a:ext cx="396954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uk-UA" altLang="ru-RU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alt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uk-UA" altLang="ru-RU" sz="2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 Назвіть попереднє число: </a:t>
            </a:r>
            <a:endParaRPr lang="uk-UA" altLang="ru-RU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alt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2</a:t>
            </a:r>
            <a:r>
              <a:rPr lang="uk-UA" altLang="ru-RU" sz="2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4, 6, 8.</a:t>
            </a:r>
            <a:endParaRPr lang="ru-RU" altLang="ru-RU" sz="2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339802" y="3065377"/>
            <a:ext cx="10080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latin typeface="Arial" pitchFamily="34" charset="0"/>
                <a:cs typeface="Arial" pitchFamily="34" charset="0"/>
              </a:rPr>
              <a:t>2</a:t>
            </a:r>
            <a:endParaRPr lang="ru-RU" altLang="ru-RU" sz="4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Выгнутая вверх стрелка 8"/>
          <p:cNvSpPr/>
          <p:nvPr/>
        </p:nvSpPr>
        <p:spPr>
          <a:xfrm flipH="1">
            <a:off x="1619077" y="2772483"/>
            <a:ext cx="1008062" cy="325041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476202" y="3065377"/>
            <a:ext cx="6477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altLang="ru-RU" sz="40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633490" y="3080856"/>
            <a:ext cx="2889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latin typeface="Arial" pitchFamily="34" charset="0"/>
                <a:cs typeface="Arial" pitchFamily="34" charset="0"/>
              </a:rPr>
              <a:t>,</a:t>
            </a:r>
            <a:endParaRPr lang="ru-RU" altLang="ru-RU" sz="4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69283" y="3065377"/>
            <a:ext cx="863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latin typeface="Arial" pitchFamily="34" charset="0"/>
                <a:cs typeface="Arial" pitchFamily="34" charset="0"/>
              </a:rPr>
              <a:t>4</a:t>
            </a:r>
            <a:endParaRPr lang="ru-RU" altLang="ru-RU" sz="4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Выгнутая вверх стрелка 14"/>
          <p:cNvSpPr/>
          <p:nvPr/>
        </p:nvSpPr>
        <p:spPr>
          <a:xfrm flipH="1">
            <a:off x="3248559" y="2772483"/>
            <a:ext cx="1008063" cy="325041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116796" y="3065377"/>
            <a:ext cx="6143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altLang="ru-RU" sz="4000" b="1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256622" y="3065377"/>
            <a:ext cx="28733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latin typeface="Arial" pitchFamily="34" charset="0"/>
                <a:cs typeface="Arial" pitchFamily="34" charset="0"/>
              </a:rPr>
              <a:t>,</a:t>
            </a:r>
            <a:endParaRPr lang="ru-RU" altLang="ru-RU" sz="4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682915" y="3065377"/>
            <a:ext cx="9350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latin typeface="Arial" pitchFamily="34" charset="0"/>
                <a:cs typeface="Arial" pitchFamily="34" charset="0"/>
              </a:rPr>
              <a:t>6</a:t>
            </a:r>
            <a:endParaRPr lang="ru-RU" altLang="ru-RU" sz="4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Выгнутая вверх стрелка 18"/>
          <p:cNvSpPr/>
          <p:nvPr/>
        </p:nvSpPr>
        <p:spPr>
          <a:xfrm flipH="1">
            <a:off x="4880098" y="2772483"/>
            <a:ext cx="1008062" cy="325041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788024" y="3088000"/>
            <a:ext cx="9366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altLang="ru-RU" sz="4000" b="1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924674" y="3076093"/>
            <a:ext cx="2889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 dirty="0">
                <a:latin typeface="Arial" pitchFamily="34" charset="0"/>
                <a:cs typeface="Arial" pitchFamily="34" charset="0"/>
              </a:rPr>
              <a:t>,</a:t>
            </a:r>
            <a:endParaRPr lang="ru-RU" alt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289750" y="3065377"/>
            <a:ext cx="8826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latin typeface="Arial" pitchFamily="34" charset="0"/>
                <a:cs typeface="Arial" pitchFamily="34" charset="0"/>
              </a:rPr>
              <a:t>8</a:t>
            </a:r>
            <a:endParaRPr lang="ru-RU" altLang="ru-RU" sz="4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flipH="1">
            <a:off x="6503938" y="2772483"/>
            <a:ext cx="1008063" cy="325041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408688" y="3065377"/>
            <a:ext cx="5175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altLang="ru-RU" sz="4000" b="1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7595443" y="3075806"/>
            <a:ext cx="2889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4000" b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altLang="ru-RU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/>
      <p:bldP spid="13" grpId="0"/>
      <p:bldP spid="14" grpId="0"/>
      <p:bldP spid="15" grpId="0" animBg="1"/>
      <p:bldP spid="16" grpId="0"/>
      <p:bldP spid="17" grpId="0"/>
      <p:bldP spid="18" grpId="0"/>
      <p:bldP spid="19" grpId="0" animBg="1"/>
      <p:bldP spid="20" grpId="0"/>
      <p:bldP spid="21" grpId="0"/>
      <p:bldP spid="22" grpId="0"/>
      <p:bldP spid="23" grpId="0" animBg="1"/>
      <p:bldP spid="24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39"/>
          <p:cNvPicPr>
            <a:picLocks noChangeAspect="1"/>
          </p:cNvPicPr>
          <p:nvPr/>
        </p:nvPicPr>
        <p:blipFill rotWithShape="1">
          <a:blip r:embed="rId2" cstate="print"/>
          <a:srcRect r="14705"/>
          <a:stretch/>
        </p:blipFill>
        <p:spPr bwMode="auto">
          <a:xfrm>
            <a:off x="539552" y="2428874"/>
            <a:ext cx="8048500" cy="1889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514798" y="3334939"/>
            <a:ext cx="360363" cy="30003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2"/>
          <p:cNvSpPr txBox="1">
            <a:spLocks noChangeArrowheads="1"/>
          </p:cNvSpPr>
          <p:nvPr/>
        </p:nvSpPr>
        <p:spPr bwMode="auto">
          <a:xfrm>
            <a:off x="1514798" y="3201421"/>
            <a:ext cx="5143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30586" y="3334939"/>
            <a:ext cx="358775" cy="30003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97874" y="3211725"/>
            <a:ext cx="4241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3200" b="1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53061" y="2780108"/>
            <a:ext cx="344487" cy="2988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44"/>
          <p:cNvSpPr txBox="1">
            <a:spLocks noChangeArrowheads="1"/>
          </p:cNvSpPr>
          <p:nvPr/>
        </p:nvSpPr>
        <p:spPr bwMode="auto">
          <a:xfrm>
            <a:off x="827584" y="2643758"/>
            <a:ext cx="5143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1514798" y="2782489"/>
            <a:ext cx="360363" cy="30003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45"/>
          <p:cNvSpPr txBox="1">
            <a:spLocks noChangeArrowheads="1"/>
          </p:cNvSpPr>
          <p:nvPr/>
        </p:nvSpPr>
        <p:spPr bwMode="auto">
          <a:xfrm>
            <a:off x="2188885" y="2642501"/>
            <a:ext cx="22320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i="1" dirty="0">
                <a:latin typeface="Arial" pitchFamily="34" charset="0"/>
                <a:cs typeface="Arial" pitchFamily="34" charset="0"/>
              </a:rPr>
              <a:t>3       =  .</a:t>
            </a:r>
          </a:p>
        </p:txBody>
      </p:sp>
      <p:sp>
        <p:nvSpPr>
          <p:cNvPr id="16" name="TextBox 49"/>
          <p:cNvSpPr txBox="1">
            <a:spLocks noChangeArrowheads="1"/>
          </p:cNvSpPr>
          <p:nvPr/>
        </p:nvSpPr>
        <p:spPr bwMode="auto">
          <a:xfrm>
            <a:off x="2196852" y="3211111"/>
            <a:ext cx="1943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i="1" dirty="0">
                <a:latin typeface="Arial" pitchFamily="34" charset="0"/>
                <a:cs typeface="Arial" pitchFamily="34" charset="0"/>
              </a:rPr>
              <a:t>6       =  .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486727" y="2629916"/>
            <a:ext cx="7985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i="1" dirty="0" smtClean="0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+ 1</a:t>
            </a:r>
            <a:endParaRPr lang="ru-RU" altLang="ru-RU" sz="3200" i="1" dirty="0">
              <a:solidFill>
                <a:srgbClr val="F12BA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482378" y="3211111"/>
            <a:ext cx="9977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3200" i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– 1</a:t>
            </a:r>
            <a:endParaRPr lang="ru-RU" altLang="ru-RU" sz="3200" i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Выгнутая вверх стрелка 18"/>
          <p:cNvSpPr/>
          <p:nvPr/>
        </p:nvSpPr>
        <p:spPr>
          <a:xfrm>
            <a:off x="1179773" y="2643188"/>
            <a:ext cx="347662" cy="120254"/>
          </a:xfrm>
          <a:prstGeom prst="curvedDownArrow">
            <a:avLst/>
          </a:prstGeom>
          <a:solidFill>
            <a:srgbClr val="F12BAF"/>
          </a:solidFill>
          <a:ln>
            <a:solidFill>
              <a:srgbClr val="F12B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1475656" y="2635047"/>
            <a:ext cx="3603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b="1" i="1" dirty="0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1" name="Выгнутая вверх стрелка 20"/>
          <p:cNvSpPr/>
          <p:nvPr/>
        </p:nvSpPr>
        <p:spPr>
          <a:xfrm flipH="1">
            <a:off x="1179773" y="3219822"/>
            <a:ext cx="341312" cy="12025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196210" y="2784870"/>
            <a:ext cx="360362" cy="30003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545905" y="2605123"/>
            <a:ext cx="3317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526514" y="3180332"/>
            <a:ext cx="4540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5897885" y="3342083"/>
            <a:ext cx="360362" cy="30003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897885" y="2778917"/>
            <a:ext cx="360362" cy="30003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196210" y="3342083"/>
            <a:ext cx="360362" cy="30003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59"/>
          <p:cNvSpPr txBox="1">
            <a:spLocks noChangeArrowheads="1"/>
          </p:cNvSpPr>
          <p:nvPr/>
        </p:nvSpPr>
        <p:spPr bwMode="auto">
          <a:xfrm>
            <a:off x="5868144" y="2643188"/>
            <a:ext cx="3429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30" name="TextBox 60"/>
          <p:cNvSpPr txBox="1">
            <a:spLocks noChangeArrowheads="1"/>
          </p:cNvSpPr>
          <p:nvPr/>
        </p:nvSpPr>
        <p:spPr bwMode="auto">
          <a:xfrm>
            <a:off x="5176317" y="3211111"/>
            <a:ext cx="3317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31" name="TextBox 64"/>
          <p:cNvSpPr txBox="1">
            <a:spLocks noChangeArrowheads="1"/>
          </p:cNvSpPr>
          <p:nvPr/>
        </p:nvSpPr>
        <p:spPr bwMode="auto">
          <a:xfrm>
            <a:off x="6516216" y="2635047"/>
            <a:ext cx="23034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i="1" dirty="0">
                <a:latin typeface="Arial" pitchFamily="34" charset="0"/>
                <a:cs typeface="Arial" pitchFamily="34" charset="0"/>
              </a:rPr>
              <a:t>8       = .</a:t>
            </a:r>
          </a:p>
        </p:txBody>
      </p:sp>
      <p:sp>
        <p:nvSpPr>
          <p:cNvPr id="32" name="TextBox 65"/>
          <p:cNvSpPr txBox="1">
            <a:spLocks noChangeArrowheads="1"/>
          </p:cNvSpPr>
          <p:nvPr/>
        </p:nvSpPr>
        <p:spPr bwMode="auto">
          <a:xfrm>
            <a:off x="6516216" y="3211111"/>
            <a:ext cx="2016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i="1" dirty="0">
                <a:latin typeface="Arial" pitchFamily="34" charset="0"/>
                <a:cs typeface="Arial" pitchFamily="34" charset="0"/>
              </a:rPr>
              <a:t>5      </a:t>
            </a:r>
            <a:r>
              <a:rPr lang="ru-RU" altLang="ru-RU" sz="3200" i="1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ru-RU" altLang="ru-RU" sz="3200" i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6869831" y="2635047"/>
            <a:ext cx="9620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3200" i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– 1</a:t>
            </a:r>
            <a:endParaRPr lang="ru-RU" altLang="ru-RU" sz="3200" i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7831856" y="2599137"/>
            <a:ext cx="4320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3600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35" name="Выгнутая вверх стрелка 34"/>
          <p:cNvSpPr/>
          <p:nvPr/>
        </p:nvSpPr>
        <p:spPr>
          <a:xfrm flipH="1">
            <a:off x="5537491" y="2667522"/>
            <a:ext cx="382346" cy="111396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5170811" y="2643758"/>
            <a:ext cx="2889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b="1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6847638" y="3211111"/>
            <a:ext cx="7985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i="1" dirty="0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ru-RU" altLang="ru-RU" sz="3200" i="1" dirty="0" smtClean="0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altLang="ru-RU" sz="3200" i="1" dirty="0">
              <a:solidFill>
                <a:srgbClr val="F12BA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7812360" y="3170642"/>
            <a:ext cx="369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9" name="Выгнутая вверх стрелка 38"/>
          <p:cNvSpPr/>
          <p:nvPr/>
        </p:nvSpPr>
        <p:spPr>
          <a:xfrm>
            <a:off x="5580112" y="3214692"/>
            <a:ext cx="347662" cy="120253"/>
          </a:xfrm>
          <a:prstGeom prst="curvedDownArrow">
            <a:avLst/>
          </a:prstGeom>
          <a:solidFill>
            <a:srgbClr val="F12BAF"/>
          </a:solidFill>
          <a:ln>
            <a:solidFill>
              <a:srgbClr val="F12B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5868144" y="3211111"/>
            <a:ext cx="3698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b="1" i="1" dirty="0">
                <a:solidFill>
                  <a:srgbClr val="F12BAF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41" name="Прямоугольник 2"/>
          <p:cNvSpPr>
            <a:spLocks noChangeArrowheads="1"/>
          </p:cNvSpPr>
          <p:nvPr/>
        </p:nvSpPr>
        <p:spPr bwMode="auto">
          <a:xfrm>
            <a:off x="0" y="-20540"/>
            <a:ext cx="752427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uk-UA" altLang="ru-RU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alt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Розглянь кожний вираз і подумай, яке число одержимо: наступне чи попереднє. Запиши його у «віконце». Доповни рівність.</a:t>
            </a:r>
            <a:endParaRPr lang="uk-UA" altLang="ru-RU" sz="2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5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5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6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77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8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9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0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1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0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2" dur="1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3" dur="1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4" dur="1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23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5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6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7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22" grpId="0"/>
      <p:bldP spid="14" grpId="0"/>
      <p:bldP spid="15" grpId="0"/>
      <p:bldP spid="16" grpId="0"/>
      <p:bldP spid="17" grpId="0"/>
      <p:bldP spid="17" grpId="1"/>
      <p:bldP spid="17" grpId="2"/>
      <p:bldP spid="18" grpId="0"/>
      <p:bldP spid="18" grpId="1"/>
      <p:bldP spid="18" grpId="2"/>
      <p:bldP spid="19" grpId="0" animBg="1"/>
      <p:bldP spid="20" grpId="0"/>
      <p:bldP spid="21" grpId="0" animBg="1"/>
      <p:bldP spid="24" grpId="0"/>
      <p:bldP spid="25" grpId="0"/>
      <p:bldP spid="29" grpId="0"/>
      <p:bldP spid="30" grpId="0"/>
      <p:bldP spid="31" grpId="0"/>
      <p:bldP spid="32" grpId="0"/>
      <p:bldP spid="33" grpId="0"/>
      <p:bldP spid="33" grpId="1"/>
      <p:bldP spid="33" grpId="2"/>
      <p:bldP spid="34" grpId="0"/>
      <p:bldP spid="35" grpId="0" animBg="1"/>
      <p:bldP spid="36" grpId="0"/>
      <p:bldP spid="37" grpId="0"/>
      <p:bldP spid="37" grpId="1"/>
      <p:bldP spid="37" grpId="2"/>
      <p:bldP spid="38" grpId="0"/>
      <p:bldP spid="39" grpId="0" animBg="1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395536" y="2571750"/>
            <a:ext cx="8229600" cy="1008112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Що можна сказати про кількість трикутників,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кругів на малюнку?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536" y="2571750"/>
            <a:ext cx="7056784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Що треба зробити, щоб трикутників стало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стільки 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чотирикутників; стільки ж, скільки кругів?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5536" y="2571750"/>
            <a:ext cx="86409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Скільки на малюнку залишилося трикутників?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571750"/>
            <a:ext cx="8568952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uk-UA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дев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ять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письмі позначають цифрою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Уважно розгляньте друковану і рукописну цифру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що вона схожа?</a:t>
            </a:r>
          </a:p>
        </p:txBody>
      </p:sp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512" y="427470"/>
            <a:ext cx="603749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04184" y="1347614"/>
            <a:ext cx="97862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04316" y="1347614"/>
            <a:ext cx="1000132" cy="1022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Прямоугольник 14"/>
          <p:cNvSpPr/>
          <p:nvPr/>
        </p:nvSpPr>
        <p:spPr>
          <a:xfrm>
            <a:off x="5540844" y="398918"/>
            <a:ext cx="1008112" cy="720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70990" y="3573016"/>
            <a:ext cx="7602017" cy="1230982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Число, яке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характеризує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даному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випадку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кругів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—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9.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7" grpId="1" build="p"/>
      <p:bldP spid="10" grpId="0"/>
      <p:bldP spid="10" grpId="1"/>
      <p:bldP spid="9" grpId="0"/>
      <p:bldP spid="9" grpId="1"/>
      <p:bldP spid="15" grpId="0" animBg="1"/>
      <p:bldP spid="15" grpId="1" animBg="1"/>
      <p:bldP spid="20" grpId="0" animBg="1"/>
      <p:bldP spid="2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Содержимое 3"/>
          <p:cNvSpPr txBox="1">
            <a:spLocks/>
          </p:cNvSpPr>
          <p:nvPr/>
        </p:nvSpPr>
        <p:spPr>
          <a:xfrm>
            <a:off x="-108520" y="4049960"/>
            <a:ext cx="8715404" cy="68203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з 10?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Содержимое 3"/>
          <p:cNvSpPr txBox="1">
            <a:spLocks/>
          </p:cNvSpPr>
          <p:nvPr/>
        </p:nvSpPr>
        <p:spPr>
          <a:xfrm>
            <a:off x="-108520" y="3986153"/>
            <a:ext cx="9001000" cy="103386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Зробіть так,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ж, </a:t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чотирикутників; скільки кругів, тобто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051784"/>
            <a:ext cx="55626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3"/>
          <p:cNvSpPr txBox="1">
            <a:spLocks/>
          </p:cNvSpPr>
          <p:nvPr/>
        </p:nvSpPr>
        <p:spPr>
          <a:xfrm>
            <a:off x="-96359" y="4054574"/>
            <a:ext cx="9129215" cy="53340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трикутників?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3"/>
          <p:cNvSpPr txBox="1">
            <a:spLocks/>
          </p:cNvSpPr>
          <p:nvPr/>
        </p:nvSpPr>
        <p:spPr>
          <a:xfrm>
            <a:off x="-108520" y="4021038"/>
            <a:ext cx="8093007" cy="114300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Що треба зробити,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чотирикутників; стільки ж, скільки кругів, тобто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одержимое 3"/>
          <p:cNvSpPr txBox="1">
            <a:spLocks/>
          </p:cNvSpPr>
          <p:nvPr/>
        </p:nvSpPr>
        <p:spPr>
          <a:xfrm>
            <a:off x="-108520" y="4040535"/>
            <a:ext cx="8715404" cy="561477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чотирикутників? Скільки кругів?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одержимое 3"/>
          <p:cNvSpPr txBox="1">
            <a:spLocks/>
          </p:cNvSpPr>
          <p:nvPr/>
        </p:nvSpPr>
        <p:spPr>
          <a:xfrm>
            <a:off x="-108520" y="4040535"/>
            <a:ext cx="8715404" cy="867801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Як утворити 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одержимое 3"/>
          <p:cNvSpPr txBox="1">
            <a:spLocks/>
          </p:cNvSpPr>
          <p:nvPr/>
        </p:nvSpPr>
        <p:spPr>
          <a:xfrm>
            <a:off x="-108520" y="4031100"/>
            <a:ext cx="8715404" cy="628882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Викладіть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трикутників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одержимое 3"/>
          <p:cNvSpPr txBox="1">
            <a:spLocks/>
          </p:cNvSpPr>
          <p:nvPr/>
        </p:nvSpPr>
        <p:spPr>
          <a:xfrm>
            <a:off x="-108520" y="4011910"/>
            <a:ext cx="9001000" cy="995214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Що треба зробити, щоб трикутників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стало стільки 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чотирикутників;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стільки ж, скільки кругів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3528" y="4083918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Полічіть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1–9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прямому та зворотному порядках.</a:t>
            </a:r>
          </a:p>
        </p:txBody>
      </p:sp>
      <p:sp>
        <p:nvSpPr>
          <p:cNvPr id="23" name="Содержимое 3"/>
          <p:cNvSpPr txBox="1">
            <a:spLocks/>
          </p:cNvSpPr>
          <p:nvPr/>
        </p:nvSpPr>
        <p:spPr>
          <a:xfrm>
            <a:off x="323528" y="4046683"/>
            <a:ext cx="4861758" cy="61329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попереднє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3528" y="4085079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Як одержати 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із попереднього до нього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3528" y="4083918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Назвіть наступне число до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Picture 8"/>
          <p:cNvPicPr>
            <a:picLocks noChangeAspect="1" noChangeArrowheads="1"/>
          </p:cNvPicPr>
          <p:nvPr/>
        </p:nvPicPr>
        <p:blipFill rotWithShape="1">
          <a:blip r:embed="rId5"/>
          <a:srcRect l="2955"/>
          <a:stretch/>
        </p:blipFill>
        <p:spPr bwMode="auto">
          <a:xfrm>
            <a:off x="225076" y="499478"/>
            <a:ext cx="585909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28184" y="1377577"/>
            <a:ext cx="2695648" cy="638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31812" y="2091118"/>
            <a:ext cx="2692020" cy="696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5402493" y="531515"/>
            <a:ext cx="736583" cy="6658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33" name="Picture 8"/>
          <p:cNvPicPr>
            <a:picLocks noChangeAspect="1" noChangeArrowheads="1"/>
          </p:cNvPicPr>
          <p:nvPr/>
        </p:nvPicPr>
        <p:blipFill rotWithShape="1">
          <a:blip r:embed="rId5"/>
          <a:srcRect l="88880" b="63720"/>
          <a:stretch/>
        </p:blipFill>
        <p:spPr bwMode="auto">
          <a:xfrm>
            <a:off x="6012160" y="501585"/>
            <a:ext cx="671340" cy="725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Прямоугольник 12"/>
          <p:cNvSpPr/>
          <p:nvPr/>
        </p:nvSpPr>
        <p:spPr>
          <a:xfrm>
            <a:off x="231690" y="1274444"/>
            <a:ext cx="5780469" cy="11650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3528" y="4085079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йде безпосередньо за числом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78"/>
          <a:stretch/>
        </p:blipFill>
        <p:spPr bwMode="auto">
          <a:xfrm>
            <a:off x="3275856" y="2941783"/>
            <a:ext cx="54006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23528" y="4085079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Як одержати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із наступного до нього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 rotWithShape="1">
          <a:blip r:embed="rId9"/>
          <a:srcRect b="15841"/>
          <a:stretch/>
        </p:blipFill>
        <p:spPr bwMode="auto">
          <a:xfrm>
            <a:off x="3275856" y="2864224"/>
            <a:ext cx="5438408" cy="1147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7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0" grpId="1" build="allAtOnce"/>
      <p:bldP spid="27" grpId="0"/>
      <p:bldP spid="27" grpId="1"/>
      <p:bldP spid="9" grpId="0"/>
      <p:bldP spid="9" grpId="1"/>
      <p:bldP spid="10" grpId="0" build="p"/>
      <p:bldP spid="10" grpId="1" build="allAtOnce"/>
      <p:bldP spid="14" grpId="0"/>
      <p:bldP spid="14" grpId="1"/>
      <p:bldP spid="17" grpId="0" build="p"/>
      <p:bldP spid="17" grpId="1" build="allAtOnce"/>
      <p:bldP spid="18" grpId="0" build="p"/>
      <p:bldP spid="18" grpId="1" build="allAtOnce"/>
      <p:bldP spid="19" grpId="0"/>
      <p:bldP spid="19" grpId="1"/>
      <p:bldP spid="21" grpId="0" build="allAtOnce"/>
      <p:bldP spid="23" grpId="0"/>
      <p:bldP spid="23" grpId="1"/>
      <p:bldP spid="24" grpId="0" build="allAtOnce"/>
      <p:bldP spid="25" grpId="0" build="allAtOnce"/>
      <p:bldP spid="7" grpId="0" animBg="1"/>
      <p:bldP spid="13" grpId="0" animBg="1"/>
      <p:bldP spid="22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976116"/>
            <a:ext cx="6715172" cy="168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40448" y="2474416"/>
            <a:ext cx="2695648" cy="638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13972" y="2430958"/>
            <a:ext cx="2692020" cy="696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/>
          <a:srcRect t="10293"/>
          <a:stretch/>
        </p:blipFill>
        <p:spPr bwMode="auto">
          <a:xfrm>
            <a:off x="899592" y="1212112"/>
            <a:ext cx="7384806" cy="3807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0" y="5102299"/>
            <a:ext cx="9144000" cy="617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Прямая соединительная линия 2"/>
          <p:cNvCxnSpPr/>
          <p:nvPr/>
        </p:nvCxnSpPr>
        <p:spPr>
          <a:xfrm flipH="1">
            <a:off x="3419872" y="2067694"/>
            <a:ext cx="936104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>
            <a:off x="3059832" y="3147814"/>
            <a:ext cx="6480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 flipV="1">
            <a:off x="2915816" y="3507854"/>
            <a:ext cx="361604" cy="480909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2051720" y="2283718"/>
            <a:ext cx="4824536" cy="201622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2987824" y="3363838"/>
            <a:ext cx="3672408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H="1" flipV="1">
            <a:off x="3383868" y="2211710"/>
            <a:ext cx="1806896" cy="194421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flipH="1" flipV="1">
            <a:off x="1965278" y="4490113"/>
            <a:ext cx="4910978" cy="25853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2"/>
          <p:cNvSpPr>
            <a:spLocks noChangeArrowheads="1"/>
          </p:cNvSpPr>
          <p:nvPr/>
        </p:nvSpPr>
        <p:spPr bwMode="auto">
          <a:xfrm>
            <a:off x="0" y="-20540"/>
            <a:ext cx="752427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uk-UA" altLang="ru-RU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alt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Допоможи папузі «зібрати» фрукти в кошик.</a:t>
            </a:r>
            <a:endParaRPr lang="uk-UA" altLang="ru-RU" sz="2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5102299"/>
            <a:ext cx="9144000" cy="617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Картинки по запросу бабочка пнг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6723">
            <a:off x="364643" y="2362608"/>
            <a:ext cx="3090527" cy="239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86979" y="1384755"/>
            <a:ext cx="1296753" cy="1325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692" y="843558"/>
            <a:ext cx="3929660" cy="401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Овал 13"/>
          <p:cNvSpPr/>
          <p:nvPr/>
        </p:nvSpPr>
        <p:spPr>
          <a:xfrm>
            <a:off x="7229492" y="1708396"/>
            <a:ext cx="457200" cy="4572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Блок-схема: узел 14"/>
          <p:cNvSpPr/>
          <p:nvPr/>
        </p:nvSpPr>
        <p:spPr>
          <a:xfrm>
            <a:off x="2819505" y="1702214"/>
            <a:ext cx="114300" cy="114300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олилиния 1"/>
          <p:cNvSpPr/>
          <p:nvPr/>
        </p:nvSpPr>
        <p:spPr>
          <a:xfrm rot="2374687" flipV="1">
            <a:off x="2214748" y="2414098"/>
            <a:ext cx="262659" cy="85917"/>
          </a:xfrm>
          <a:custGeom>
            <a:avLst/>
            <a:gdLst>
              <a:gd name="connsiteX0" fmla="*/ 284672 w 284672"/>
              <a:gd name="connsiteY0" fmla="*/ 70771 h 70771"/>
              <a:gd name="connsiteX1" fmla="*/ 189781 w 284672"/>
              <a:gd name="connsiteY1" fmla="*/ 1760 h 70771"/>
              <a:gd name="connsiteX2" fmla="*/ 0 w 284672"/>
              <a:gd name="connsiteY2" fmla="*/ 19013 h 70771"/>
              <a:gd name="connsiteX3" fmla="*/ 0 w 284672"/>
              <a:gd name="connsiteY3" fmla="*/ 19013 h 70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672" h="70771">
                <a:moveTo>
                  <a:pt x="284672" y="70771"/>
                </a:moveTo>
                <a:cubicBezTo>
                  <a:pt x="260949" y="40578"/>
                  <a:pt x="237226" y="10386"/>
                  <a:pt x="189781" y="1760"/>
                </a:cubicBezTo>
                <a:cubicBezTo>
                  <a:pt x="142336" y="-6866"/>
                  <a:pt x="0" y="19013"/>
                  <a:pt x="0" y="19013"/>
                </a:cubicBezTo>
                <a:lnTo>
                  <a:pt x="0" y="19013"/>
                </a:lnTo>
              </a:path>
            </a:pathLst>
          </a:custGeom>
          <a:noFill/>
          <a:ln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 rot="21035773">
            <a:off x="2480449" y="1581086"/>
            <a:ext cx="284671" cy="94131"/>
          </a:xfrm>
          <a:custGeom>
            <a:avLst/>
            <a:gdLst>
              <a:gd name="connsiteX0" fmla="*/ 284671 w 284671"/>
              <a:gd name="connsiteY0" fmla="*/ 94131 h 94131"/>
              <a:gd name="connsiteX1" fmla="*/ 198407 w 284671"/>
              <a:gd name="connsiteY1" fmla="*/ 7867 h 94131"/>
              <a:gd name="connsiteX2" fmla="*/ 51758 w 284671"/>
              <a:gd name="connsiteY2" fmla="*/ 7867 h 94131"/>
              <a:gd name="connsiteX3" fmla="*/ 0 w 284671"/>
              <a:gd name="connsiteY3" fmla="*/ 42373 h 94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671" h="94131">
                <a:moveTo>
                  <a:pt x="284671" y="94131"/>
                </a:moveTo>
                <a:cubicBezTo>
                  <a:pt x="260948" y="58187"/>
                  <a:pt x="237226" y="22244"/>
                  <a:pt x="198407" y="7867"/>
                </a:cubicBezTo>
                <a:cubicBezTo>
                  <a:pt x="159588" y="-6510"/>
                  <a:pt x="84826" y="2116"/>
                  <a:pt x="51758" y="7867"/>
                </a:cubicBezTo>
                <a:cubicBezTo>
                  <a:pt x="18690" y="13618"/>
                  <a:pt x="9345" y="27995"/>
                  <a:pt x="0" y="42373"/>
                </a:cubicBezTo>
              </a:path>
            </a:pathLst>
          </a:custGeom>
          <a:noFill/>
          <a:ln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 rot="9169588">
            <a:off x="2412844" y="1908314"/>
            <a:ext cx="284671" cy="94131"/>
          </a:xfrm>
          <a:custGeom>
            <a:avLst/>
            <a:gdLst>
              <a:gd name="connsiteX0" fmla="*/ 284671 w 284671"/>
              <a:gd name="connsiteY0" fmla="*/ 94131 h 94131"/>
              <a:gd name="connsiteX1" fmla="*/ 198407 w 284671"/>
              <a:gd name="connsiteY1" fmla="*/ 7867 h 94131"/>
              <a:gd name="connsiteX2" fmla="*/ 51758 w 284671"/>
              <a:gd name="connsiteY2" fmla="*/ 7867 h 94131"/>
              <a:gd name="connsiteX3" fmla="*/ 0 w 284671"/>
              <a:gd name="connsiteY3" fmla="*/ 42373 h 94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671" h="94131">
                <a:moveTo>
                  <a:pt x="284671" y="94131"/>
                </a:moveTo>
                <a:cubicBezTo>
                  <a:pt x="260948" y="58187"/>
                  <a:pt x="237226" y="22244"/>
                  <a:pt x="198407" y="7867"/>
                </a:cubicBezTo>
                <a:cubicBezTo>
                  <a:pt x="159588" y="-6510"/>
                  <a:pt x="84826" y="2116"/>
                  <a:pt x="51758" y="7867"/>
                </a:cubicBezTo>
                <a:cubicBezTo>
                  <a:pt x="18690" y="13618"/>
                  <a:pt x="9345" y="27995"/>
                  <a:pt x="0" y="42373"/>
                </a:cubicBezTo>
              </a:path>
            </a:pathLst>
          </a:custGeom>
          <a:noFill/>
          <a:ln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2717034" y="2172095"/>
            <a:ext cx="159621" cy="293626"/>
          </a:xfrm>
          <a:custGeom>
            <a:avLst/>
            <a:gdLst>
              <a:gd name="connsiteX0" fmla="*/ 207034 w 207034"/>
              <a:gd name="connsiteY0" fmla="*/ 0 h 353683"/>
              <a:gd name="connsiteX1" fmla="*/ 86264 w 207034"/>
              <a:gd name="connsiteY1" fmla="*/ 250166 h 353683"/>
              <a:gd name="connsiteX2" fmla="*/ 0 w 207034"/>
              <a:gd name="connsiteY2" fmla="*/ 353683 h 353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7034" h="353683">
                <a:moveTo>
                  <a:pt x="207034" y="0"/>
                </a:moveTo>
                <a:cubicBezTo>
                  <a:pt x="163902" y="95609"/>
                  <a:pt x="120770" y="191219"/>
                  <a:pt x="86264" y="250166"/>
                </a:cubicBezTo>
                <a:cubicBezTo>
                  <a:pt x="51758" y="309113"/>
                  <a:pt x="25879" y="331398"/>
                  <a:pt x="0" y="353683"/>
                </a:cubicBezTo>
              </a:path>
            </a:pathLst>
          </a:custGeom>
          <a:noFill/>
          <a:ln>
            <a:solidFill>
              <a:srgbClr val="00B0F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1" y="-19976"/>
            <a:ext cx="7524328" cy="8821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Навчись писати цифру 9.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21 -0.03056 0.00018 -0.02562 -0.00937 -0.04259 C -0.0118 -0.05587 -0.01024 -0.05031 -0.01354 -0.05926 C -0.01406 -0.06667 -0.01475 -0.0858 -0.0177 -0.09259 C -0.02239 -0.1034 -0.0302 -0.11296 -0.03645 -0.12037 C -0.03941 -0.12377 -0.04236 -0.12716 -0.04479 -0.13148 C -0.04583 -0.13333 -0.0467 -0.1355 -0.04791 -0.13704 C -0.04982 -0.13982 -0.05416 -0.14445 -0.05416 -0.14445 C -0.06666 -0.14321 -0.07916 -0.1429 -0.09166 -0.14074 C -0.09757 -0.13982 -0.10937 -0.13519 -0.10937 -0.13519 C -0.11805 -0.12994 -0.10416 -0.13796 -0.11979 -0.13148 C -0.12187 -0.13056 -0.12395 -0.12901 -0.12604 -0.12778 C -0.12708 -0.12716 -0.12916 -0.12593 -0.12916 -0.12593 C -0.13264 -0.11975 -0.13559 -0.11945 -0.13958 -0.11482 C -0.14357 -0.10432 -0.15468 -0.09568 -0.16145 -0.08889 C -0.16979 -0.08056 -0.15902 -0.09043 -0.1677 -0.07963 C -0.17205 -0.07408 -0.17673 -0.06821 -0.18125 -0.06296 C -0.18246 -0.05957 -0.18298 -0.05494 -0.18437 -0.05185 C -0.18958 -0.04012 -0.19444 -0.03426 -0.19895 -0.02222 C -0.20225 -0.01327 -0.20069 -0.01883 -0.20312 -0.00556 C -0.20382 -0.00185 -0.2052 0.00555 -0.2052 0.00555 C -0.20659 0.03673 -0.2085 0.06636 -0.2052 0.09815 C -0.20503 0.09907 -0.20364 0.11296 -0.20312 0.11481 C -0.20104 0.12222 -0.19739 0.12994 -0.19479 0.13704 C -0.19184 0.14475 -0.18975 0.15216 -0.18541 0.15741 C -0.17864 0.17562 -0.16684 0.18302 -0.15625 0.19259 C -0.15312 0.19537 -0.15017 0.19938 -0.14687 0.20185 C -0.14184 0.20586 -0.13645 0.20679 -0.13125 0.20926 C -0.12916 0.21018 -0.12708 0.21173 -0.125 0.21296 C -0.12395 0.21358 -0.12187 0.21481 -0.12187 0.21481 C -0.11319 0.2142 -0.10451 0.2145 -0.09583 0.21296 C -0.08871 0.21173 -0.07986 0.20463 -0.07291 0.20185 C -0.07014 0.19846 -0.06666 0.19506 -0.06354 0.19259 C -0.06145 0.19105 -0.05937 0.19012 -0.05729 0.18889 C -0.05625 0.18796 -0.05416 0.18704 -0.05416 0.18704 C -0.05086 0.18117 -0.04687 0.17778 -0.04375 0.17222 C -0.04288 0.17068 -0.04253 0.16821 -0.04166 0.16667 C -0.03975 0.16389 -0.0375 0.16173 -0.03541 0.15926 C -0.03437 0.15802 -0.03229 0.15555 -0.03229 0.15555 C -0.03055 0.14629 -0.02534 0.13704 -0.02083 0.13148 C -0.01788 0.11605 -0.01545 0.10062 -0.0125 0.08518 C -0.01145 0.07994 -0.01093 0.07099 -0.00937 0.06667 C -0.00607 0.05771 -0.00764 0.06327 -0.0052 0.05 C -0.0033 0.03981 -0.00225 0.03025 0 0.02037 C 0.00087 0.01667 0.00139 0.01296 0.00209 0.00926 C 0.00243 0.00741 0.00313 0.0037 0.00313 0.0037 C 0.00278 0.00185 0.00278 -0.00309 0.00209 -0.00185 C 0.00052 0.00092 0.0007 0.00555 0 0.00926 C -0.00034 0.01111 -0.00104 0.01481 -0.00104 0.01481 C -0.00139 0.04012 -0.00139 0.06543 -0.00208 0.09074 C -0.00243 0.10278 -0.00833 0.11111 -0.01041 0.12222 C -0.01128 0.14167 -0.01215 0.16481 -0.01562 0.18333 C -0.0158 0.18642 -0.01632 0.19753 -0.0177 0.20185 C -0.02014 0.20957 -0.02291 0.21605 -0.025 0.22376 C -0.02743 0.23364 -0.02795 0.24321 -0.03125 0.25185 C -0.03333 0.26636 -0.03593 0.27469 -0.04062 0.28704 C -0.04305 0.29383 -0.04323 0.30247 -0.04583 0.30926 C -0.04739 0.31975 -0.04843 0.32376 -0.05208 0.33333 C -0.05208 0.33333 -0.05468 0.34722 -0.0552 0.35 C -0.05677 0.35833 -0.05989 0.36204 -0.0625 0.36852 C -0.06597 0.37716 -0.06302 0.37438 -0.06666 0.38148 C -0.06857 0.38549 -0.07291 0.39259 -0.07291 0.39259 C -0.07448 0.40092 -0.08125 0.41173 -0.08541 0.41667 C -0.08889 0.42592 -0.09149 0.43642 -0.09687 0.44259 C -0.09861 0.45154 -0.10017 0.45802 -0.1052 0.46111 C -0.11007 0.47407 -0.10729 0.46975 -0.1125 0.47592 C -0.12152 0.5 -0.14895 0.50926 -0.16458 0.51852 C -0.16562 0.5179 -0.16666 0.51759 -0.1677 0.51667 C -0.16875 0.51574 -0.16961 0.51358 -0.17083 0.51296 C -0.17639 0.50926 -0.18281 0.50802 -0.18854 0.50555 C -0.18993 0.50586 -0.2033 0.50957 -0.2052 0.50555 C -0.20659 0.50247 -0.20573 0.49722 -0.20729 0.49444 C -0.21059 0.48858 -0.21145 0.48457 -0.21354 0.47778 C -0.21944 0.45864 -0.2283 0.45123 -0.23229 0.42963 C -0.23298 0.42562 -0.23437 0.42099 -0.23437 0.41667 " pathEditMode="relative" ptsTypes="ffffffffffffffffffffffffffffffffffffffffffffffffffffffffffffffffffffffffffA">
                                      <p:cBhvr>
                                        <p:cTn id="6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4"/>
          <p:cNvSpPr txBox="1">
            <a:spLocks/>
          </p:cNvSpPr>
          <p:nvPr/>
        </p:nvSpPr>
        <p:spPr>
          <a:xfrm>
            <a:off x="14808" y="345772"/>
            <a:ext cx="8229600" cy="785818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парту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</a:t>
            </a:r>
            <a:r>
              <a:rPr lang="uk-UA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ів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51520" y="2382895"/>
            <a:ext cx="428628" cy="42862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44091" y="4045009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9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660232" y="4042698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8</a:t>
            </a:r>
            <a:endParaRPr lang="ru-RU" dirty="0"/>
          </a:p>
        </p:txBody>
      </p:sp>
      <p:sp>
        <p:nvSpPr>
          <p:cNvPr id="13" name="Содержимое 4"/>
          <p:cNvSpPr txBox="1">
            <a:spLocks/>
          </p:cNvSpPr>
          <p:nvPr/>
        </p:nvSpPr>
        <p:spPr>
          <a:xfrm>
            <a:off x="-152410" y="322237"/>
            <a:ext cx="8229600" cy="500066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пари. </a:t>
            </a:r>
          </a:p>
        </p:txBody>
      </p:sp>
      <p:sp>
        <p:nvSpPr>
          <p:cNvPr id="14" name="Содержимое 4"/>
          <p:cNvSpPr txBox="1">
            <a:spLocks/>
          </p:cNvSpPr>
          <p:nvPr/>
        </p:nvSpPr>
        <p:spPr>
          <a:xfrm>
            <a:off x="35496" y="267494"/>
            <a:ext cx="7323156" cy="1071570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lvl="0">
              <a:lnSpc>
                <a:spcPct val="120000"/>
              </a:lnSpc>
              <a:buClr>
                <a:schemeClr val="accent1"/>
              </a:buClr>
              <a:buSzPct val="80000"/>
              <a:defRPr/>
            </a:pPr>
            <a:r>
              <a:rPr lang="ru-RU" sz="2200" dirty="0" err="1" smtClean="0">
                <a:latin typeface="Arial" pitchFamily="34" charset="0"/>
                <a:cs typeface="Arial" panose="020B0604020202020204" pitchFamily="34" charset="0"/>
              </a:rPr>
              <a:t>Ці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числами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картку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відповідним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знаком: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«=»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або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«≠». </a:t>
            </a:r>
          </a:p>
        </p:txBody>
      </p:sp>
      <p:sp>
        <p:nvSpPr>
          <p:cNvPr id="15" name="Не равно 14"/>
          <p:cNvSpPr/>
          <p:nvPr/>
        </p:nvSpPr>
        <p:spPr>
          <a:xfrm>
            <a:off x="4290808" y="4272003"/>
            <a:ext cx="857256" cy="428628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4252048" y="2139702"/>
            <a:ext cx="428628" cy="92869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одержимое 4"/>
          <p:cNvSpPr txBox="1">
            <a:spLocks/>
          </p:cNvSpPr>
          <p:nvPr/>
        </p:nvSpPr>
        <p:spPr>
          <a:xfrm>
            <a:off x="-375864" y="308343"/>
            <a:ext cx="6818829" cy="607223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Яке число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більше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18" name="Содержимое 4"/>
          <p:cNvSpPr txBox="1">
            <a:spLocks/>
          </p:cNvSpPr>
          <p:nvPr/>
        </p:nvSpPr>
        <p:spPr>
          <a:xfrm>
            <a:off x="-52262" y="311975"/>
            <a:ext cx="6661174" cy="500066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err="1">
                <a:latin typeface="Arial" pitchFamily="34" charset="0"/>
                <a:cs typeface="Arial" panose="020B0604020202020204" pitchFamily="34" charset="0"/>
              </a:rPr>
              <a:t>Які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фігури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залишилися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без пари? </a:t>
            </a:r>
          </a:p>
        </p:txBody>
      </p:sp>
      <p:sp>
        <p:nvSpPr>
          <p:cNvPr id="19" name="Содержимое 4"/>
          <p:cNvSpPr txBox="1">
            <a:spLocks/>
          </p:cNvSpPr>
          <p:nvPr/>
        </p:nvSpPr>
        <p:spPr>
          <a:xfrm>
            <a:off x="-159840" y="297007"/>
            <a:ext cx="7007963" cy="690567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Яких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фігур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вистачило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складання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пар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20" name="Содержимое 4"/>
          <p:cNvSpPr txBox="1">
            <a:spLocks/>
          </p:cNvSpPr>
          <p:nvPr/>
        </p:nvSpPr>
        <p:spPr>
          <a:xfrm>
            <a:off x="-396552" y="307774"/>
            <a:ext cx="8229600" cy="535784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Яке число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менше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8504510" y="2382895"/>
            <a:ext cx="428628" cy="428628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Содержимое 4"/>
          <p:cNvSpPr txBox="1">
            <a:spLocks/>
          </p:cNvSpPr>
          <p:nvPr/>
        </p:nvSpPr>
        <p:spPr>
          <a:xfrm>
            <a:off x="-152410" y="322237"/>
            <a:ext cx="8229600" cy="785817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anose="020B0604020202020204" pitchFamily="34" charset="0"/>
              </a:rPr>
              <a:t> </a:t>
            </a:r>
            <a:r>
              <a:rPr kumimoji="0" lang="ru-R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Содержимое 4"/>
          <p:cNvSpPr txBox="1">
            <a:spLocks/>
          </p:cNvSpPr>
          <p:nvPr/>
        </p:nvSpPr>
        <p:spPr>
          <a:xfrm>
            <a:off x="35496" y="267494"/>
            <a:ext cx="8537602" cy="1143008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R="0" lvl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фігурами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відповідні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картки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з числами. </a:t>
            </a:r>
          </a:p>
        </p:txBody>
      </p:sp>
      <p:sp>
        <p:nvSpPr>
          <p:cNvPr id="24" name="Овал 23"/>
          <p:cNvSpPr/>
          <p:nvPr/>
        </p:nvSpPr>
        <p:spPr>
          <a:xfrm>
            <a:off x="751586" y="2382895"/>
            <a:ext cx="428628" cy="42862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1251652" y="2382895"/>
            <a:ext cx="428628" cy="42862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1751718" y="2382895"/>
            <a:ext cx="428628" cy="42862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2251784" y="2382895"/>
            <a:ext cx="428628" cy="42862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2751850" y="2382895"/>
            <a:ext cx="428628" cy="42862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3251916" y="2382895"/>
            <a:ext cx="428628" cy="42862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8004444" y="2382895"/>
            <a:ext cx="428628" cy="428628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504378" y="2382895"/>
            <a:ext cx="428628" cy="428628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7004312" y="2382895"/>
            <a:ext cx="428628" cy="428628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504246" y="2382895"/>
            <a:ext cx="428628" cy="428628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6004180" y="2382895"/>
            <a:ext cx="428628" cy="428628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504114" y="2382895"/>
            <a:ext cx="428628" cy="428628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3751982" y="2382895"/>
            <a:ext cx="428628" cy="42862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004048" y="2382895"/>
            <a:ext cx="428628" cy="428628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4263923" y="2382895"/>
            <a:ext cx="428628" cy="42862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6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3 0.03888 C 0.06163 0.09473 0.10573 0.15026 0.0158 0.17217 C -0.07413 0.19377 -0.43247 0.17001 -0.52205 0.1697 " pathEditMode="relative" rAng="0" ptsTypes="aaA">
                                      <p:cBhvr>
                                        <p:cTn id="9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3 0.03888 C 0.06163 0.09473 0.10573 0.15026 0.0158 0.17217 C -0.07413 0.19377 -0.43247 0.17001 -0.52205 0.1697 " pathEditMode="relative" rAng="0" ptsTypes="aaA">
                                      <p:cBhvr>
                                        <p:cTn id="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4 0.03888 C 0.06164 0.09473 0.10573 0.15026 0.0158 0.17217 C -0.07413 0.19377 -0.43246 0.17001 -0.52204 0.1697 " pathEditMode="relative" rAng="0" ptsTypes="aaA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4 0.03888 C 0.06163 0.09473 0.10573 0.15026 0.0158 0.17217 C -0.07413 0.19377 -0.43246 0.17001 -0.52205 0.1697 " pathEditMode="relative" rAng="0" ptsTypes="aaA">
                                      <p:cBhvr>
                                        <p:cTn id="9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3 0.03888 C 0.06163 0.09473 0.10573 0.15026 0.0158 0.17217 C -0.07413 0.19377 -0.43247 0.17001 -0.52205 0.1697 " pathEditMode="relative" rAng="0" ptsTypes="aaA">
                                      <p:cBhvr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00"/>
                            </p:stCondLst>
                            <p:childTnLst>
                              <p:par>
                                <p:cTn id="10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3 0.03888 C 0.06163 0.09473 0.10573 0.15026 0.0158 0.17217 C -0.07413 0.19377 -0.43247 0.17001 -0.52205 0.1697 " pathEditMode="relative" rAng="0" ptsTypes="aaA">
                                      <p:cBhvr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4 0.03888 C 0.06164 0.09473 0.10573 0.15026 0.0158 0.17217 C -0.07413 0.19377 -0.43246 0.17001 -0.52204 0.1697 " pathEditMode="relative" rAng="0" ptsTypes="aaA">
                                      <p:cBhvr>
                                        <p:cTn id="10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"/>
                            </p:stCondLst>
                            <p:childTnLst>
                              <p:par>
                                <p:cTn id="11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4 0.03888 C 0.06163 0.09473 0.10573 0.15026 0.0158 0.17217 C -0.07413 0.19377 -0.43246 0.17001 -0.52205 0.1697 " pathEditMode="relative" rAng="0" ptsTypes="aaA">
                                      <p:cBhvr>
                                        <p:cTn id="1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 animBg="1"/>
      <p:bldP spid="9" grpId="1" animBg="1"/>
      <p:bldP spid="10" grpId="0" animBg="1"/>
      <p:bldP spid="10" grpId="1" animBg="1"/>
      <p:bldP spid="13" grpId="0" build="allAtOnce"/>
      <p:bldP spid="14" grpId="0"/>
      <p:bldP spid="14" grpId="1"/>
      <p:bldP spid="15" grpId="0" animBg="1"/>
      <p:bldP spid="16" grpId="0" animBg="1"/>
      <p:bldP spid="17" grpId="0" build="allAtOnce"/>
      <p:bldP spid="18" grpId="0" build="allAtOnce"/>
      <p:bldP spid="19" grpId="0" build="allAtOnce"/>
      <p:bldP spid="21" grpId="0" animBg="1"/>
      <p:bldP spid="21" grpId="1" animBg="1"/>
      <p:bldP spid="21" grpId="2" animBg="1"/>
      <p:bldP spid="22" grpId="0" build="allAtOnce"/>
      <p:bldP spid="23" grpId="0"/>
      <p:bldP spid="23" grpId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4"/>
          <p:cNvSpPr txBox="1">
            <a:spLocks/>
          </p:cNvSpPr>
          <p:nvPr/>
        </p:nvSpPr>
        <p:spPr>
          <a:xfrm>
            <a:off x="33761" y="294247"/>
            <a:ext cx="8229600" cy="785817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r>
              <a:rPr lang="ru-RU" sz="2200" dirty="0" err="1">
                <a:latin typeface="Arial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 парту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9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9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05249" y="3818363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9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394474" y="3818364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9</a:t>
            </a:r>
            <a:endParaRPr lang="ru-RU" dirty="0"/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-396552" y="267494"/>
            <a:ext cx="7822495" cy="1091765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200" dirty="0" err="1">
                <a:latin typeface="Arial" pitchFamily="34" charset="0"/>
                <a:cs typeface="Arial" panose="020B0604020202020204" pitchFamily="34" charset="0"/>
              </a:rPr>
              <a:t>Складіть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пари.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сказати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13" name="Содержимое 2"/>
          <p:cNvSpPr txBox="1">
            <a:spLocks/>
          </p:cNvSpPr>
          <p:nvPr/>
        </p:nvSpPr>
        <p:spPr>
          <a:xfrm>
            <a:off x="-396552" y="289124"/>
            <a:ext cx="7853113" cy="1202506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/>
          <a:p>
            <a:pPr marL="438912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200" dirty="0" err="1">
                <a:latin typeface="Arial" pitchFamily="34" charset="0"/>
                <a:cs typeface="Arial" panose="020B0604020202020204" pitchFamily="34" charset="0"/>
              </a:rPr>
              <a:t>Рівні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кількості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38912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числами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картку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відповідним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знаком.</a:t>
            </a:r>
          </a:p>
        </p:txBody>
      </p:sp>
      <p:sp>
        <p:nvSpPr>
          <p:cNvPr id="14" name="Равно 13"/>
          <p:cNvSpPr/>
          <p:nvPr/>
        </p:nvSpPr>
        <p:spPr>
          <a:xfrm>
            <a:off x="3979561" y="4019548"/>
            <a:ext cx="857256" cy="428628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6417909" y="2720654"/>
            <a:ext cx="480841" cy="49206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6939491" y="2720654"/>
            <a:ext cx="480841" cy="49206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7456562" y="2720654"/>
            <a:ext cx="480841" cy="49206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7970029" y="2720654"/>
            <a:ext cx="480841" cy="49206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8492030" y="2715766"/>
            <a:ext cx="480841" cy="49206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5901395" y="2715769"/>
            <a:ext cx="480841" cy="49206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5389518" y="2715768"/>
            <a:ext cx="480841" cy="49206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Овал 69"/>
          <p:cNvSpPr/>
          <p:nvPr/>
        </p:nvSpPr>
        <p:spPr>
          <a:xfrm>
            <a:off x="4874961" y="2720654"/>
            <a:ext cx="480841" cy="49206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Овал 70"/>
          <p:cNvSpPr/>
          <p:nvPr/>
        </p:nvSpPr>
        <p:spPr>
          <a:xfrm>
            <a:off x="4355976" y="2715767"/>
            <a:ext cx="480841" cy="49206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Равнобедренный треугольник 72"/>
          <p:cNvSpPr/>
          <p:nvPr/>
        </p:nvSpPr>
        <p:spPr>
          <a:xfrm>
            <a:off x="290494" y="1783082"/>
            <a:ext cx="500066" cy="42862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4" name="Равнобедренный треугольник 73"/>
          <p:cNvSpPr/>
          <p:nvPr/>
        </p:nvSpPr>
        <p:spPr>
          <a:xfrm>
            <a:off x="862731" y="1783082"/>
            <a:ext cx="500066" cy="42862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5" name="Равнобедренный треугольник 74"/>
          <p:cNvSpPr/>
          <p:nvPr/>
        </p:nvSpPr>
        <p:spPr>
          <a:xfrm>
            <a:off x="1420341" y="1783082"/>
            <a:ext cx="500066" cy="42862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6" name="Равнобедренный треугольник 75"/>
          <p:cNvSpPr/>
          <p:nvPr/>
        </p:nvSpPr>
        <p:spPr>
          <a:xfrm>
            <a:off x="1985572" y="1783082"/>
            <a:ext cx="500066" cy="42862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7" name="Равнобедренный треугольник 76"/>
          <p:cNvSpPr/>
          <p:nvPr/>
        </p:nvSpPr>
        <p:spPr>
          <a:xfrm>
            <a:off x="2540398" y="1783082"/>
            <a:ext cx="500066" cy="42862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8" name="Равнобедренный треугольник 77"/>
          <p:cNvSpPr/>
          <p:nvPr/>
        </p:nvSpPr>
        <p:spPr>
          <a:xfrm>
            <a:off x="3102383" y="1783082"/>
            <a:ext cx="500066" cy="42862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9" name="Равнобедренный треугольник 78"/>
          <p:cNvSpPr/>
          <p:nvPr/>
        </p:nvSpPr>
        <p:spPr>
          <a:xfrm>
            <a:off x="3671439" y="1783082"/>
            <a:ext cx="500066" cy="42862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80" name="Равнобедренный треугольник 79"/>
          <p:cNvSpPr/>
          <p:nvPr/>
        </p:nvSpPr>
        <p:spPr>
          <a:xfrm>
            <a:off x="4244008" y="1783082"/>
            <a:ext cx="500066" cy="42862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81" name="Равнобедренный треугольник 80"/>
          <p:cNvSpPr/>
          <p:nvPr/>
        </p:nvSpPr>
        <p:spPr>
          <a:xfrm>
            <a:off x="4792014" y="1783082"/>
            <a:ext cx="500066" cy="42862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3054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1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1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1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1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1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10"/>
                            </p:stCondLst>
                            <p:childTnLst>
                              <p:par>
                                <p:cTn id="5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 1.77414E-6 C 0.02084 -0.02376 0.05695 -0.04721 -0.0151 -0.05739 C -0.08611 -0.06757 -0.37274 -0.06171 -0.44357 -0.06264 " pathEditMode="relative" rAng="0" ptsTypes="aaA">
                                      <p:cBhvr>
                                        <p:cTn id="6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30" y="-3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86 -3.86609E-6 C 0.02708 -0.02375 0.0632 -0.0472 -0.00886 -0.05739 C -0.07987 -0.06757 -0.3665 -0.06171 -0.43733 -0.06263 " pathEditMode="relative" rAng="0" ptsTypes="aaA">
                                      <p:cBhvr>
                                        <p:cTn id="7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30" y="-3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1.77414E-6 C 0.03386 -0.02376 0.06997 -0.04721 -0.00208 -0.05739 C -0.0731 -0.06757 -0.35973 -0.06171 -0.43056 -0.06264 " pathEditMode="relative" rAng="0" ptsTypes="aaA">
                                      <p:cBhvr>
                                        <p:cTn id="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30" y="-3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1.77414E-6 C 0.03628 -0.02376 0.07257 -0.04721 0.00087 -0.05739 C -0.07049 -0.06757 -0.35712 -0.06171 -0.42795 -0.06264 " pathEditMode="relative" rAng="0" ptsTypes="aaA">
                                      <p:cBhvr>
                                        <p:cTn id="7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65" y="-3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5 -3.86609E-6 C 0.04271 -0.02375 0.079 -0.0472 0.00695 -0.05739 C -0.0644 -0.06757 -0.35087 -0.06171 -0.42188 -0.06263 " pathEditMode="relative" rAng="0" ptsTypes="aaA">
                                      <p:cBhvr>
                                        <p:cTn id="8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7" y="-3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9 -3.86609E-6 C 0.04566 -0.02375 0.08194 -0.0472 0.0099 -0.05739 C -0.06146 -0.06757 -0.34792 -0.06171 -0.41892 -0.06263 " pathEditMode="relative" rAng="0" ptsTypes="aaA">
                                      <p:cBhvr>
                                        <p:cTn id="8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7" y="-3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32 -3.86609E-6 C 0.05208 -0.02375 0.08836 -0.0472 0.01632 -0.05739 C -0.05504 -0.06757 -0.3415 -0.06171 -0.4125 -0.06263 " pathEditMode="relative" rAng="0" ptsTypes="aaA">
                                      <p:cBhvr>
                                        <p:cTn id="8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7" y="-3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00"/>
                            </p:stCondLst>
                            <p:childTnLst>
                              <p:par>
                                <p:cTn id="8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27 -3.86609E-6 C 0.05903 -0.02375 0.09532 -0.0472 0.02327 -0.05739 C -0.04809 -0.06757 -0.33455 -0.06171 -0.40555 -0.06263 " pathEditMode="relative" rAng="0" ptsTypes="aaA">
                                      <p:cBhvr>
                                        <p:cTn id="9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7" y="-3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17 1.77414E-6 C 0.06493 -0.02376 0.10122 -0.04721 0.02917 -0.05739 C -0.04219 -0.06757 -0.32864 -0.06171 -0.39965 -0.06264 " pathEditMode="relative" rAng="0" ptsTypes="aaA">
                                      <p:cBhvr>
                                        <p:cTn id="9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7" y="-3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 animBg="1"/>
      <p:bldP spid="10" grpId="0" uiExpand="1" build="p"/>
      <p:bldP spid="10" grpId="1" build="allAtOnce"/>
      <p:bldP spid="13" grpId="0"/>
      <p:bldP spid="14" grpId="0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70" grpId="0" animBg="1"/>
      <p:bldP spid="70" grpId="1" animBg="1"/>
      <p:bldP spid="71" grpId="0" animBg="1"/>
      <p:bldP spid="71" grpId="1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Рисунок 16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103" y="-19377"/>
            <a:ext cx="6268973" cy="8629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r>
              <a:rPr lang="uk-UA" sz="2200" dirty="0" smtClean="0">
                <a:latin typeface="Arial" pitchFamily="34" charset="0"/>
                <a:cs typeface="Arial" pitchFamily="34" charset="0"/>
              </a:rPr>
              <a:t>Добери схему та вираз до кожного малюнка.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564152" y="4371950"/>
            <a:ext cx="1071570" cy="57150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179" y="2224373"/>
            <a:ext cx="748118" cy="43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95646" y="2224373"/>
            <a:ext cx="748118" cy="43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3461" y="2666592"/>
            <a:ext cx="748118" cy="43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1590" y="2684274"/>
            <a:ext cx="748118" cy="43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69713" y="2684274"/>
            <a:ext cx="748118" cy="43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179" y="3178023"/>
            <a:ext cx="748118" cy="43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95646" y="3178023"/>
            <a:ext cx="748118" cy="43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27965" y="2247395"/>
            <a:ext cx="748118" cy="43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47272" y="2684318"/>
            <a:ext cx="748118" cy="43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9" name="Овал 38"/>
          <p:cNvSpPr/>
          <p:nvPr/>
        </p:nvSpPr>
        <p:spPr>
          <a:xfrm>
            <a:off x="268391" y="2058445"/>
            <a:ext cx="2431401" cy="177107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2881053" y="2169563"/>
            <a:ext cx="1500247" cy="114533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107504" y="1275606"/>
            <a:ext cx="4536000" cy="2820719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2013787" y="1465115"/>
            <a:ext cx="459954" cy="646331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3600" dirty="0" smtClean="0">
                <a:latin typeface="Arial" pitchFamily="34" charset="0"/>
                <a:cs typeface="Arial" pitchFamily="34" charset="0"/>
              </a:rPr>
              <a:t>7</a:t>
            </a:r>
            <a:endParaRPr lang="ru-RU" alt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2971884" y="1502174"/>
            <a:ext cx="459954" cy="646331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3600" dirty="0" smtClean="0">
                <a:latin typeface="Arial" pitchFamily="34" charset="0"/>
                <a:cs typeface="Arial" pitchFamily="34" charset="0"/>
              </a:rPr>
              <a:t>2</a:t>
            </a:r>
            <a:endParaRPr lang="ru-RU" alt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2778175" y="3291780"/>
            <a:ext cx="459954" cy="646331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3600" dirty="0">
                <a:latin typeface="Arial" pitchFamily="34" charset="0"/>
                <a:cs typeface="Arial" pitchFamily="34" charset="0"/>
              </a:rPr>
              <a:t>?</a:t>
            </a:r>
            <a:endParaRPr lang="ru-RU" altLang="ru-RU" sz="3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1" name="Группа 110"/>
          <p:cNvGrpSpPr/>
          <p:nvPr/>
        </p:nvGrpSpPr>
        <p:grpSpPr>
          <a:xfrm>
            <a:off x="4749225" y="1524661"/>
            <a:ext cx="2042587" cy="1246207"/>
            <a:chOff x="4749225" y="1524661"/>
            <a:chExt cx="2042587" cy="1246207"/>
          </a:xfrm>
        </p:grpSpPr>
        <p:grpSp>
          <p:nvGrpSpPr>
            <p:cNvPr id="52" name="Группа 51"/>
            <p:cNvGrpSpPr/>
            <p:nvPr/>
          </p:nvGrpSpPr>
          <p:grpSpPr>
            <a:xfrm>
              <a:off x="4749225" y="1524661"/>
              <a:ext cx="2042587" cy="1246207"/>
              <a:chOff x="6072198" y="2500312"/>
              <a:chExt cx="2214578" cy="1285884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6072198" y="2500312"/>
                <a:ext cx="2214578" cy="1285884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000"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54" name="Группа 53"/>
              <p:cNvGrpSpPr/>
              <p:nvPr/>
            </p:nvGrpSpPr>
            <p:grpSpPr>
              <a:xfrm>
                <a:off x="6215074" y="2920807"/>
                <a:ext cx="2000264" cy="833222"/>
                <a:chOff x="6786578" y="3420873"/>
                <a:chExt cx="2000264" cy="833222"/>
              </a:xfrm>
            </p:grpSpPr>
            <p:cxnSp>
              <p:nvCxnSpPr>
                <p:cNvPr id="60" name="Прямая соединительная линия 59"/>
                <p:cNvCxnSpPr/>
                <p:nvPr/>
              </p:nvCxnSpPr>
              <p:spPr>
                <a:xfrm flipV="1">
                  <a:off x="8345834" y="3630307"/>
                  <a:ext cx="240066" cy="1147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Прямая соединительная линия 73"/>
                <p:cNvCxnSpPr/>
                <p:nvPr/>
              </p:nvCxnSpPr>
              <p:spPr>
                <a:xfrm>
                  <a:off x="8585901" y="3629558"/>
                  <a:ext cx="200053" cy="748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9" name="Дуга 68"/>
                <p:cNvSpPr/>
                <p:nvPr/>
              </p:nvSpPr>
              <p:spPr>
                <a:xfrm rot="10800000">
                  <a:off x="6786578" y="3420873"/>
                  <a:ext cx="1559256" cy="446423"/>
                </a:xfrm>
                <a:prstGeom prst="arc">
                  <a:avLst>
                    <a:gd name="adj1" fmla="val 10774425"/>
                    <a:gd name="adj2" fmla="val 111367"/>
                  </a:avLst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 sz="2000"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73" name="Прямая соединительная линия 72"/>
                <p:cNvCxnSpPr/>
                <p:nvPr/>
              </p:nvCxnSpPr>
              <p:spPr>
                <a:xfrm>
                  <a:off x="8136682" y="3636284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Прямая соединительная линия 77"/>
                <p:cNvCxnSpPr/>
                <p:nvPr/>
              </p:nvCxnSpPr>
              <p:spPr>
                <a:xfrm>
                  <a:off x="6786579" y="363903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Прямая соединительная линия 75"/>
                <p:cNvCxnSpPr/>
                <p:nvPr/>
              </p:nvCxnSpPr>
              <p:spPr>
                <a:xfrm>
                  <a:off x="6996634" y="3639199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Прямая соединительная линия 55"/>
                <p:cNvCxnSpPr/>
                <p:nvPr/>
              </p:nvCxnSpPr>
              <p:spPr>
                <a:xfrm>
                  <a:off x="7226498" y="363527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Прямая соединительная линия 56"/>
                <p:cNvCxnSpPr/>
                <p:nvPr/>
              </p:nvCxnSpPr>
              <p:spPr>
                <a:xfrm>
                  <a:off x="7466561" y="3635272"/>
                  <a:ext cx="220058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Прямая соединительная линия 57"/>
                <p:cNvCxnSpPr/>
                <p:nvPr/>
              </p:nvCxnSpPr>
              <p:spPr>
                <a:xfrm>
                  <a:off x="7666614" y="363527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Прямая соединительная линия 58"/>
                <p:cNvCxnSpPr/>
                <p:nvPr/>
              </p:nvCxnSpPr>
              <p:spPr>
                <a:xfrm>
                  <a:off x="7906677" y="363527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Прямая соединительная линия 60"/>
                <p:cNvCxnSpPr/>
                <p:nvPr/>
              </p:nvCxnSpPr>
              <p:spPr>
                <a:xfrm rot="5400000" flipH="1" flipV="1">
                  <a:off x="7433388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Прямая соединительная линия 61"/>
                <p:cNvCxnSpPr/>
                <p:nvPr/>
              </p:nvCxnSpPr>
              <p:spPr>
                <a:xfrm rot="5400000" flipH="1" flipV="1">
                  <a:off x="7656304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Прямая соединительная линия 62"/>
                <p:cNvCxnSpPr/>
                <p:nvPr/>
              </p:nvCxnSpPr>
              <p:spPr>
                <a:xfrm rot="5400000" flipH="1" flipV="1">
                  <a:off x="7879220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Прямая соединительная линия 63"/>
                <p:cNvCxnSpPr/>
                <p:nvPr/>
              </p:nvCxnSpPr>
              <p:spPr>
                <a:xfrm rot="5400000" flipH="1" flipV="1">
                  <a:off x="8325052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Прямая соединительная линия 64"/>
                <p:cNvCxnSpPr/>
                <p:nvPr/>
              </p:nvCxnSpPr>
              <p:spPr>
                <a:xfrm rot="5400000" flipH="1" flipV="1">
                  <a:off x="8552727" y="3629113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Прямая соединительная линия 65"/>
                <p:cNvCxnSpPr/>
                <p:nvPr/>
              </p:nvCxnSpPr>
              <p:spPr>
                <a:xfrm rot="5400000" flipH="1" flipV="1">
                  <a:off x="8113567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70" name="Дуга 69"/>
                <p:cNvSpPr/>
                <p:nvPr/>
              </p:nvSpPr>
              <p:spPr>
                <a:xfrm rot="10800000">
                  <a:off x="8375845" y="3518239"/>
                  <a:ext cx="400106" cy="243417"/>
                </a:xfrm>
                <a:prstGeom prst="arc">
                  <a:avLst>
                    <a:gd name="adj1" fmla="val 10786814"/>
                    <a:gd name="adj2" fmla="val 49818"/>
                  </a:avLst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ru-RU" sz="200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71" name="Дуга 70"/>
                <p:cNvSpPr/>
                <p:nvPr/>
              </p:nvSpPr>
              <p:spPr>
                <a:xfrm>
                  <a:off x="6786579" y="3470764"/>
                  <a:ext cx="1989372" cy="300374"/>
                </a:xfrm>
                <a:prstGeom prst="arc">
                  <a:avLst>
                    <a:gd name="adj1" fmla="val 10765231"/>
                    <a:gd name="adj2" fmla="val 19895"/>
                  </a:avLst>
                </a:prstGeom>
              </p:spPr>
              <p:style>
                <a:lnRef idx="3">
                  <a:schemeClr val="accent4"/>
                </a:lnRef>
                <a:fillRef idx="0">
                  <a:schemeClr val="accent4"/>
                </a:fillRef>
                <a:effectRef idx="2">
                  <a:schemeClr val="accent4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 sz="2000"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72" name="Прямая соединительная линия 71"/>
                <p:cNvCxnSpPr/>
                <p:nvPr/>
              </p:nvCxnSpPr>
              <p:spPr>
                <a:xfrm flipH="1" flipV="1">
                  <a:off x="7225542" y="3590343"/>
                  <a:ext cx="816" cy="82221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Прямая соединительная линия 74"/>
                <p:cNvCxnSpPr/>
                <p:nvPr/>
              </p:nvCxnSpPr>
              <p:spPr>
                <a:xfrm rot="5400000" flipH="1" flipV="1">
                  <a:off x="8752780" y="3629113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Прямая соединительная линия 76"/>
                <p:cNvCxnSpPr/>
                <p:nvPr/>
              </p:nvCxnSpPr>
              <p:spPr>
                <a:xfrm rot="5400000" flipH="1" flipV="1">
                  <a:off x="6983725" y="3631751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55" name="TextBox 54"/>
                <p:cNvSpPr txBox="1"/>
                <p:nvPr/>
              </p:nvSpPr>
              <p:spPr>
                <a:xfrm>
                  <a:off x="7647134" y="3904762"/>
                  <a:ext cx="279022" cy="349333"/>
                </a:xfrm>
                <a:prstGeom prst="rect">
                  <a:avLst/>
                </a:prstGeom>
                <a:noFill/>
                <a:ln w="19050">
                  <a:solidFill>
                    <a:srgbClr val="00B0F0"/>
                  </a:solidFill>
                </a:ln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1600" dirty="0" smtClean="0">
                      <a:latin typeface="Arial" pitchFamily="34" charset="0"/>
                      <a:cs typeface="Arial" pitchFamily="34" charset="0"/>
                    </a:rPr>
                    <a:t>?</a:t>
                  </a:r>
                  <a:endParaRPr lang="ru-RU" sz="1600" dirty="0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107" name="TextBox 106"/>
            <p:cNvSpPr txBox="1"/>
            <p:nvPr/>
          </p:nvSpPr>
          <p:spPr>
            <a:xfrm>
              <a:off x="6411910" y="2305204"/>
              <a:ext cx="257352" cy="338554"/>
            </a:xfrm>
            <a:prstGeom prst="rect">
              <a:avLst/>
            </a:prstGeom>
            <a:noFill/>
            <a:ln w="19050">
              <a:solidFill>
                <a:srgbClr val="00B0F0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1600" dirty="0" smtClean="0">
                  <a:latin typeface="Arial" pitchFamily="34" charset="0"/>
                  <a:cs typeface="Arial" pitchFamily="34" charset="0"/>
                </a:rPr>
                <a:t>2</a:t>
              </a:r>
              <a:endParaRPr lang="ru-RU" sz="16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5669765" y="1560160"/>
              <a:ext cx="257352" cy="338554"/>
            </a:xfrm>
            <a:prstGeom prst="rect">
              <a:avLst/>
            </a:prstGeom>
            <a:noFill/>
            <a:ln w="19050">
              <a:solidFill>
                <a:srgbClr val="00B0F0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1600" dirty="0" smtClean="0">
                  <a:latin typeface="Arial" pitchFamily="34" charset="0"/>
                  <a:cs typeface="Arial" pitchFamily="34" charset="0"/>
                </a:rPr>
                <a:t>9</a:t>
              </a:r>
              <a:endParaRPr lang="ru-RU" sz="16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12" name="Группа 111"/>
          <p:cNvGrpSpPr/>
          <p:nvPr/>
        </p:nvGrpSpPr>
        <p:grpSpPr>
          <a:xfrm>
            <a:off x="6898480" y="1524660"/>
            <a:ext cx="2042587" cy="1246207"/>
            <a:chOff x="4749225" y="1524661"/>
            <a:chExt cx="2042587" cy="1246207"/>
          </a:xfrm>
        </p:grpSpPr>
        <p:grpSp>
          <p:nvGrpSpPr>
            <p:cNvPr id="113" name="Группа 112"/>
            <p:cNvGrpSpPr/>
            <p:nvPr/>
          </p:nvGrpSpPr>
          <p:grpSpPr>
            <a:xfrm>
              <a:off x="4749225" y="1524661"/>
              <a:ext cx="2042587" cy="1246207"/>
              <a:chOff x="6072198" y="2500312"/>
              <a:chExt cx="2214578" cy="1285884"/>
            </a:xfrm>
          </p:grpSpPr>
          <p:sp>
            <p:nvSpPr>
              <p:cNvPr id="116" name="Прямоугольник 115"/>
              <p:cNvSpPr/>
              <p:nvPr/>
            </p:nvSpPr>
            <p:spPr>
              <a:xfrm>
                <a:off x="6072198" y="2500312"/>
                <a:ext cx="2214578" cy="1285884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000"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17" name="Группа 116"/>
              <p:cNvGrpSpPr/>
              <p:nvPr/>
            </p:nvGrpSpPr>
            <p:grpSpPr>
              <a:xfrm>
                <a:off x="6215074" y="2920807"/>
                <a:ext cx="2000264" cy="833222"/>
                <a:chOff x="6786578" y="3420873"/>
                <a:chExt cx="2000264" cy="833222"/>
              </a:xfrm>
            </p:grpSpPr>
            <p:cxnSp>
              <p:nvCxnSpPr>
                <p:cNvPr id="118" name="Прямая соединительная линия 117"/>
                <p:cNvCxnSpPr/>
                <p:nvPr/>
              </p:nvCxnSpPr>
              <p:spPr>
                <a:xfrm flipV="1">
                  <a:off x="8345834" y="3630307"/>
                  <a:ext cx="240066" cy="1147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9" name="Прямая соединительная линия 118"/>
                <p:cNvCxnSpPr/>
                <p:nvPr/>
              </p:nvCxnSpPr>
              <p:spPr>
                <a:xfrm>
                  <a:off x="8585901" y="3629558"/>
                  <a:ext cx="200053" cy="748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0" name="Дуга 119"/>
                <p:cNvSpPr/>
                <p:nvPr/>
              </p:nvSpPr>
              <p:spPr>
                <a:xfrm rot="10800000">
                  <a:off x="6786578" y="3420873"/>
                  <a:ext cx="1559256" cy="446423"/>
                </a:xfrm>
                <a:prstGeom prst="arc">
                  <a:avLst>
                    <a:gd name="adj1" fmla="val 10774425"/>
                    <a:gd name="adj2" fmla="val 111367"/>
                  </a:avLst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 sz="2000"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121" name="Прямая соединительная линия 120"/>
                <p:cNvCxnSpPr/>
                <p:nvPr/>
              </p:nvCxnSpPr>
              <p:spPr>
                <a:xfrm>
                  <a:off x="8136682" y="3636284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Прямая соединительная линия 121"/>
                <p:cNvCxnSpPr/>
                <p:nvPr/>
              </p:nvCxnSpPr>
              <p:spPr>
                <a:xfrm>
                  <a:off x="6786579" y="363903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Прямая соединительная линия 122"/>
                <p:cNvCxnSpPr/>
                <p:nvPr/>
              </p:nvCxnSpPr>
              <p:spPr>
                <a:xfrm>
                  <a:off x="6996634" y="3639199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24" name="Прямая соединительная линия 123"/>
                <p:cNvCxnSpPr/>
                <p:nvPr/>
              </p:nvCxnSpPr>
              <p:spPr>
                <a:xfrm>
                  <a:off x="7226498" y="363527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25" name="Прямая соединительная линия 124"/>
                <p:cNvCxnSpPr/>
                <p:nvPr/>
              </p:nvCxnSpPr>
              <p:spPr>
                <a:xfrm>
                  <a:off x="7466561" y="3635272"/>
                  <a:ext cx="220058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26" name="Прямая соединительная линия 125"/>
                <p:cNvCxnSpPr/>
                <p:nvPr/>
              </p:nvCxnSpPr>
              <p:spPr>
                <a:xfrm>
                  <a:off x="7666614" y="363527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Прямая соединительная линия 126"/>
                <p:cNvCxnSpPr/>
                <p:nvPr/>
              </p:nvCxnSpPr>
              <p:spPr>
                <a:xfrm>
                  <a:off x="7906677" y="363527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Прямая соединительная линия 127"/>
                <p:cNvCxnSpPr/>
                <p:nvPr/>
              </p:nvCxnSpPr>
              <p:spPr>
                <a:xfrm rot="5400000" flipH="1" flipV="1">
                  <a:off x="7433388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Прямая соединительная линия 128"/>
                <p:cNvCxnSpPr/>
                <p:nvPr/>
              </p:nvCxnSpPr>
              <p:spPr>
                <a:xfrm rot="5400000" flipH="1" flipV="1">
                  <a:off x="7656304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Прямая соединительная линия 129"/>
                <p:cNvCxnSpPr/>
                <p:nvPr/>
              </p:nvCxnSpPr>
              <p:spPr>
                <a:xfrm rot="5400000" flipH="1" flipV="1">
                  <a:off x="7879220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Прямая соединительная линия 130"/>
                <p:cNvCxnSpPr/>
                <p:nvPr/>
              </p:nvCxnSpPr>
              <p:spPr>
                <a:xfrm rot="5400000" flipH="1" flipV="1">
                  <a:off x="8325052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2" name="Прямая соединительная линия 131"/>
                <p:cNvCxnSpPr/>
                <p:nvPr/>
              </p:nvCxnSpPr>
              <p:spPr>
                <a:xfrm rot="5400000" flipH="1" flipV="1">
                  <a:off x="8552727" y="3629113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3" name="Прямая соединительная линия 132"/>
                <p:cNvCxnSpPr/>
                <p:nvPr/>
              </p:nvCxnSpPr>
              <p:spPr>
                <a:xfrm rot="5400000" flipH="1" flipV="1">
                  <a:off x="8113567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34" name="Дуга 133"/>
                <p:cNvSpPr/>
                <p:nvPr/>
              </p:nvSpPr>
              <p:spPr>
                <a:xfrm rot="10800000">
                  <a:off x="8375845" y="3518239"/>
                  <a:ext cx="400106" cy="243417"/>
                </a:xfrm>
                <a:prstGeom prst="arc">
                  <a:avLst>
                    <a:gd name="adj1" fmla="val 10786814"/>
                    <a:gd name="adj2" fmla="val 49818"/>
                  </a:avLst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ru-RU" sz="200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5" name="Дуга 134"/>
                <p:cNvSpPr/>
                <p:nvPr/>
              </p:nvSpPr>
              <p:spPr>
                <a:xfrm>
                  <a:off x="6786579" y="3470764"/>
                  <a:ext cx="1989372" cy="300374"/>
                </a:xfrm>
                <a:prstGeom prst="arc">
                  <a:avLst>
                    <a:gd name="adj1" fmla="val 10765231"/>
                    <a:gd name="adj2" fmla="val 19895"/>
                  </a:avLst>
                </a:prstGeom>
              </p:spPr>
              <p:style>
                <a:lnRef idx="3">
                  <a:schemeClr val="accent4"/>
                </a:lnRef>
                <a:fillRef idx="0">
                  <a:schemeClr val="accent4"/>
                </a:fillRef>
                <a:effectRef idx="2">
                  <a:schemeClr val="accent4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 sz="2000"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136" name="Прямая соединительная линия 135"/>
                <p:cNvCxnSpPr/>
                <p:nvPr/>
              </p:nvCxnSpPr>
              <p:spPr>
                <a:xfrm flipH="1" flipV="1">
                  <a:off x="7225542" y="3590343"/>
                  <a:ext cx="816" cy="82221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7" name="Прямая соединительная линия 136"/>
                <p:cNvCxnSpPr/>
                <p:nvPr/>
              </p:nvCxnSpPr>
              <p:spPr>
                <a:xfrm rot="5400000" flipH="1" flipV="1">
                  <a:off x="8752780" y="3629113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8" name="Прямая соединительная линия 137"/>
                <p:cNvCxnSpPr/>
                <p:nvPr/>
              </p:nvCxnSpPr>
              <p:spPr>
                <a:xfrm rot="5400000" flipH="1" flipV="1">
                  <a:off x="6983725" y="3631751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39" name="TextBox 138"/>
                <p:cNvSpPr txBox="1"/>
                <p:nvPr/>
              </p:nvSpPr>
              <p:spPr>
                <a:xfrm>
                  <a:off x="7647134" y="3904762"/>
                  <a:ext cx="279022" cy="349333"/>
                </a:xfrm>
                <a:prstGeom prst="rect">
                  <a:avLst/>
                </a:prstGeom>
                <a:noFill/>
                <a:ln w="19050">
                  <a:solidFill>
                    <a:srgbClr val="00B0F0"/>
                  </a:solidFill>
                </a:ln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1600" dirty="0" smtClean="0">
                      <a:latin typeface="Arial" pitchFamily="34" charset="0"/>
                      <a:cs typeface="Arial" pitchFamily="34" charset="0"/>
                    </a:rPr>
                    <a:t>?</a:t>
                  </a:r>
                  <a:endParaRPr lang="ru-RU" sz="1600" dirty="0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114" name="TextBox 113"/>
            <p:cNvSpPr txBox="1"/>
            <p:nvPr/>
          </p:nvSpPr>
          <p:spPr>
            <a:xfrm>
              <a:off x="6411910" y="2305204"/>
              <a:ext cx="257352" cy="338554"/>
            </a:xfrm>
            <a:prstGeom prst="rect">
              <a:avLst/>
            </a:prstGeom>
            <a:noFill/>
            <a:ln w="19050">
              <a:solidFill>
                <a:srgbClr val="00B0F0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1600" dirty="0" smtClean="0">
                  <a:latin typeface="Arial" pitchFamily="34" charset="0"/>
                  <a:cs typeface="Arial" pitchFamily="34" charset="0"/>
                </a:rPr>
                <a:t>2</a:t>
              </a:r>
              <a:endParaRPr lang="ru-RU" sz="16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5669765" y="1560160"/>
              <a:ext cx="257352" cy="338554"/>
            </a:xfrm>
            <a:prstGeom prst="rect">
              <a:avLst/>
            </a:prstGeom>
            <a:noFill/>
            <a:ln w="19050">
              <a:solidFill>
                <a:srgbClr val="00B0F0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1600" dirty="0" smtClean="0">
                  <a:latin typeface="Arial" pitchFamily="34" charset="0"/>
                  <a:cs typeface="Arial" pitchFamily="34" charset="0"/>
                </a:rPr>
                <a:t>7</a:t>
              </a:r>
              <a:endParaRPr lang="ru-RU" sz="16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40" name="Группа 139"/>
          <p:cNvGrpSpPr/>
          <p:nvPr/>
        </p:nvGrpSpPr>
        <p:grpSpPr>
          <a:xfrm>
            <a:off x="5795769" y="2951388"/>
            <a:ext cx="2042587" cy="1246207"/>
            <a:chOff x="4749225" y="1524661"/>
            <a:chExt cx="2042587" cy="1246207"/>
          </a:xfrm>
        </p:grpSpPr>
        <p:grpSp>
          <p:nvGrpSpPr>
            <p:cNvPr id="141" name="Группа 140"/>
            <p:cNvGrpSpPr/>
            <p:nvPr/>
          </p:nvGrpSpPr>
          <p:grpSpPr>
            <a:xfrm>
              <a:off x="4749225" y="1524661"/>
              <a:ext cx="2042587" cy="1246207"/>
              <a:chOff x="6072198" y="2500312"/>
              <a:chExt cx="2214578" cy="1285884"/>
            </a:xfrm>
          </p:grpSpPr>
          <p:sp>
            <p:nvSpPr>
              <p:cNvPr id="144" name="Прямоугольник 143"/>
              <p:cNvSpPr/>
              <p:nvPr/>
            </p:nvSpPr>
            <p:spPr>
              <a:xfrm>
                <a:off x="6072198" y="2500312"/>
                <a:ext cx="2214578" cy="1285884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000"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45" name="Группа 144"/>
              <p:cNvGrpSpPr/>
              <p:nvPr/>
            </p:nvGrpSpPr>
            <p:grpSpPr>
              <a:xfrm>
                <a:off x="6209368" y="2920807"/>
                <a:ext cx="2005970" cy="800224"/>
                <a:chOff x="6780872" y="3420873"/>
                <a:chExt cx="2005970" cy="800224"/>
              </a:xfrm>
            </p:grpSpPr>
            <p:cxnSp>
              <p:nvCxnSpPr>
                <p:cNvPr id="146" name="Прямая соединительная линия 145"/>
                <p:cNvCxnSpPr/>
                <p:nvPr/>
              </p:nvCxnSpPr>
              <p:spPr>
                <a:xfrm flipV="1">
                  <a:off x="8345834" y="3630307"/>
                  <a:ext cx="240066" cy="1147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Прямая соединительная линия 146"/>
                <p:cNvCxnSpPr/>
                <p:nvPr/>
              </p:nvCxnSpPr>
              <p:spPr>
                <a:xfrm>
                  <a:off x="8585901" y="3629558"/>
                  <a:ext cx="200053" cy="748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8" name="Дуга 147"/>
                <p:cNvSpPr/>
                <p:nvPr/>
              </p:nvSpPr>
              <p:spPr>
                <a:xfrm>
                  <a:off x="6786578" y="3420873"/>
                  <a:ext cx="1559256" cy="446423"/>
                </a:xfrm>
                <a:prstGeom prst="arc">
                  <a:avLst>
                    <a:gd name="adj1" fmla="val 10774425"/>
                    <a:gd name="adj2" fmla="val 111367"/>
                  </a:avLst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 sz="2000"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149" name="Прямая соединительная линия 148"/>
                <p:cNvCxnSpPr/>
                <p:nvPr/>
              </p:nvCxnSpPr>
              <p:spPr>
                <a:xfrm>
                  <a:off x="8136682" y="3636284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Прямая соединительная линия 149"/>
                <p:cNvCxnSpPr/>
                <p:nvPr/>
              </p:nvCxnSpPr>
              <p:spPr>
                <a:xfrm>
                  <a:off x="6786579" y="363903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51" name="Прямая соединительная линия 150"/>
                <p:cNvCxnSpPr/>
                <p:nvPr/>
              </p:nvCxnSpPr>
              <p:spPr>
                <a:xfrm>
                  <a:off x="6996634" y="3639199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52" name="Прямая соединительная линия 151"/>
                <p:cNvCxnSpPr/>
                <p:nvPr/>
              </p:nvCxnSpPr>
              <p:spPr>
                <a:xfrm>
                  <a:off x="7226498" y="363527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53" name="Прямая соединительная линия 152"/>
                <p:cNvCxnSpPr/>
                <p:nvPr/>
              </p:nvCxnSpPr>
              <p:spPr>
                <a:xfrm>
                  <a:off x="7466561" y="3635272"/>
                  <a:ext cx="220058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54" name="Прямая соединительная линия 153"/>
                <p:cNvCxnSpPr/>
                <p:nvPr/>
              </p:nvCxnSpPr>
              <p:spPr>
                <a:xfrm>
                  <a:off x="7666614" y="363527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55" name="Прямая соединительная линия 154"/>
                <p:cNvCxnSpPr/>
                <p:nvPr/>
              </p:nvCxnSpPr>
              <p:spPr>
                <a:xfrm>
                  <a:off x="7906677" y="3635272"/>
                  <a:ext cx="240063" cy="748"/>
                </a:xfrm>
                <a:prstGeom prst="line">
                  <a:avLst/>
                </a:prstGeom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56" name="Прямая соединительная линия 155"/>
                <p:cNvCxnSpPr/>
                <p:nvPr/>
              </p:nvCxnSpPr>
              <p:spPr>
                <a:xfrm rot="5400000" flipH="1" flipV="1">
                  <a:off x="7433388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57" name="Прямая соединительная линия 156"/>
                <p:cNvCxnSpPr/>
                <p:nvPr/>
              </p:nvCxnSpPr>
              <p:spPr>
                <a:xfrm rot="5400000" flipH="1" flipV="1">
                  <a:off x="7656304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58" name="Прямая соединительная линия 157"/>
                <p:cNvCxnSpPr/>
                <p:nvPr/>
              </p:nvCxnSpPr>
              <p:spPr>
                <a:xfrm rot="5400000" flipH="1" flipV="1">
                  <a:off x="7879220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Прямая соединительная линия 158"/>
                <p:cNvCxnSpPr/>
                <p:nvPr/>
              </p:nvCxnSpPr>
              <p:spPr>
                <a:xfrm rot="5400000" flipH="1" flipV="1">
                  <a:off x="8325052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0" name="Прямая соединительная линия 159"/>
                <p:cNvCxnSpPr/>
                <p:nvPr/>
              </p:nvCxnSpPr>
              <p:spPr>
                <a:xfrm rot="5400000" flipH="1" flipV="1">
                  <a:off x="8552727" y="3629113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1" name="Прямая соединительная линия 160"/>
                <p:cNvCxnSpPr/>
                <p:nvPr/>
              </p:nvCxnSpPr>
              <p:spPr>
                <a:xfrm rot="5400000" flipH="1" flipV="1">
                  <a:off x="8113567" y="3634827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62" name="Дуга 161"/>
                <p:cNvSpPr/>
                <p:nvPr/>
              </p:nvSpPr>
              <p:spPr>
                <a:xfrm>
                  <a:off x="8375845" y="3518239"/>
                  <a:ext cx="400105" cy="243417"/>
                </a:xfrm>
                <a:prstGeom prst="arc">
                  <a:avLst>
                    <a:gd name="adj1" fmla="val 10786814"/>
                    <a:gd name="adj2" fmla="val 49818"/>
                  </a:avLst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ru-RU" sz="200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3" name="Дуга 162"/>
                <p:cNvSpPr/>
                <p:nvPr/>
              </p:nvSpPr>
              <p:spPr>
                <a:xfrm rot="10800000">
                  <a:off x="6780872" y="3479371"/>
                  <a:ext cx="1989372" cy="300374"/>
                </a:xfrm>
                <a:prstGeom prst="arc">
                  <a:avLst>
                    <a:gd name="adj1" fmla="val 10765231"/>
                    <a:gd name="adj2" fmla="val 20289"/>
                  </a:avLst>
                </a:prstGeom>
              </p:spPr>
              <p:style>
                <a:lnRef idx="3">
                  <a:schemeClr val="accent4"/>
                </a:lnRef>
                <a:fillRef idx="0">
                  <a:schemeClr val="accent4"/>
                </a:fillRef>
                <a:effectRef idx="2">
                  <a:schemeClr val="accent4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 sz="2000"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164" name="Прямая соединительная линия 163"/>
                <p:cNvCxnSpPr/>
                <p:nvPr/>
              </p:nvCxnSpPr>
              <p:spPr>
                <a:xfrm flipH="1" flipV="1">
                  <a:off x="7225542" y="3590343"/>
                  <a:ext cx="816" cy="82221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5" name="Прямая соединительная линия 164"/>
                <p:cNvCxnSpPr/>
                <p:nvPr/>
              </p:nvCxnSpPr>
              <p:spPr>
                <a:xfrm rot="5400000" flipH="1" flipV="1">
                  <a:off x="8752780" y="3629113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66" name="Прямая соединительная линия 165"/>
                <p:cNvCxnSpPr/>
                <p:nvPr/>
              </p:nvCxnSpPr>
              <p:spPr>
                <a:xfrm rot="5400000" flipH="1" flipV="1">
                  <a:off x="6983725" y="3631751"/>
                  <a:ext cx="67236" cy="889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67" name="TextBox 166"/>
                <p:cNvSpPr txBox="1"/>
                <p:nvPr/>
              </p:nvSpPr>
              <p:spPr>
                <a:xfrm>
                  <a:off x="7647134" y="3871764"/>
                  <a:ext cx="279022" cy="349333"/>
                </a:xfrm>
                <a:prstGeom prst="rect">
                  <a:avLst/>
                </a:prstGeom>
                <a:noFill/>
                <a:ln w="19050">
                  <a:solidFill>
                    <a:srgbClr val="00B0F0"/>
                  </a:solidFill>
                </a:ln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1600" dirty="0" smtClean="0">
                      <a:latin typeface="Arial" pitchFamily="34" charset="0"/>
                      <a:cs typeface="Arial" pitchFamily="34" charset="0"/>
                    </a:rPr>
                    <a:t>?</a:t>
                  </a:r>
                  <a:endParaRPr lang="ru-RU" sz="1600" dirty="0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142" name="TextBox 141"/>
            <p:cNvSpPr txBox="1"/>
            <p:nvPr/>
          </p:nvSpPr>
          <p:spPr>
            <a:xfrm>
              <a:off x="6402684" y="1639363"/>
              <a:ext cx="257352" cy="338554"/>
            </a:xfrm>
            <a:prstGeom prst="rect">
              <a:avLst/>
            </a:prstGeom>
            <a:noFill/>
            <a:ln w="19050">
              <a:solidFill>
                <a:srgbClr val="00B0F0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1600" dirty="0" smtClean="0">
                  <a:latin typeface="Arial" pitchFamily="34" charset="0"/>
                  <a:cs typeface="Arial" pitchFamily="34" charset="0"/>
                </a:rPr>
                <a:t>2</a:t>
              </a:r>
              <a:endParaRPr lang="ru-RU" sz="16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5669765" y="1560160"/>
              <a:ext cx="257352" cy="338554"/>
            </a:xfrm>
            <a:prstGeom prst="rect">
              <a:avLst/>
            </a:prstGeom>
            <a:noFill/>
            <a:ln w="19050">
              <a:solidFill>
                <a:srgbClr val="00B0F0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1600" dirty="0" smtClean="0">
                  <a:latin typeface="Arial" pitchFamily="34" charset="0"/>
                  <a:cs typeface="Arial" pitchFamily="34" charset="0"/>
                </a:rPr>
                <a:t>7</a:t>
              </a:r>
              <a:endParaRPr lang="ru-RU" sz="1600" dirty="0"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68" name="Прямая соединительная линия 167"/>
          <p:cNvCxnSpPr/>
          <p:nvPr/>
        </p:nvCxnSpPr>
        <p:spPr>
          <a:xfrm>
            <a:off x="5932079" y="3560249"/>
            <a:ext cx="144587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3" name="Прямая соединительная линия 172"/>
          <p:cNvCxnSpPr/>
          <p:nvPr/>
        </p:nvCxnSpPr>
        <p:spPr>
          <a:xfrm>
            <a:off x="7380312" y="3564416"/>
            <a:ext cx="405632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83" name="TextBox 182"/>
          <p:cNvSpPr txBox="1"/>
          <p:nvPr/>
        </p:nvSpPr>
        <p:spPr>
          <a:xfrm>
            <a:off x="6714462" y="2964053"/>
            <a:ext cx="257352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7454452" y="3046269"/>
            <a:ext cx="257352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5" name="Прямая соединительная линия 184"/>
          <p:cNvCxnSpPr/>
          <p:nvPr/>
        </p:nvCxnSpPr>
        <p:spPr>
          <a:xfrm flipV="1">
            <a:off x="5932033" y="3556144"/>
            <a:ext cx="1823219" cy="1001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0" name="TextBox 189"/>
          <p:cNvSpPr txBox="1"/>
          <p:nvPr/>
        </p:nvSpPr>
        <p:spPr>
          <a:xfrm>
            <a:off x="6714462" y="3786594"/>
            <a:ext cx="257352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0" name="Скругленный прямоугольник 169"/>
          <p:cNvSpPr/>
          <p:nvPr/>
        </p:nvSpPr>
        <p:spPr>
          <a:xfrm>
            <a:off x="4130781" y="4459443"/>
            <a:ext cx="882438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1" name="Скругленный прямоугольник 170"/>
          <p:cNvSpPr/>
          <p:nvPr/>
        </p:nvSpPr>
        <p:spPr>
          <a:xfrm>
            <a:off x="5672837" y="4459443"/>
            <a:ext cx="882438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 + 2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2" name="Скругленный прямоугольник 171"/>
          <p:cNvSpPr/>
          <p:nvPr/>
        </p:nvSpPr>
        <p:spPr>
          <a:xfrm>
            <a:off x="7217954" y="4443958"/>
            <a:ext cx="882438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3054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0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000"/>
                            </p:stCondLst>
                            <p:childTnLst>
                              <p:par>
                                <p:cTn id="1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9" grpId="0" animBg="1"/>
      <p:bldP spid="39" grpId="1" animBg="1"/>
      <p:bldP spid="38" grpId="0" animBg="1"/>
      <p:bldP spid="38" grpId="1" animBg="1"/>
      <p:bldP spid="37" grpId="0" animBg="1"/>
      <p:bldP spid="37" grpId="1" animBg="1"/>
      <p:bldP spid="48" grpId="0" animBg="1"/>
      <p:bldP spid="49" grpId="0" animBg="1"/>
      <p:bldP spid="40" grpId="0" animBg="1"/>
      <p:bldP spid="183" grpId="0" animBg="1"/>
      <p:bldP spid="184" grpId="0" animBg="1"/>
      <p:bldP spid="190" grpId="0" animBg="1"/>
      <p:bldP spid="170" grpId="0" animBg="1"/>
      <p:bldP spid="171" grpId="0" animBg="1"/>
      <p:bldP spid="17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Заголовок 28"/>
          <p:cNvSpPr txBox="1">
            <a:spLocks/>
          </p:cNvSpPr>
          <p:nvPr/>
        </p:nvSpPr>
        <p:spPr>
          <a:xfrm>
            <a:off x="-1" y="-20540"/>
            <a:ext cx="7313617" cy="7416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>
                <a:latin typeface="Arial" pitchFamily="34" charset="0"/>
                <a:cs typeface="Arial" pitchFamily="34" charset="0"/>
              </a:rPr>
              <a:t>Виконай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арифметичні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дії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числовим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променем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510791" y="3755816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331789" y="3755816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743344" y="375581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896744" y="375581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74358" y="375581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5648817" y="270578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4725768" y="271576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3796048" y="269710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2931952" y="269710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2067856" y="269710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1119529" y="2688420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538982" y="2616982"/>
            <a:ext cx="806546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 flipV="1">
            <a:off x="1324800" y="254554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flipV="1">
            <a:off x="2251906" y="254554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V="1">
            <a:off x="3110750" y="254554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flipV="1">
            <a:off x="3968006" y="254554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 flipV="1">
            <a:off x="4895112" y="254554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flipV="1">
            <a:off x="5806525" y="255422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2" name="Овал 61"/>
          <p:cNvSpPr/>
          <p:nvPr/>
        </p:nvSpPr>
        <p:spPr>
          <a:xfrm>
            <a:off x="467544" y="255776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6" name="Полилиния 65"/>
          <p:cNvSpPr/>
          <p:nvPr/>
        </p:nvSpPr>
        <p:spPr>
          <a:xfrm>
            <a:off x="4867172" y="2382877"/>
            <a:ext cx="926315" cy="23903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Полилиния 72"/>
          <p:cNvSpPr/>
          <p:nvPr/>
        </p:nvSpPr>
        <p:spPr>
          <a:xfrm>
            <a:off x="5793487" y="2382875"/>
            <a:ext cx="882449" cy="22571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рямоугольник 74"/>
          <p:cNvSpPr/>
          <p:nvPr/>
        </p:nvSpPr>
        <p:spPr>
          <a:xfrm>
            <a:off x="5955216" y="2017036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5069944" y="2015947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9" name="Прямая соединительная линия 78"/>
          <p:cNvCxnSpPr/>
          <p:nvPr/>
        </p:nvCxnSpPr>
        <p:spPr>
          <a:xfrm flipV="1">
            <a:off x="6646031" y="2562691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flipV="1">
            <a:off x="7508380" y="256291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 flipV="1">
            <a:off x="8333165" y="256889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6466011" y="270410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313617" y="271576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8153144" y="271158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Полилиния 84"/>
          <p:cNvSpPr/>
          <p:nvPr/>
        </p:nvSpPr>
        <p:spPr>
          <a:xfrm>
            <a:off x="3994814" y="2382876"/>
            <a:ext cx="872358" cy="23410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Полилиния 85"/>
          <p:cNvSpPr/>
          <p:nvPr/>
        </p:nvSpPr>
        <p:spPr>
          <a:xfrm>
            <a:off x="3151014" y="2382875"/>
            <a:ext cx="844594" cy="234107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Прямоугольник 86"/>
          <p:cNvSpPr/>
          <p:nvPr/>
        </p:nvSpPr>
        <p:spPr>
          <a:xfrm>
            <a:off x="3295030" y="201543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4200717" y="201279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Полилиния 88"/>
          <p:cNvSpPr/>
          <p:nvPr/>
        </p:nvSpPr>
        <p:spPr>
          <a:xfrm>
            <a:off x="3131840" y="1851670"/>
            <a:ext cx="4361797" cy="716907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Прямоугольник 89"/>
          <p:cNvSpPr/>
          <p:nvPr/>
        </p:nvSpPr>
        <p:spPr>
          <a:xfrm>
            <a:off x="4961158" y="1434834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Овал 90"/>
          <p:cNvSpPr/>
          <p:nvPr/>
        </p:nvSpPr>
        <p:spPr>
          <a:xfrm>
            <a:off x="4829471" y="253222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5718224" y="2562690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1" name="Овал 100"/>
          <p:cNvSpPr/>
          <p:nvPr/>
        </p:nvSpPr>
        <p:spPr>
          <a:xfrm>
            <a:off x="3061006" y="2535107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2" name="Овал 101"/>
          <p:cNvSpPr/>
          <p:nvPr/>
        </p:nvSpPr>
        <p:spPr>
          <a:xfrm>
            <a:off x="3924408" y="255285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4" name="Полилиния 63"/>
          <p:cNvSpPr/>
          <p:nvPr/>
        </p:nvSpPr>
        <p:spPr>
          <a:xfrm>
            <a:off x="6647619" y="2364956"/>
            <a:ext cx="882449" cy="22571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/>
          <p:cNvSpPr/>
          <p:nvPr/>
        </p:nvSpPr>
        <p:spPr>
          <a:xfrm>
            <a:off x="6809348" y="1999117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Овал 99"/>
          <p:cNvSpPr/>
          <p:nvPr/>
        </p:nvSpPr>
        <p:spPr>
          <a:xfrm>
            <a:off x="6602889" y="256269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7439134" y="2554228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134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5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500"/>
                            </p:stCondLst>
                            <p:childTnLst>
                              <p:par>
                                <p:cTn id="1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500"/>
                            </p:stCondLst>
                            <p:childTnLst>
                              <p:par>
                                <p:cTn id="1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4500"/>
                            </p:stCondLst>
                            <p:childTnLst>
                              <p:par>
                                <p:cTn id="1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1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00"/>
                            </p:stCondLst>
                            <p:childTnLst>
                              <p:par>
                                <p:cTn id="2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9" grpId="0"/>
      <p:bldP spid="50" grpId="0"/>
      <p:bldP spid="51" grpId="0"/>
      <p:bldP spid="52" grpId="0"/>
      <p:bldP spid="53" grpId="0"/>
      <p:bldP spid="54" grpId="0"/>
      <p:bldP spid="62" grpId="0" animBg="1"/>
      <p:bldP spid="66" grpId="0" animBg="1"/>
      <p:bldP spid="73" grpId="0" animBg="1"/>
      <p:bldP spid="75" grpId="0"/>
      <p:bldP spid="75" grpId="1"/>
      <p:bldP spid="78" grpId="0"/>
      <p:bldP spid="78" grpId="1"/>
      <p:bldP spid="82" grpId="0"/>
      <p:bldP spid="83" grpId="0"/>
      <p:bldP spid="84" grpId="0"/>
      <p:bldP spid="85" grpId="0" animBg="1"/>
      <p:bldP spid="86" grpId="0" animBg="1"/>
      <p:bldP spid="87" grpId="0"/>
      <p:bldP spid="87" grpId="1"/>
      <p:bldP spid="88" grpId="0"/>
      <p:bldP spid="88" grpId="1"/>
      <p:bldP spid="89" grpId="0" animBg="1"/>
      <p:bldP spid="90" grpId="0"/>
      <p:bldP spid="91" grpId="0" animBg="1"/>
      <p:bldP spid="92" grpId="0" animBg="1"/>
      <p:bldP spid="101" grpId="0" animBg="1"/>
      <p:bldP spid="102" grpId="0" animBg="1"/>
      <p:bldP spid="64" grpId="0" animBg="1"/>
      <p:bldP spid="65" grpId="0"/>
      <p:bldP spid="65" grpId="1"/>
      <p:bldP spid="100" grpId="0" animBg="1"/>
      <p:bldP spid="6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Прямоугольник 38"/>
          <p:cNvSpPr/>
          <p:nvPr/>
        </p:nvSpPr>
        <p:spPr>
          <a:xfrm>
            <a:off x="5648817" y="258797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725768" y="259795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3796048" y="257929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931952" y="257929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067856" y="257929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1119529" y="2570610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46" name="Прямая соединительная линия 45"/>
          <p:cNvCxnSpPr/>
          <p:nvPr/>
        </p:nvCxnSpPr>
        <p:spPr>
          <a:xfrm>
            <a:off x="538982" y="2499172"/>
            <a:ext cx="806546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V="1">
            <a:off x="1324800" y="242773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flipV="1">
            <a:off x="2251906" y="242773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flipV="1">
            <a:off x="3110750" y="242773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3968006" y="242773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V="1">
            <a:off x="4895112" y="242773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flipV="1">
            <a:off x="5806525" y="243641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3" name="Овал 52"/>
          <p:cNvSpPr/>
          <p:nvPr/>
        </p:nvSpPr>
        <p:spPr>
          <a:xfrm>
            <a:off x="467544" y="243995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5988341" y="2726927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6" name="Полилиния 55"/>
          <p:cNvSpPr/>
          <p:nvPr/>
        </p:nvSpPr>
        <p:spPr>
          <a:xfrm flipH="1" flipV="1">
            <a:off x="6646030" y="2499171"/>
            <a:ext cx="849139" cy="231812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5103601" y="2743648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4751546" y="3291830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6774452" y="2726246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61" name="Полилиния 60"/>
          <p:cNvSpPr/>
          <p:nvPr/>
        </p:nvSpPr>
        <p:spPr>
          <a:xfrm flipH="1" flipV="1">
            <a:off x="5806523" y="2516319"/>
            <a:ext cx="814039" cy="22732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олилиния 62"/>
          <p:cNvSpPr/>
          <p:nvPr/>
        </p:nvSpPr>
        <p:spPr>
          <a:xfrm flipH="1" flipV="1">
            <a:off x="4880700" y="2516317"/>
            <a:ext cx="932940" cy="20992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олилиния 64"/>
          <p:cNvSpPr/>
          <p:nvPr/>
        </p:nvSpPr>
        <p:spPr>
          <a:xfrm flipH="1" flipV="1">
            <a:off x="2247875" y="2541980"/>
            <a:ext cx="5265651" cy="79780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0" name="Прямая соединительная линия 69"/>
          <p:cNvCxnSpPr/>
          <p:nvPr/>
        </p:nvCxnSpPr>
        <p:spPr>
          <a:xfrm flipV="1">
            <a:off x="6646031" y="2444881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flipV="1">
            <a:off x="7508380" y="244510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flipV="1">
            <a:off x="8333165" y="245108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3" name="Прямоугольник 72"/>
          <p:cNvSpPr/>
          <p:nvPr/>
        </p:nvSpPr>
        <p:spPr>
          <a:xfrm>
            <a:off x="6466011" y="258629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7313617" y="259795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8153144" y="259377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3563888" y="3971840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384886" y="397184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796441" y="397184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949841" y="397184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227455" y="397184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241309" y="2747704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7" name="Полилиния 56"/>
          <p:cNvSpPr/>
          <p:nvPr/>
        </p:nvSpPr>
        <p:spPr>
          <a:xfrm flipH="1" flipV="1">
            <a:off x="3968006" y="2520375"/>
            <a:ext cx="883028" cy="210608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/>
          <p:cNvSpPr/>
          <p:nvPr/>
        </p:nvSpPr>
        <p:spPr>
          <a:xfrm>
            <a:off x="3386211" y="2743648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66" name="Полилиния 65"/>
          <p:cNvSpPr/>
          <p:nvPr/>
        </p:nvSpPr>
        <p:spPr>
          <a:xfrm flipH="1" flipV="1">
            <a:off x="3068830" y="2516319"/>
            <a:ext cx="927106" cy="210608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2513117" y="2743648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69" name="Полилиния 68"/>
          <p:cNvSpPr/>
          <p:nvPr/>
        </p:nvSpPr>
        <p:spPr>
          <a:xfrm flipH="1" flipV="1">
            <a:off x="2195736" y="2516319"/>
            <a:ext cx="927106" cy="210608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Овал 81"/>
          <p:cNvSpPr/>
          <p:nvPr/>
        </p:nvSpPr>
        <p:spPr>
          <a:xfrm>
            <a:off x="5742807" y="2417873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3" name="Овал 82"/>
          <p:cNvSpPr/>
          <p:nvPr/>
        </p:nvSpPr>
        <p:spPr>
          <a:xfrm>
            <a:off x="6599027" y="241787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1" name="Овал 90"/>
          <p:cNvSpPr/>
          <p:nvPr/>
        </p:nvSpPr>
        <p:spPr>
          <a:xfrm>
            <a:off x="7422020" y="2412677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3" name="Овал 92"/>
          <p:cNvSpPr/>
          <p:nvPr/>
        </p:nvSpPr>
        <p:spPr>
          <a:xfrm>
            <a:off x="4821647" y="241833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3883460" y="2422243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3047547" y="2414105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6" name="Овал 75"/>
          <p:cNvSpPr/>
          <p:nvPr/>
        </p:nvSpPr>
        <p:spPr>
          <a:xfrm>
            <a:off x="2177042" y="2439950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7" name="Заголовок 28"/>
          <p:cNvSpPr txBox="1">
            <a:spLocks/>
          </p:cNvSpPr>
          <p:nvPr/>
        </p:nvSpPr>
        <p:spPr>
          <a:xfrm>
            <a:off x="-1" y="-20540"/>
            <a:ext cx="7313617" cy="7416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>
                <a:latin typeface="Arial" pitchFamily="34" charset="0"/>
                <a:cs typeface="Arial" pitchFamily="34" charset="0"/>
              </a:rPr>
              <a:t>Виконай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арифметичні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дії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числовим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променем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140373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5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5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500"/>
                            </p:stCondLst>
                            <p:childTnLst>
                              <p:par>
                                <p:cTn id="1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4500"/>
                            </p:stCondLst>
                            <p:childTnLst>
                              <p:par>
                                <p:cTn id="1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0"/>
                            </p:stCondLst>
                            <p:childTnLst>
                              <p:par>
                                <p:cTn id="1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500"/>
                            </p:stCondLst>
                            <p:childTnLst>
                              <p:par>
                                <p:cTn id="1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6000"/>
                            </p:stCondLst>
                            <p:childTnLst>
                              <p:par>
                                <p:cTn id="1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6500"/>
                            </p:stCondLst>
                            <p:childTnLst>
                              <p:par>
                                <p:cTn id="1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750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8000"/>
                            </p:stCondLst>
                            <p:childTnLst>
                              <p:par>
                                <p:cTn id="1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1" grpId="0"/>
      <p:bldP spid="42" grpId="0"/>
      <p:bldP spid="43" grpId="0"/>
      <p:bldP spid="44" grpId="0"/>
      <p:bldP spid="45" grpId="0"/>
      <p:bldP spid="53" grpId="0" animBg="1"/>
      <p:bldP spid="54" grpId="0"/>
      <p:bldP spid="54" grpId="1"/>
      <p:bldP spid="56" grpId="0" animBg="1"/>
      <p:bldP spid="58" grpId="0"/>
      <p:bldP spid="58" grpId="1"/>
      <p:bldP spid="59" grpId="0"/>
      <p:bldP spid="60" grpId="0"/>
      <p:bldP spid="60" grpId="1"/>
      <p:bldP spid="61" grpId="0" animBg="1"/>
      <p:bldP spid="63" grpId="0" animBg="1"/>
      <p:bldP spid="65" grpId="0" animBg="1"/>
      <p:bldP spid="73" grpId="0"/>
      <p:bldP spid="74" grpId="0"/>
      <p:bldP spid="75" grpId="0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55" grpId="0"/>
      <p:bldP spid="55" grpId="1"/>
      <p:bldP spid="57" grpId="0" animBg="1"/>
      <p:bldP spid="64" grpId="0"/>
      <p:bldP spid="64" grpId="1"/>
      <p:bldP spid="66" grpId="0" animBg="1"/>
      <p:bldP spid="68" grpId="0"/>
      <p:bldP spid="68" grpId="1"/>
      <p:bldP spid="69" grpId="0" animBg="1"/>
      <p:bldP spid="82" grpId="0" animBg="1"/>
      <p:bldP spid="83" grpId="0" animBg="1"/>
      <p:bldP spid="91" grpId="0" animBg="1"/>
      <p:bldP spid="93" grpId="0" animBg="1"/>
      <p:bldP spid="62" grpId="0" animBg="1"/>
      <p:bldP spid="67" grpId="0" animBg="1"/>
      <p:bldP spid="7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00" y="1354334"/>
            <a:ext cx="6327877" cy="3508201"/>
          </a:xfrm>
          <a:prstGeom prst="rect">
            <a:avLst/>
          </a:prstGeom>
        </p:spPr>
      </p:pic>
      <p:pic>
        <p:nvPicPr>
          <p:cNvPr id="108" name="Рисунок 10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4596" y="1236434"/>
            <a:ext cx="1142499" cy="3744000"/>
          </a:xfrm>
          <a:prstGeom prst="rect">
            <a:avLst/>
          </a:prstGeom>
        </p:spPr>
      </p:pic>
      <p:pic>
        <p:nvPicPr>
          <p:cNvPr id="107" name="Рисунок 106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5102299"/>
            <a:ext cx="9144000" cy="617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148313" y="263130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04043" y="263130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839979" y="262697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1188454" y="263350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1868237" y="262695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524493" y="263242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154168" y="301127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502575" y="300831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841101" y="300286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189382" y="300939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1864820" y="300868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1522443" y="300867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148313" y="338716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502575" y="338341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841101" y="338341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1183296" y="338341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1858605" y="338341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1529198" y="338341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148313" y="376170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507300" y="375791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45098" y="375832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1183107" y="375742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1864965" y="375579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1529198" y="375579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151400" y="413630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506261" y="413630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845566" y="413630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1192032" y="413598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1858605" y="412862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1520390" y="413598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150663" y="149163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503315" y="150251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845098" y="151315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1183107" y="150251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Овал 44"/>
          <p:cNvSpPr/>
          <p:nvPr/>
        </p:nvSpPr>
        <p:spPr>
          <a:xfrm>
            <a:off x="1858605" y="150251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1524967" y="151559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157882" y="188557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Овал 47"/>
          <p:cNvSpPr/>
          <p:nvPr/>
        </p:nvSpPr>
        <p:spPr>
          <a:xfrm>
            <a:off x="502575" y="188057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844470" y="18795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1183107" y="188041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1858605" y="18795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1522653" y="18795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148313" y="22554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Овал 53"/>
          <p:cNvSpPr/>
          <p:nvPr/>
        </p:nvSpPr>
        <p:spPr>
          <a:xfrm>
            <a:off x="499629" y="22554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Овал 54"/>
          <p:cNvSpPr/>
          <p:nvPr/>
        </p:nvSpPr>
        <p:spPr>
          <a:xfrm>
            <a:off x="841101" y="22554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Овал 55"/>
          <p:cNvSpPr/>
          <p:nvPr/>
        </p:nvSpPr>
        <p:spPr>
          <a:xfrm>
            <a:off x="1185325" y="225509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1868420" y="225509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1522653" y="224937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2209233" y="263077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2548910" y="262882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2209233" y="300622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Овал 62"/>
          <p:cNvSpPr/>
          <p:nvPr/>
        </p:nvSpPr>
        <p:spPr>
          <a:xfrm>
            <a:off x="2551753" y="300544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Овал 63"/>
          <p:cNvSpPr/>
          <p:nvPr/>
        </p:nvSpPr>
        <p:spPr>
          <a:xfrm>
            <a:off x="2201233" y="338202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2539134" y="338583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2209233" y="376580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Овал 66"/>
          <p:cNvSpPr/>
          <p:nvPr/>
        </p:nvSpPr>
        <p:spPr>
          <a:xfrm>
            <a:off x="2545000" y="376261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Овал 67"/>
          <p:cNvSpPr/>
          <p:nvPr/>
        </p:nvSpPr>
        <p:spPr>
          <a:xfrm>
            <a:off x="2201233" y="413924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Овал 68"/>
          <p:cNvSpPr/>
          <p:nvPr/>
        </p:nvSpPr>
        <p:spPr>
          <a:xfrm>
            <a:off x="2547699" y="413924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2209241" y="150166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Овал 70"/>
          <p:cNvSpPr/>
          <p:nvPr/>
        </p:nvSpPr>
        <p:spPr>
          <a:xfrm>
            <a:off x="2542397" y="150447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2209241" y="187047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2548910" y="188276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2209241" y="225795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Овал 74"/>
          <p:cNvSpPr/>
          <p:nvPr/>
        </p:nvSpPr>
        <p:spPr>
          <a:xfrm>
            <a:off x="2548910" y="224714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Заголовок 96"/>
          <p:cNvSpPr txBox="1">
            <a:spLocks/>
          </p:cNvSpPr>
          <p:nvPr/>
        </p:nvSpPr>
        <p:spPr>
          <a:xfrm>
            <a:off x="0" y="-20540"/>
            <a:ext cx="7215466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Зафарбуй кружки так, щоб показати склад числа 9. Заповни таблицю.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7151626" y="2241061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6725348" y="2613712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7156825" y="2626951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6732239" y="2972964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7160866" y="297422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Прямоугольник 114"/>
          <p:cNvSpPr/>
          <p:nvPr/>
        </p:nvSpPr>
        <p:spPr>
          <a:xfrm>
            <a:off x="7160867" y="335730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6732240" y="334596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Прямоугольник 116"/>
          <p:cNvSpPr/>
          <p:nvPr/>
        </p:nvSpPr>
        <p:spPr>
          <a:xfrm>
            <a:off x="7163717" y="371622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6735089" y="407352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Прямоугольник 118"/>
          <p:cNvSpPr/>
          <p:nvPr/>
        </p:nvSpPr>
        <p:spPr>
          <a:xfrm>
            <a:off x="6725347" y="2249374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Прямоугольник 119"/>
          <p:cNvSpPr/>
          <p:nvPr/>
        </p:nvSpPr>
        <p:spPr>
          <a:xfrm>
            <a:off x="7160868" y="407352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6732240" y="371622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6755806" y="1848608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Прямоугольник 123"/>
          <p:cNvSpPr/>
          <p:nvPr/>
        </p:nvSpPr>
        <p:spPr>
          <a:xfrm>
            <a:off x="7151625" y="1848608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Прямоугольник 125"/>
          <p:cNvSpPr/>
          <p:nvPr/>
        </p:nvSpPr>
        <p:spPr>
          <a:xfrm>
            <a:off x="6735089" y="443356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7163717" y="443356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2886863" y="264173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Овал 128"/>
          <p:cNvSpPr/>
          <p:nvPr/>
        </p:nvSpPr>
        <p:spPr>
          <a:xfrm>
            <a:off x="2888336" y="30141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Овал 129"/>
          <p:cNvSpPr/>
          <p:nvPr/>
        </p:nvSpPr>
        <p:spPr>
          <a:xfrm>
            <a:off x="2879955" y="338658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Овал 130"/>
          <p:cNvSpPr/>
          <p:nvPr/>
        </p:nvSpPr>
        <p:spPr>
          <a:xfrm>
            <a:off x="2886863" y="375742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Овал 131"/>
          <p:cNvSpPr/>
          <p:nvPr/>
        </p:nvSpPr>
        <p:spPr>
          <a:xfrm>
            <a:off x="2893785" y="413620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Овал 132"/>
          <p:cNvSpPr/>
          <p:nvPr/>
        </p:nvSpPr>
        <p:spPr>
          <a:xfrm>
            <a:off x="2888579" y="150903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Овал 133"/>
          <p:cNvSpPr/>
          <p:nvPr/>
        </p:nvSpPr>
        <p:spPr>
          <a:xfrm>
            <a:off x="2888579" y="187790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Овал 134"/>
          <p:cNvSpPr/>
          <p:nvPr/>
        </p:nvSpPr>
        <p:spPr>
          <a:xfrm>
            <a:off x="2883897" y="225795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Овал 135"/>
          <p:cNvSpPr/>
          <p:nvPr/>
        </p:nvSpPr>
        <p:spPr>
          <a:xfrm>
            <a:off x="150663" y="451815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Овал 136"/>
          <p:cNvSpPr/>
          <p:nvPr/>
        </p:nvSpPr>
        <p:spPr>
          <a:xfrm>
            <a:off x="507047" y="450837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Овал 137"/>
          <p:cNvSpPr/>
          <p:nvPr/>
        </p:nvSpPr>
        <p:spPr>
          <a:xfrm>
            <a:off x="848751" y="45133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Овал 138"/>
          <p:cNvSpPr/>
          <p:nvPr/>
        </p:nvSpPr>
        <p:spPr>
          <a:xfrm>
            <a:off x="1187822" y="45133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Овал 139"/>
          <p:cNvSpPr/>
          <p:nvPr/>
        </p:nvSpPr>
        <p:spPr>
          <a:xfrm>
            <a:off x="1868867" y="450837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Овал 140"/>
          <p:cNvSpPr/>
          <p:nvPr/>
        </p:nvSpPr>
        <p:spPr>
          <a:xfrm>
            <a:off x="1529198" y="45133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Овал 141"/>
          <p:cNvSpPr/>
          <p:nvPr/>
        </p:nvSpPr>
        <p:spPr>
          <a:xfrm>
            <a:off x="2209241" y="451116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Овал 142"/>
          <p:cNvSpPr/>
          <p:nvPr/>
        </p:nvSpPr>
        <p:spPr>
          <a:xfrm>
            <a:off x="2548910" y="45091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Овал 143"/>
          <p:cNvSpPr/>
          <p:nvPr/>
        </p:nvSpPr>
        <p:spPr>
          <a:xfrm>
            <a:off x="2888579" y="450449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2017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-4.44444E-6 L 0.34461 -0.0012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49" y="-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0.00092 L 0.34636 -0.00031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00" y="-62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0463 L 0.34514 0.00062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53" y="-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1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0.00277 L 0.34636 -0.00093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00" y="-185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-0.00278 L 0.34462 0.00061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18" y="154"/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46914E-7 L 0.34514 -2.46914E-7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0.00371 L 0.34566 -0.00154 " pathEditMode="relative" rAng="0" ptsTypes="AA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65" y="-278"/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0.00463 L 0.34427 -4.32099E-6 " pathEditMode="relative" rAng="0" ptsTypes="AA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35" y="-247"/>
                                    </p:animMotion>
                                  </p:childTnLst>
                                </p:cTn>
                              </p:par>
                              <p:par>
                                <p:cTn id="20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00463 L 0.34514 0.00092 " pathEditMode="relative" rAng="0" ptsTypes="AA">
                                      <p:cBhvr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-185"/>
                                    </p:animMotion>
                                  </p:childTnLst>
                                </p:cTn>
                              </p:par>
                              <p:par>
                                <p:cTn id="20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00463 L 0.34375 -0.00031 " pathEditMode="relative" rAng="0" ptsTypes="AA">
                                      <p:cBhvr>
                                        <p:cTn id="2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9" y="-2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0.00278 L 0.34566 -0.00093 " pathEditMode="relative" rAng="0" ptsTypes="AA">
                                      <p:cBhvr>
                                        <p:cTn id="2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-185"/>
                                    </p:animMotion>
                                  </p:childTnLst>
                                </p:cTn>
                              </p:par>
                              <p:par>
                                <p:cTn id="25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0.00185 L 0.34531 -0.00123 " pathEditMode="relative" rAng="0" ptsTypes="AA">
                                      <p:cBhvr>
                                        <p:cTn id="2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7" y="-154"/>
                                    </p:animMotion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00278 L 0.34514 -0.00031 " pathEditMode="relative" rAng="0" ptsTypes="AA">
                                      <p:cBhvr>
                                        <p:cTn id="2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-154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278 L 0.34496 -0.00031 " pathEditMode="relative" rAng="0" ptsTypes="AA">
                                      <p:cBhvr>
                                        <p:cTn id="2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-154"/>
                                    </p:animMotion>
                                  </p:childTnLst>
                                </p:cTn>
                              </p:par>
                              <p:par>
                                <p:cTn id="26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0.00185 L 0.34427 -0.00123 " pathEditMode="relative" rAng="0" ptsTypes="AA">
                                      <p:cBhvr>
                                        <p:cTn id="2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13" y="-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 tmFilter="0, 0; .2, .5; .8, .5; 1, 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250" autoRev="1" fill="hold"/>
                                        <p:tgtEl>
                                          <p:spTgt spid="1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0.0037 L 0.34566 -0.00124 " pathEditMode="relative" rAng="0" ptsTypes="AA">
                                      <p:cBhvr>
                                        <p:cTn id="3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-247"/>
                                    </p:animMotion>
                                  </p:childTnLst>
                                </p:cTn>
                              </p:par>
                              <p:par>
                                <p:cTn id="3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1173 L 0.34427 0.00031 " pathEditMode="relative" rAng="0" ptsTypes="AA">
                                      <p:cBhvr>
                                        <p:cTn id="3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-586"/>
                                    </p:animMotion>
                                  </p:childTnLst>
                                </p:cTn>
                              </p:par>
                              <p:par>
                                <p:cTn id="31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108 L 0.34462 -0.00062 " pathEditMode="relative" rAng="0" ptsTypes="AA">
                                      <p:cBhvr>
                                        <p:cTn id="3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2" y="-586"/>
                                    </p:animMotion>
                                  </p:childTnLst>
                                </p:cTn>
                              </p:par>
                              <p:par>
                                <p:cTn id="31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371 L 0.34496 0.00062 " pathEditMode="relative" rAng="0" ptsTypes="AA">
                                      <p:cBhvr>
                                        <p:cTn id="3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-154"/>
                                    </p:animMotion>
                                  </p:childTnLst>
                                </p:cTn>
                              </p:par>
                              <p:par>
                                <p:cTn id="31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71 L 0.34375 0.00093 " pathEditMode="relative" rAng="0" ptsTypes="AA">
                                      <p:cBhvr>
                                        <p:cTn id="3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-309"/>
                                    </p:animMotion>
                                  </p:childTnLst>
                                </p:cTn>
                              </p:par>
                              <p:par>
                                <p:cTn id="3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4.69136E-6 L 0.34444 -4.69136E-6 " pathEditMode="relative" rAng="0" ptsTypes="AA">
                                      <p:cBhvr>
                                        <p:cTn id="3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5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8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 tmFilter="0, 0; .2, .5; .8, .5; 1, 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1" dur="250" autoRev="1" fill="hold"/>
                                        <p:tgtEl>
                                          <p:spTgt spid="1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1.23457E-6 L 0.34531 -0.00062 " pathEditMode="relative" rAng="0" ptsTypes="AA">
                                      <p:cBhvr>
                                        <p:cTn id="3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-31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1.23457E-6 L 0.34392 -0.00062 " pathEditMode="relative" rAng="0" ptsTypes="AA">
                                      <p:cBhvr>
                                        <p:cTn id="3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18" y="-31"/>
                                    </p:animMotion>
                                  </p:childTnLst>
                                </p:cTn>
                              </p:par>
                              <p:par>
                                <p:cTn id="37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23457E-6 L 0.34462 -0.00062 " pathEditMode="relative" rAng="0" ptsTypes="AA">
                                      <p:cBhvr>
                                        <p:cTn id="3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2" y="-31"/>
                                    </p:animMotion>
                                  </p:childTnLst>
                                </p:cTn>
                              </p:par>
                              <p:par>
                                <p:cTn id="37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1.23457E-6 L 0.34357 -0.00062 " pathEditMode="relative" rAng="0" ptsTypes="AA">
                                      <p:cBhvr>
                                        <p:cTn id="3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97" y="-31"/>
                                    </p:animMotion>
                                  </p:childTnLst>
                                </p:cTn>
                              </p:par>
                              <p:par>
                                <p:cTn id="37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1.23457E-6 L 0.34428 -0.00062 " pathEditMode="relative" rAng="0" ptsTypes="AA">
                                      <p:cBhvr>
                                        <p:cTn id="3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-31"/>
                                    </p:animMotion>
                                  </p:childTnLst>
                                </p:cTn>
                              </p:par>
                              <p:par>
                                <p:cTn id="37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0278 L 0.34549 0.0003 " pathEditMode="relative" rAng="0" ptsTypes="AA">
                                      <p:cBhvr>
                                        <p:cTn id="3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88" y="154"/>
                                    </p:animMotion>
                                  </p:childTnLst>
                                </p:cTn>
                              </p:par>
                              <p:par>
                                <p:cTn id="38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0402 L 0.3441 -0.00062 " pathEditMode="relative" rAng="0" ptsTypes="AA">
                                      <p:cBhvr>
                                        <p:cTn id="38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9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6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500" tmFilter="0, 0; .2, .5; .8, .5; 1, 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9" dur="250" autoRev="1" fill="hold"/>
                                        <p:tgtEl>
                                          <p:spTgt spid="1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0" fill="hold">
                      <p:stCondLst>
                        <p:cond delay="indefinite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3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4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9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0" fill="hold">
                      <p:stCondLst>
                        <p:cond delay="indefinite"/>
                      </p:stCondLst>
                      <p:childTnLst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-0.00185 L 0.34566 -0.00154 " pathEditMode="relative" rAng="0" ptsTypes="AA">
                                      <p:cBhvr>
                                        <p:cTn id="430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58" y="0"/>
                                    </p:animMotion>
                                  </p:childTnLst>
                                </p:cTn>
                              </p:par>
                              <p:par>
                                <p:cTn id="43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0.0037 L 0.34445 0.00062 " pathEditMode="relative" rAng="0" ptsTypes="AA">
                                      <p:cBhvr>
                                        <p:cTn id="432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58" y="-154"/>
                                    </p:animMotion>
                                  </p:childTnLst>
                                </p:cTn>
                              </p:par>
                              <p:par>
                                <p:cTn id="43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463 L 0.34375 -0.00031 " pathEditMode="relative" rAng="0" ptsTypes="AA">
                                      <p:cBhvr>
                                        <p:cTn id="434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5" y="-247"/>
                                    </p:animMotion>
                                  </p:childTnLst>
                                </p:cTn>
                              </p:par>
                              <p:par>
                                <p:cTn id="43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00277 L 0.34392 -0.00216 " pathEditMode="relative" rAng="0" ptsTypes="AA">
                                      <p:cBhvr>
                                        <p:cTn id="436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-247"/>
                                    </p:animMotion>
                                  </p:childTnLst>
                                </p:cTn>
                              </p:par>
                              <p:par>
                                <p:cTn id="43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463 L 0.3434 -0.00031 " pathEditMode="relative" rAng="0" ptsTypes="AA">
                                      <p:cBhvr>
                                        <p:cTn id="438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-247"/>
                                    </p:animMotion>
                                  </p:childTnLst>
                                </p:cTn>
                              </p:par>
                              <p:par>
                                <p:cTn id="43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0.00278 L 0.3441 0.00031 " pathEditMode="relative" rAng="0" ptsTypes="AA">
                                      <p:cBhvr>
                                        <p:cTn id="440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74" y="154"/>
                                    </p:animMotion>
                                  </p:childTnLst>
                                </p:cTn>
                              </p:par>
                              <p:par>
                                <p:cTn id="44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-0.00278 L 0.34427 0.00062 " pathEditMode="relative" rAng="0" ptsTypes="AA">
                                      <p:cBhvr>
                                        <p:cTn id="442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96" y="154"/>
                                    </p:animMotion>
                                  </p:childTnLst>
                                </p:cTn>
                              </p:par>
                              <p:par>
                                <p:cTn id="44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63 3.7037E-7 L 0.3441 3.7037E-7 " pathEditMode="relative" rAng="0" ptsTypes="AA">
                                      <p:cBhvr>
                                        <p:cTn id="444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5" fill="hold">
                      <p:stCondLst>
                        <p:cond delay="indefinite"/>
                      </p:stCondLst>
                      <p:childTnLst>
                        <p:par>
                          <p:cTn id="446" fill="hold">
                            <p:stCondLst>
                              <p:cond delay="0"/>
                            </p:stCondLst>
                            <p:childTnLst>
                              <p:par>
                                <p:cTn id="4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9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0" fill="hold">
                      <p:stCondLst>
                        <p:cond delay="indefinite"/>
                      </p:stCondLst>
                      <p:childTnLst>
                        <p:par>
                          <p:cTn id="451" fill="hold">
                            <p:stCondLst>
                              <p:cond delay="0"/>
                            </p:stCondLst>
                            <p:childTnLst>
                              <p:par>
                                <p:cTn id="4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1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3" dur="500" tmFilter="0, 0; .2, .5; .8, .5; 1, 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4" dur="250" autoRev="1" fill="hold"/>
                                        <p:tgtEl>
                                          <p:spTgt spid="1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500" tmFilter="0, 0; .2, .5; .8, .5; 1, 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7" dur="250" autoRev="1" fill="hold"/>
                                        <p:tgtEl>
                                          <p:spTgt spid="1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9" dur="500" tmFilter="0, 0; .2, .5; .8, .5; 1, 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0" dur="250" autoRev="1" fill="hold"/>
                                        <p:tgtEl>
                                          <p:spTgt spid="1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500" tmFilter="0, 0; .2, .5; .8, .5; 1, 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3" dur="250" autoRev="1" fill="hold"/>
                                        <p:tgtEl>
                                          <p:spTgt spid="1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5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6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8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9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1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2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7" grpId="1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3" grpId="1" animBg="1"/>
      <p:bldP spid="54" grpId="0" animBg="1"/>
      <p:bldP spid="54" grpId="1" animBg="1"/>
      <p:bldP spid="55" grpId="0" animBg="1"/>
      <p:bldP spid="56" grpId="0" animBg="1"/>
      <p:bldP spid="57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8" grpId="1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3" grpId="0"/>
      <p:bldP spid="124" grpId="0"/>
      <p:bldP spid="126" grpId="0"/>
      <p:bldP spid="127" grpId="0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pic>
        <p:nvPicPr>
          <p:cNvPr id="1026" name="Picture 2" descr="C:\Users\Diana\Desktop\Untitled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" y="2072855"/>
            <a:ext cx="9108504" cy="152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-20540"/>
            <a:ext cx="7820136" cy="9144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З’єднай відрізками точки, щоб утворилися </a:t>
            </a:r>
            <a:r>
              <a:rPr lang="uk-UA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дев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ятикутники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AutoShape 11"/>
          <p:cNvCxnSpPr>
            <a:cxnSpLocks noChangeShapeType="1"/>
          </p:cNvCxnSpPr>
          <p:nvPr/>
        </p:nvCxnSpPr>
        <p:spPr bwMode="auto">
          <a:xfrm>
            <a:off x="381000" y="3089275"/>
            <a:ext cx="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33" name="Line 36"/>
          <p:cNvSpPr>
            <a:spLocks noChangeShapeType="1"/>
          </p:cNvSpPr>
          <p:nvPr/>
        </p:nvSpPr>
        <p:spPr bwMode="auto">
          <a:xfrm>
            <a:off x="2843808" y="3047865"/>
            <a:ext cx="221917" cy="28803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4" name="Line 35"/>
          <p:cNvSpPr>
            <a:spLocks noChangeShapeType="1"/>
          </p:cNvSpPr>
          <p:nvPr/>
        </p:nvSpPr>
        <p:spPr bwMode="auto">
          <a:xfrm>
            <a:off x="3347863" y="2340945"/>
            <a:ext cx="360041" cy="86789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 flipH="1">
            <a:off x="3923928" y="2729235"/>
            <a:ext cx="0" cy="31956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" name="Line 33"/>
          <p:cNvSpPr>
            <a:spLocks noChangeShapeType="1"/>
          </p:cNvSpPr>
          <p:nvPr/>
        </p:nvSpPr>
        <p:spPr bwMode="auto">
          <a:xfrm flipH="1">
            <a:off x="3566914" y="3047865"/>
            <a:ext cx="357014" cy="28803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7" name="Line 32"/>
          <p:cNvSpPr>
            <a:spLocks noChangeShapeType="1"/>
          </p:cNvSpPr>
          <p:nvPr/>
        </p:nvSpPr>
        <p:spPr bwMode="auto">
          <a:xfrm flipH="1">
            <a:off x="3065725" y="3329588"/>
            <a:ext cx="512105" cy="1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8" name="Line 26"/>
          <p:cNvSpPr>
            <a:spLocks noChangeShapeType="1"/>
          </p:cNvSpPr>
          <p:nvPr/>
        </p:nvSpPr>
        <p:spPr bwMode="auto">
          <a:xfrm flipH="1" flipV="1">
            <a:off x="2771800" y="2751733"/>
            <a:ext cx="72008" cy="32504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9" name="Line 25"/>
          <p:cNvSpPr>
            <a:spLocks noChangeShapeType="1"/>
          </p:cNvSpPr>
          <p:nvPr/>
        </p:nvSpPr>
        <p:spPr bwMode="auto">
          <a:xfrm flipV="1">
            <a:off x="2768771" y="2427735"/>
            <a:ext cx="185995" cy="32400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" name="Line 24"/>
          <p:cNvSpPr>
            <a:spLocks noChangeShapeType="1"/>
          </p:cNvSpPr>
          <p:nvPr/>
        </p:nvSpPr>
        <p:spPr bwMode="auto">
          <a:xfrm>
            <a:off x="5580112" y="2331759"/>
            <a:ext cx="432048" cy="9188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" name="Line 23"/>
          <p:cNvSpPr>
            <a:spLocks noChangeShapeType="1"/>
          </p:cNvSpPr>
          <p:nvPr/>
        </p:nvSpPr>
        <p:spPr bwMode="auto">
          <a:xfrm>
            <a:off x="6012160" y="2331759"/>
            <a:ext cx="329586" cy="311999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2" name="Line 22"/>
          <p:cNvSpPr>
            <a:spLocks noChangeShapeType="1"/>
          </p:cNvSpPr>
          <p:nvPr/>
        </p:nvSpPr>
        <p:spPr bwMode="auto">
          <a:xfrm>
            <a:off x="6341747" y="2643757"/>
            <a:ext cx="101262" cy="270495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3" name="Line 31"/>
          <p:cNvSpPr>
            <a:spLocks noChangeShapeType="1"/>
          </p:cNvSpPr>
          <p:nvPr/>
        </p:nvSpPr>
        <p:spPr bwMode="auto">
          <a:xfrm flipV="1">
            <a:off x="5292080" y="2336353"/>
            <a:ext cx="288032" cy="307406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5" name="Line 29"/>
          <p:cNvSpPr>
            <a:spLocks noChangeShapeType="1"/>
          </p:cNvSpPr>
          <p:nvPr/>
        </p:nvSpPr>
        <p:spPr bwMode="auto">
          <a:xfrm>
            <a:off x="5364088" y="3232150"/>
            <a:ext cx="504056" cy="131687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" name="Line 28"/>
          <p:cNvSpPr>
            <a:spLocks noChangeShapeType="1"/>
          </p:cNvSpPr>
          <p:nvPr/>
        </p:nvSpPr>
        <p:spPr bwMode="auto">
          <a:xfrm flipH="1" flipV="1">
            <a:off x="5220072" y="2914253"/>
            <a:ext cx="144016" cy="317895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7" name="Line 27"/>
          <p:cNvSpPr>
            <a:spLocks noChangeShapeType="1"/>
          </p:cNvSpPr>
          <p:nvPr/>
        </p:nvSpPr>
        <p:spPr bwMode="auto">
          <a:xfrm flipV="1">
            <a:off x="5220072" y="2643759"/>
            <a:ext cx="72008" cy="270494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8" name="Rectangle 37"/>
          <p:cNvSpPr>
            <a:spLocks noChangeArrowheads="1"/>
          </p:cNvSpPr>
          <p:nvPr/>
        </p:nvSpPr>
        <p:spPr bwMode="auto">
          <a:xfrm>
            <a:off x="0" y="2865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" name="Line 35"/>
          <p:cNvSpPr>
            <a:spLocks noChangeShapeType="1"/>
          </p:cNvSpPr>
          <p:nvPr/>
        </p:nvSpPr>
        <p:spPr bwMode="auto">
          <a:xfrm>
            <a:off x="3707904" y="2427734"/>
            <a:ext cx="216024" cy="32400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0" name="Line 22"/>
          <p:cNvSpPr>
            <a:spLocks noChangeShapeType="1"/>
          </p:cNvSpPr>
          <p:nvPr/>
        </p:nvSpPr>
        <p:spPr bwMode="auto">
          <a:xfrm flipH="1">
            <a:off x="6300191" y="2914253"/>
            <a:ext cx="142817" cy="317897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2" name="Line 36"/>
          <p:cNvSpPr>
            <a:spLocks noChangeShapeType="1"/>
          </p:cNvSpPr>
          <p:nvPr/>
        </p:nvSpPr>
        <p:spPr bwMode="auto">
          <a:xfrm flipH="1">
            <a:off x="2954766" y="2340946"/>
            <a:ext cx="393097" cy="8679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3" name="Line 22"/>
          <p:cNvSpPr>
            <a:spLocks noChangeShapeType="1"/>
          </p:cNvSpPr>
          <p:nvPr/>
        </p:nvSpPr>
        <p:spPr bwMode="auto">
          <a:xfrm flipV="1">
            <a:off x="5868144" y="3232148"/>
            <a:ext cx="432046" cy="131689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4131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46" grpId="0" animBg="1"/>
      <p:bldP spid="47" grpId="0" animBg="1"/>
      <p:bldP spid="49" grpId="0" animBg="1"/>
      <p:bldP spid="50" grpId="0" animBg="1"/>
      <p:bldP spid="52" grpId="0" animBg="1"/>
      <p:bldP spid="5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1531</TotalTime>
  <Words>630</Words>
  <Application>Microsoft Office PowerPoint</Application>
  <PresentationFormat>Экран (16:9)</PresentationFormat>
  <Paragraphs>207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158</cp:revision>
  <dcterms:created xsi:type="dcterms:W3CDTF">2017-08-14T11:51:21Z</dcterms:created>
  <dcterms:modified xsi:type="dcterms:W3CDTF">2018-08-16T10:14:36Z</dcterms:modified>
</cp:coreProperties>
</file>