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5" userDrawn="1">
          <p15:clr>
            <a:srgbClr val="A4A3A4"/>
          </p15:clr>
        </p15:guide>
        <p15:guide id="2" pos="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61B8"/>
    <a:srgbClr val="FCD9EE"/>
    <a:srgbClr val="00B0F0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howGuides="1">
      <p:cViewPr>
        <p:scale>
          <a:sx n="140" d="100"/>
          <a:sy n="140" d="100"/>
        </p:scale>
        <p:origin x="-1266" y="-324"/>
      </p:cViewPr>
      <p:guideLst>
        <p:guide orient="horz" pos="395"/>
        <p:guide pos="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11.08.2018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81740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043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11.08.2018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11.08.2018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11.08.2018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11.08.2018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3.png"/><Relationship Id="rId7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6465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uk-UA" sz="4000" dirty="0">
                <a:latin typeface="Arial" pitchFamily="34" charset="0"/>
                <a:cs typeface="Arial" pitchFamily="34" charset="0"/>
              </a:rPr>
              <a:t>Вивчаємо число і цифру 8</a:t>
            </a:r>
            <a:endParaRPr lang="ru-RU" sz="4000" spc="-5" dirty="0">
              <a:solidFill>
                <a:srgbClr val="00B050"/>
              </a:solidFill>
              <a:latin typeface="Arial"/>
              <a:cs typeface="Arial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TextBox 110"/>
          <p:cNvSpPr txBox="1"/>
          <p:nvPr/>
        </p:nvSpPr>
        <p:spPr>
          <a:xfrm>
            <a:off x="5884579" y="2291465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Заголовок 28"/>
          <p:cNvSpPr txBox="1">
            <a:spLocks/>
          </p:cNvSpPr>
          <p:nvPr/>
        </p:nvSpPr>
        <p:spPr>
          <a:xfrm>
            <a:off x="0" y="-205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smtClean="0">
                <a:latin typeface="Arial" pitchFamily="34" charset="0"/>
                <a:cs typeface="Arial" pitchFamily="34" charset="0"/>
              </a:rPr>
              <a:t>Хлопчик хот</a:t>
            </a:r>
            <a:r>
              <a:rPr lang="uk-UA" sz="2200" dirty="0" err="1" smtClean="0">
                <a:latin typeface="Arial" pitchFamily="34" charset="0"/>
                <a:cs typeface="Arial" pitchFamily="34" charset="0"/>
              </a:rPr>
              <a:t>ів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 підкреслити числа, які менше за 8. 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Відшукай помилку.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884051" y="2291465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2455555" y="2291465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3020047" y="2291465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3591551" y="2291465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4170067" y="2291465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4741571" y="2291465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5306063" y="2291465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6456083" y="2291465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6924611" y="2283718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4" name="Прямая соединительная линия 113"/>
          <p:cNvCxnSpPr>
            <a:cxnSpLocks noChangeShapeType="1"/>
          </p:cNvCxnSpPr>
          <p:nvPr/>
        </p:nvCxnSpPr>
        <p:spPr bwMode="auto">
          <a:xfrm>
            <a:off x="3563144" y="3860775"/>
            <a:ext cx="2261750" cy="0"/>
          </a:xfrm>
          <a:prstGeom prst="line">
            <a:avLst/>
          </a:prstGeom>
          <a:noFill/>
          <a:ln w="25400" algn="ctr">
            <a:solidFill>
              <a:srgbClr val="00B0F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cxnSp>
        <p:nvCxnSpPr>
          <p:cNvPr id="115" name="Прямая соединительная линия 114"/>
          <p:cNvCxnSpPr/>
          <p:nvPr/>
        </p:nvCxnSpPr>
        <p:spPr>
          <a:xfrm rot="5400000" flipH="1" flipV="1">
            <a:off x="3887788" y="3896494"/>
            <a:ext cx="215900" cy="15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6" name="Прямая соединительная линия 48"/>
          <p:cNvCxnSpPr/>
          <p:nvPr/>
        </p:nvCxnSpPr>
        <p:spPr>
          <a:xfrm rot="5400000" flipH="1" flipV="1">
            <a:off x="4537075" y="3896494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7" name="Прямая соединительная линия 48"/>
          <p:cNvCxnSpPr/>
          <p:nvPr/>
        </p:nvCxnSpPr>
        <p:spPr>
          <a:xfrm rot="5400000" flipH="1" flipV="1">
            <a:off x="4321175" y="3896494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8" name="Прямая соединительная линия 48"/>
          <p:cNvCxnSpPr/>
          <p:nvPr/>
        </p:nvCxnSpPr>
        <p:spPr>
          <a:xfrm rot="5400000" flipH="1" flipV="1">
            <a:off x="4103688" y="3896494"/>
            <a:ext cx="215900" cy="15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9" name="Прямая соединительная линия 48"/>
          <p:cNvCxnSpPr/>
          <p:nvPr/>
        </p:nvCxnSpPr>
        <p:spPr>
          <a:xfrm rot="5400000" flipH="1" flipV="1">
            <a:off x="4752975" y="3896494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0" name="Прямая соединительная линия 119"/>
          <p:cNvCxnSpPr/>
          <p:nvPr/>
        </p:nvCxnSpPr>
        <p:spPr>
          <a:xfrm rot="5400000" flipH="1" flipV="1">
            <a:off x="4968875" y="3896494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1" name="Прямая соединительная линия 48"/>
          <p:cNvCxnSpPr/>
          <p:nvPr/>
        </p:nvCxnSpPr>
        <p:spPr>
          <a:xfrm rot="5400000" flipH="1" flipV="1">
            <a:off x="5184775" y="3896494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2" name="Прямая соединительная линия 48"/>
          <p:cNvCxnSpPr/>
          <p:nvPr/>
        </p:nvCxnSpPr>
        <p:spPr>
          <a:xfrm rot="5400000" flipH="1" flipV="1">
            <a:off x="5400675" y="3896494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5" name="Овал 124"/>
          <p:cNvSpPr>
            <a:spLocks noChangeArrowheads="1"/>
          </p:cNvSpPr>
          <p:nvPr/>
        </p:nvSpPr>
        <p:spPr bwMode="auto">
          <a:xfrm>
            <a:off x="3491706" y="3789338"/>
            <a:ext cx="141288" cy="152400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6" name="Rectangle 77"/>
          <p:cNvSpPr>
            <a:spLocks noChangeArrowheads="1"/>
          </p:cNvSpPr>
          <p:nvPr/>
        </p:nvSpPr>
        <p:spPr bwMode="auto">
          <a:xfrm>
            <a:off x="3852069" y="4005238"/>
            <a:ext cx="2159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latin typeface="Arial" pitchFamily="34" charset="0"/>
                <a:cs typeface="Arial" pitchFamily="34" charset="0"/>
                <a:sym typeface="Calibri" pitchFamily="34" charset="0"/>
              </a:rPr>
              <a:t>1</a:t>
            </a:r>
            <a:endParaRPr lang="ru-RU" dirty="0"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27" name="Rectangle 78"/>
          <p:cNvSpPr>
            <a:spLocks noChangeArrowheads="1"/>
          </p:cNvSpPr>
          <p:nvPr/>
        </p:nvSpPr>
        <p:spPr bwMode="auto">
          <a:xfrm>
            <a:off x="4067969" y="4005238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latin typeface="Arial" pitchFamily="34" charset="0"/>
                <a:cs typeface="Arial" pitchFamily="34" charset="0"/>
                <a:sym typeface="Calibri" pitchFamily="34" charset="0"/>
              </a:rPr>
              <a:t>2</a:t>
            </a:r>
            <a:endParaRPr lang="ru-RU" dirty="0"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28" name="Rectangle 79"/>
          <p:cNvSpPr>
            <a:spLocks noChangeArrowheads="1"/>
          </p:cNvSpPr>
          <p:nvPr/>
        </p:nvSpPr>
        <p:spPr bwMode="auto">
          <a:xfrm>
            <a:off x="4283869" y="4005238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latin typeface="Arial" pitchFamily="34" charset="0"/>
                <a:cs typeface="Arial" pitchFamily="34" charset="0"/>
                <a:sym typeface="Calibri" pitchFamily="34" charset="0"/>
              </a:rPr>
              <a:t>3</a:t>
            </a:r>
            <a:endParaRPr lang="ru-RU"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29" name="Rectangle 80"/>
          <p:cNvSpPr>
            <a:spLocks noChangeArrowheads="1"/>
          </p:cNvSpPr>
          <p:nvPr/>
        </p:nvSpPr>
        <p:spPr bwMode="auto">
          <a:xfrm>
            <a:off x="4499769" y="4005238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latin typeface="Arial" pitchFamily="34" charset="0"/>
                <a:cs typeface="Arial" pitchFamily="34" charset="0"/>
                <a:sym typeface="Calibri" pitchFamily="34" charset="0"/>
              </a:rPr>
              <a:t>4</a:t>
            </a:r>
            <a:endParaRPr lang="ru-RU"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30" name="Rectangle 81"/>
          <p:cNvSpPr>
            <a:spLocks noChangeArrowheads="1"/>
          </p:cNvSpPr>
          <p:nvPr/>
        </p:nvSpPr>
        <p:spPr bwMode="auto">
          <a:xfrm>
            <a:off x="4715669" y="4005238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latin typeface="Arial" pitchFamily="34" charset="0"/>
                <a:cs typeface="Arial" pitchFamily="34" charset="0"/>
                <a:sym typeface="Calibri" pitchFamily="34" charset="0"/>
              </a:rPr>
              <a:t>5</a:t>
            </a:r>
            <a:endParaRPr lang="ru-RU" dirty="0"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31" name="Rectangle 82"/>
          <p:cNvSpPr>
            <a:spLocks noChangeArrowheads="1"/>
          </p:cNvSpPr>
          <p:nvPr/>
        </p:nvSpPr>
        <p:spPr bwMode="auto">
          <a:xfrm>
            <a:off x="4931569" y="4005238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latin typeface="Arial" pitchFamily="34" charset="0"/>
                <a:cs typeface="Arial" pitchFamily="34" charset="0"/>
                <a:sym typeface="Calibri" pitchFamily="34" charset="0"/>
              </a:rPr>
              <a:t>6</a:t>
            </a:r>
            <a:endParaRPr lang="ru-RU" dirty="0"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32" name="Rectangle 83"/>
          <p:cNvSpPr>
            <a:spLocks noChangeArrowheads="1"/>
          </p:cNvSpPr>
          <p:nvPr/>
        </p:nvSpPr>
        <p:spPr bwMode="auto">
          <a:xfrm>
            <a:off x="5147469" y="4005238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latin typeface="Arial" pitchFamily="34" charset="0"/>
                <a:cs typeface="Arial" pitchFamily="34" charset="0"/>
                <a:sym typeface="Calibri" pitchFamily="34" charset="0"/>
              </a:rPr>
              <a:t>7</a:t>
            </a:r>
            <a:endParaRPr lang="ru-RU" dirty="0"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33" name="Rectangle 84"/>
          <p:cNvSpPr>
            <a:spLocks noChangeArrowheads="1"/>
          </p:cNvSpPr>
          <p:nvPr/>
        </p:nvSpPr>
        <p:spPr bwMode="auto">
          <a:xfrm>
            <a:off x="5363369" y="4005238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00B0F0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8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37" name="Дуга 56"/>
          <p:cNvSpPr>
            <a:spLocks/>
          </p:cNvSpPr>
          <p:nvPr/>
        </p:nvSpPr>
        <p:spPr bwMode="auto">
          <a:xfrm>
            <a:off x="1907704" y="3478150"/>
            <a:ext cx="3598539" cy="764810"/>
          </a:xfrm>
          <a:custGeom>
            <a:avLst/>
            <a:gdLst>
              <a:gd name="T0" fmla="*/ 2071967 w 4071966"/>
              <a:gd name="T1" fmla="*/ 99 h 1271590"/>
              <a:gd name="T2" fmla="*/ 2035983 w 4071966"/>
              <a:gd name="T3" fmla="*/ 635795 h 1271590"/>
              <a:gd name="T4" fmla="*/ 4071966 w 4071966"/>
              <a:gd name="T5" fmla="*/ 635795 h 1271590"/>
              <a:gd name="T6" fmla="*/ 11796480 60000 65536"/>
              <a:gd name="T7" fmla="*/ 11796480 60000 65536"/>
              <a:gd name="T8" fmla="*/ 5898240 60000 65536"/>
              <a:gd name="T9" fmla="*/ 2071967 w 4071966"/>
              <a:gd name="T10" fmla="*/ 99 h 1271590"/>
              <a:gd name="T11" fmla="*/ 4071966 w 4071966"/>
              <a:gd name="T12" fmla="*/ 635795 h 12715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71966" h="1271590" stroke="0">
                <a:moveTo>
                  <a:pt x="2071967" y="99"/>
                </a:moveTo>
                <a:lnTo>
                  <a:pt x="2071966" y="99"/>
                </a:lnTo>
                <a:cubicBezTo>
                  <a:pt x="3182208" y="6227"/>
                  <a:pt x="4071966" y="289035"/>
                  <a:pt x="4071966" y="635795"/>
                </a:cubicBezTo>
                <a:cubicBezTo>
                  <a:pt x="4071966" y="635796"/>
                  <a:pt x="4071965" y="635797"/>
                  <a:pt x="4071965" y="635798"/>
                </a:cubicBezTo>
                <a:lnTo>
                  <a:pt x="2035983" y="635795"/>
                </a:lnTo>
                <a:close/>
              </a:path>
              <a:path w="4071966" h="1271590" fill="none">
                <a:moveTo>
                  <a:pt x="2071967" y="99"/>
                </a:moveTo>
                <a:lnTo>
                  <a:pt x="2071966" y="99"/>
                </a:lnTo>
                <a:cubicBezTo>
                  <a:pt x="3182208" y="6227"/>
                  <a:pt x="4071966" y="289035"/>
                  <a:pt x="4071966" y="635795"/>
                </a:cubicBezTo>
                <a:cubicBezTo>
                  <a:pt x="4071966" y="635796"/>
                  <a:pt x="4071965" y="635797"/>
                  <a:pt x="4071965" y="635798"/>
                </a:cubicBezTo>
              </a:path>
            </a:pathLst>
          </a:custGeom>
          <a:noFill/>
          <a:ln>
            <a:solidFill>
              <a:srgbClr val="2BBAF1"/>
            </a:solidFill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8" name="Овал 137"/>
          <p:cNvSpPr>
            <a:spLocks noChangeArrowheads="1"/>
          </p:cNvSpPr>
          <p:nvPr/>
        </p:nvSpPr>
        <p:spPr bwMode="auto">
          <a:xfrm>
            <a:off x="5468409" y="3813465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9" name="Прямая соединительная линия 138"/>
          <p:cNvCxnSpPr/>
          <p:nvPr/>
        </p:nvCxnSpPr>
        <p:spPr>
          <a:xfrm>
            <a:off x="1938802" y="2730836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0" name="Прямая соединительная линия 139"/>
          <p:cNvCxnSpPr/>
          <p:nvPr/>
        </p:nvCxnSpPr>
        <p:spPr>
          <a:xfrm>
            <a:off x="2514866" y="2730836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1" name="Прямая соединительная линия 140"/>
          <p:cNvCxnSpPr/>
          <p:nvPr/>
        </p:nvCxnSpPr>
        <p:spPr>
          <a:xfrm>
            <a:off x="3090930" y="2730836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2" name="Прямая соединительная линия 141"/>
          <p:cNvCxnSpPr/>
          <p:nvPr/>
        </p:nvCxnSpPr>
        <p:spPr>
          <a:xfrm>
            <a:off x="3666994" y="2730836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3" name="Прямая соединительная линия 142"/>
          <p:cNvCxnSpPr/>
          <p:nvPr/>
        </p:nvCxnSpPr>
        <p:spPr>
          <a:xfrm>
            <a:off x="4243058" y="2730836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4" name="Прямая соединительная линия 143"/>
          <p:cNvCxnSpPr/>
          <p:nvPr/>
        </p:nvCxnSpPr>
        <p:spPr>
          <a:xfrm>
            <a:off x="4812508" y="2730836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5" name="Прямая соединительная линия 144"/>
          <p:cNvCxnSpPr/>
          <p:nvPr/>
        </p:nvCxnSpPr>
        <p:spPr>
          <a:xfrm>
            <a:off x="5360062" y="2730836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6" name="Прямая соединительная линия 145"/>
          <p:cNvCxnSpPr/>
          <p:nvPr/>
        </p:nvCxnSpPr>
        <p:spPr>
          <a:xfrm>
            <a:off x="5955516" y="2730836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7" name="Прямая соединительная линия 146"/>
          <p:cNvCxnSpPr/>
          <p:nvPr/>
        </p:nvCxnSpPr>
        <p:spPr>
          <a:xfrm>
            <a:off x="5919015" y="2309039"/>
            <a:ext cx="339205" cy="43204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48" name="Text Box 90"/>
          <p:cNvSpPr txBox="1">
            <a:spLocks noChangeArrowheads="1"/>
          </p:cNvSpPr>
          <p:nvPr/>
        </p:nvSpPr>
        <p:spPr bwMode="auto">
          <a:xfrm>
            <a:off x="3481520" y="3484987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038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500"/>
                            </p:stCondLst>
                            <p:childTnLst>
                              <p:par>
                                <p:cTn id="9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500"/>
                            </p:stCondLst>
                            <p:childTnLst>
                              <p:par>
                                <p:cTn id="10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0"/>
                            </p:stCondLst>
                            <p:childTnLst>
                              <p:par>
                                <p:cTn id="1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 animBg="1"/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  <p:bldP spid="138" grpId="0" animBg="1"/>
      <p:bldP spid="1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2697" y="1851670"/>
            <a:ext cx="1520440" cy="1554480"/>
          </a:xfrm>
          <a:prstGeom prst="rect">
            <a:avLst/>
          </a:prstGeom>
        </p:spPr>
      </p:pic>
      <p:pic>
        <p:nvPicPr>
          <p:cNvPr id="84" name="Рисунок 83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Равнобедренный треугольник 9"/>
          <p:cNvSpPr/>
          <p:nvPr/>
        </p:nvSpPr>
        <p:spPr>
          <a:xfrm>
            <a:off x="935338" y="1851673"/>
            <a:ext cx="355476" cy="271463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1390226" y="1864477"/>
            <a:ext cx="355476" cy="271463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Равнобедренный треугольник 13"/>
          <p:cNvSpPr/>
          <p:nvPr/>
        </p:nvSpPr>
        <p:spPr>
          <a:xfrm>
            <a:off x="1830145" y="1851673"/>
            <a:ext cx="355476" cy="271463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2268255" y="1851670"/>
            <a:ext cx="355476" cy="271463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Равнобедренный треугольник 15"/>
          <p:cNvSpPr/>
          <p:nvPr/>
        </p:nvSpPr>
        <p:spPr>
          <a:xfrm>
            <a:off x="2698126" y="1864477"/>
            <a:ext cx="355476" cy="271463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Равнобедренный треугольник 16"/>
          <p:cNvSpPr/>
          <p:nvPr/>
        </p:nvSpPr>
        <p:spPr>
          <a:xfrm>
            <a:off x="3615120" y="1855965"/>
            <a:ext cx="355476" cy="271463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Равнобедренный треугольник 17"/>
          <p:cNvSpPr/>
          <p:nvPr/>
        </p:nvSpPr>
        <p:spPr>
          <a:xfrm>
            <a:off x="4070171" y="1864477"/>
            <a:ext cx="355476" cy="271463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Равнобедренный треугольник 18"/>
          <p:cNvSpPr/>
          <p:nvPr/>
        </p:nvSpPr>
        <p:spPr>
          <a:xfrm>
            <a:off x="3166159" y="1864477"/>
            <a:ext cx="355476" cy="271463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35338" y="2411168"/>
            <a:ext cx="355476" cy="332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067824" y="2411168"/>
            <a:ext cx="355476" cy="332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390226" y="2402085"/>
            <a:ext cx="355476" cy="332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830145" y="2411168"/>
            <a:ext cx="355476" cy="332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268255" y="2411168"/>
            <a:ext cx="355476" cy="332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166483" y="2402085"/>
            <a:ext cx="355476" cy="332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715217" y="2411168"/>
            <a:ext cx="355476" cy="332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3607011" y="2411168"/>
            <a:ext cx="355476" cy="332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951414" y="3031520"/>
            <a:ext cx="349072" cy="360040"/>
          </a:xfrm>
          <a:prstGeom prst="ellipse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1396630" y="3031520"/>
            <a:ext cx="349072" cy="360040"/>
          </a:xfrm>
          <a:prstGeom prst="ellipse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1836549" y="3046110"/>
            <a:ext cx="349072" cy="360040"/>
          </a:xfrm>
          <a:prstGeom prst="ellipse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2268255" y="3031520"/>
            <a:ext cx="349072" cy="360040"/>
          </a:xfrm>
          <a:prstGeom prst="ellipse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2718419" y="3031520"/>
            <a:ext cx="349072" cy="360040"/>
          </a:xfrm>
          <a:prstGeom prst="ellipse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166159" y="3031520"/>
            <a:ext cx="349072" cy="360040"/>
          </a:xfrm>
          <a:prstGeom prst="ellipse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3615120" y="3031520"/>
            <a:ext cx="349072" cy="360040"/>
          </a:xfrm>
          <a:prstGeom prst="ellipse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Овал 34"/>
          <p:cNvSpPr/>
          <p:nvPr/>
        </p:nvSpPr>
        <p:spPr>
          <a:xfrm>
            <a:off x="4078912" y="3031520"/>
            <a:ext cx="349072" cy="360040"/>
          </a:xfrm>
          <a:prstGeom prst="ellipse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>
            <a:off x="2303654" y="4515396"/>
            <a:ext cx="4500594" cy="1588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flipV="1">
            <a:off x="2695848" y="444395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flipV="1">
            <a:off x="5446764" y="444395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flipV="1">
            <a:off x="3088836" y="444395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flipV="1">
            <a:off x="3481824" y="444395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flipV="1">
            <a:off x="3874812" y="444395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flipV="1">
            <a:off x="5053776" y="444395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flipV="1">
            <a:off x="4267800" y="444395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 flipV="1">
            <a:off x="4660788" y="444395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flipV="1">
            <a:off x="5839752" y="444395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 flipV="1">
            <a:off x="6232744" y="444395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517968" y="451539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875158" y="4515396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232348" y="4515396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  3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660976" y="4515396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097157" y="4515953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518232" y="451539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903422" y="4515340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7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292149" y="451377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Arial" pitchFamily="34" charset="0"/>
                <a:cs typeface="Arial" pitchFamily="34" charset="0"/>
              </a:rPr>
              <a:t>8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662745" y="4516984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662745" y="451377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Arial" pitchFamily="34" charset="0"/>
                <a:cs typeface="Arial" pitchFamily="34" charset="0"/>
              </a:rPr>
              <a:t>9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023231" y="4518572"/>
            <a:ext cx="547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10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Овал 58"/>
          <p:cNvSpPr/>
          <p:nvPr/>
        </p:nvSpPr>
        <p:spPr>
          <a:xfrm>
            <a:off x="2204498" y="4447370"/>
            <a:ext cx="141667" cy="152737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0" name="Прямая соединительная линия 59"/>
          <p:cNvCxnSpPr>
            <a:endCxn id="21" idx="0"/>
          </p:cNvCxnSpPr>
          <p:nvPr/>
        </p:nvCxnSpPr>
        <p:spPr>
          <a:xfrm>
            <a:off x="4245562" y="2139980"/>
            <a:ext cx="0" cy="2711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>
            <a:off x="3789124" y="2138620"/>
            <a:ext cx="0" cy="2711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/>
          <p:nvPr/>
        </p:nvCxnSpPr>
        <p:spPr>
          <a:xfrm>
            <a:off x="3357029" y="2107215"/>
            <a:ext cx="0" cy="2711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>
            <a:off x="2875864" y="2139980"/>
            <a:ext cx="0" cy="2711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>
          <a:xfrm>
            <a:off x="1567964" y="2115842"/>
            <a:ext cx="0" cy="2711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>
            <a:off x="2019539" y="2130897"/>
            <a:ext cx="0" cy="2711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>
            <a:off x="2442791" y="2138620"/>
            <a:ext cx="0" cy="2711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>
            <a:off x="1098527" y="2127428"/>
            <a:ext cx="0" cy="2711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>
            <a:off x="1116328" y="2749287"/>
            <a:ext cx="0" cy="2711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>
            <a:off x="3340695" y="2743488"/>
            <a:ext cx="0" cy="2711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>
            <a:off x="2875864" y="2743488"/>
            <a:ext cx="0" cy="2711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>
            <a:off x="2445993" y="2743488"/>
            <a:ext cx="0" cy="2711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2019539" y="2760332"/>
            <a:ext cx="0" cy="2711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1571166" y="2743488"/>
            <a:ext cx="0" cy="2711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>
            <a:off x="4264778" y="2743930"/>
            <a:ext cx="0" cy="2711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>
            <a:off x="3792858" y="2743488"/>
            <a:ext cx="0" cy="2711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6" name="Блок-схема: процесс 75"/>
          <p:cNvSpPr/>
          <p:nvPr/>
        </p:nvSpPr>
        <p:spPr>
          <a:xfrm>
            <a:off x="467544" y="3696897"/>
            <a:ext cx="355476" cy="360040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Блок-схема: процесс 76"/>
          <p:cNvSpPr/>
          <p:nvPr/>
        </p:nvSpPr>
        <p:spPr>
          <a:xfrm>
            <a:off x="1100170" y="3696897"/>
            <a:ext cx="355476" cy="360040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Блок-схема: процесс 77"/>
          <p:cNvSpPr/>
          <p:nvPr/>
        </p:nvSpPr>
        <p:spPr>
          <a:xfrm>
            <a:off x="1743956" y="3696897"/>
            <a:ext cx="355476" cy="360040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Блок-схема: процесс 78"/>
          <p:cNvSpPr/>
          <p:nvPr/>
        </p:nvSpPr>
        <p:spPr>
          <a:xfrm>
            <a:off x="2374132" y="3696897"/>
            <a:ext cx="355476" cy="360040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Блок-схема: процесс 79"/>
          <p:cNvSpPr/>
          <p:nvPr/>
        </p:nvSpPr>
        <p:spPr>
          <a:xfrm>
            <a:off x="2969588" y="3696897"/>
            <a:ext cx="355476" cy="360040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Блок-схема: процесс 80"/>
          <p:cNvSpPr/>
          <p:nvPr/>
        </p:nvSpPr>
        <p:spPr>
          <a:xfrm>
            <a:off x="3565077" y="3706927"/>
            <a:ext cx="355476" cy="350010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Блок-схема: процесс 81"/>
          <p:cNvSpPr/>
          <p:nvPr/>
        </p:nvSpPr>
        <p:spPr>
          <a:xfrm>
            <a:off x="4177113" y="3708684"/>
            <a:ext cx="355476" cy="348253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Блок-схема: процесс 82"/>
          <p:cNvSpPr/>
          <p:nvPr/>
        </p:nvSpPr>
        <p:spPr>
          <a:xfrm>
            <a:off x="4755671" y="3696897"/>
            <a:ext cx="355476" cy="360040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Заголовок 28"/>
          <p:cNvSpPr txBox="1">
            <a:spLocks/>
          </p:cNvSpPr>
          <p:nvPr/>
        </p:nvSpPr>
        <p:spPr>
          <a:xfrm>
            <a:off x="0" y="-20540"/>
            <a:ext cx="7861549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Що можна сказати про кількість трикутників, чотирикутників і кругів на малюнку?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/>
          <a:srcRect r="5078"/>
          <a:stretch/>
        </p:blipFill>
        <p:spPr>
          <a:xfrm>
            <a:off x="5933783" y="1890398"/>
            <a:ext cx="1446529" cy="1501162"/>
          </a:xfrm>
          <a:prstGeom prst="rect">
            <a:avLst/>
          </a:prstGeom>
        </p:spPr>
      </p:pic>
      <p:sp>
        <p:nvSpPr>
          <p:cNvPr id="86" name="Овал 85"/>
          <p:cNvSpPr/>
          <p:nvPr/>
        </p:nvSpPr>
        <p:spPr>
          <a:xfrm>
            <a:off x="5379544" y="4435847"/>
            <a:ext cx="141667" cy="1527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6923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500"/>
                            </p:stCondLst>
                            <p:childTnLst>
                              <p:par>
                                <p:cTn id="1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000"/>
                            </p:stCondLst>
                            <p:childTnLst>
                              <p:par>
                                <p:cTn id="2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500"/>
                            </p:stCondLst>
                            <p:childTnLst>
                              <p:par>
                                <p:cTn id="2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2500"/>
                            </p:stCondLst>
                            <p:childTnLst>
                              <p:par>
                                <p:cTn id="2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3000"/>
                            </p:stCondLst>
                            <p:childTnLst>
                              <p:par>
                                <p:cTn id="2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4500"/>
                            </p:stCondLst>
                            <p:childTnLst>
                              <p:par>
                                <p:cTn id="2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5000"/>
                            </p:stCondLst>
                            <p:childTnLst>
                              <p:par>
                                <p:cTn id="2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6" grpId="0"/>
      <p:bldP spid="57" grpId="0"/>
      <p:bldP spid="59" grpId="0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1" grpId="1" animBg="1"/>
      <p:bldP spid="82" grpId="0" animBg="1"/>
      <p:bldP spid="82" grpId="1" animBg="1"/>
      <p:bldP spid="83" grpId="0" animBg="1"/>
      <p:bldP spid="83" grpId="1" animBg="1"/>
      <p:bldP spid="8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Рисунок 69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1187624" y="3147814"/>
            <a:ext cx="6696744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1763688" y="3147814"/>
            <a:ext cx="158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6029928" y="3075806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1791111" y="3075806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V="1">
            <a:off x="2987824" y="3075806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V="1">
            <a:off x="3598304" y="3087261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V="1">
            <a:off x="5436096" y="3075806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V="1">
            <a:off x="4211960" y="3075806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4850556" y="3075806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V="1">
            <a:off x="6640819" y="3075806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V="1">
            <a:off x="7289685" y="3075806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619672" y="321982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195736" y="321982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2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771800" y="3219822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 3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419872" y="321982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4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067944" y="3219822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2523" y="3210659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292080" y="3219822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868144" y="3219822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516216" y="3507854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496612" y="3219822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92280" y="3219822"/>
            <a:ext cx="547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 flipV="1">
            <a:off x="2394904" y="3075806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2" name="Овал 31"/>
          <p:cNvSpPr/>
          <p:nvPr/>
        </p:nvSpPr>
        <p:spPr>
          <a:xfrm>
            <a:off x="5374902" y="3075806"/>
            <a:ext cx="176099" cy="16348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вал 32"/>
          <p:cNvSpPr/>
          <p:nvPr/>
        </p:nvSpPr>
        <p:spPr>
          <a:xfrm>
            <a:off x="6531960" y="3067019"/>
            <a:ext cx="182623" cy="17741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5947277" y="3068794"/>
            <a:ext cx="186513" cy="1697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TextBox 37"/>
          <p:cNvSpPr txBox="1"/>
          <p:nvPr/>
        </p:nvSpPr>
        <p:spPr>
          <a:xfrm>
            <a:off x="5536884" y="2781906"/>
            <a:ext cx="511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Arial" panose="020B0604020202020204" pitchFamily="34" charset="0"/>
                <a:cs typeface="Arial" panose="020B0604020202020204" pitchFamily="34" charset="0"/>
              </a:rPr>
              <a:t>+ 1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88934" y="2775737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uk-UA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Овал 43"/>
          <p:cNvSpPr/>
          <p:nvPr/>
        </p:nvSpPr>
        <p:spPr>
          <a:xfrm>
            <a:off x="1093471" y="3079217"/>
            <a:ext cx="141667" cy="152737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45" name="Равнобедренный треугольник 44"/>
          <p:cNvSpPr/>
          <p:nvPr/>
        </p:nvSpPr>
        <p:spPr>
          <a:xfrm>
            <a:off x="472253" y="446647"/>
            <a:ext cx="519746" cy="396910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Равнобедренный треугольник 45"/>
          <p:cNvSpPr/>
          <p:nvPr/>
        </p:nvSpPr>
        <p:spPr>
          <a:xfrm>
            <a:off x="1026728" y="455464"/>
            <a:ext cx="519746" cy="396910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Равнобедренный треугольник 46"/>
          <p:cNvSpPr/>
          <p:nvPr/>
        </p:nvSpPr>
        <p:spPr>
          <a:xfrm>
            <a:off x="1597137" y="455467"/>
            <a:ext cx="519746" cy="396910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Равнобедренный треугольник 47"/>
          <p:cNvSpPr/>
          <p:nvPr/>
        </p:nvSpPr>
        <p:spPr>
          <a:xfrm>
            <a:off x="2150819" y="455464"/>
            <a:ext cx="519746" cy="396910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Равнобедренный треугольник 48"/>
          <p:cNvSpPr/>
          <p:nvPr/>
        </p:nvSpPr>
        <p:spPr>
          <a:xfrm>
            <a:off x="2701469" y="452640"/>
            <a:ext cx="519746" cy="396910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Равнобедренный треугольник 49"/>
          <p:cNvSpPr/>
          <p:nvPr/>
        </p:nvSpPr>
        <p:spPr>
          <a:xfrm>
            <a:off x="3828884" y="452640"/>
            <a:ext cx="519746" cy="396910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Равнобедренный треугольник 50"/>
          <p:cNvSpPr/>
          <p:nvPr/>
        </p:nvSpPr>
        <p:spPr>
          <a:xfrm>
            <a:off x="4384135" y="455467"/>
            <a:ext cx="519746" cy="396910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Равнобедренный треугольник 51"/>
          <p:cNvSpPr/>
          <p:nvPr/>
        </p:nvSpPr>
        <p:spPr>
          <a:xfrm>
            <a:off x="3272278" y="455467"/>
            <a:ext cx="519746" cy="396910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467544" y="1014961"/>
            <a:ext cx="519746" cy="4858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4382630" y="1014956"/>
            <a:ext cx="519746" cy="4858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Прямоугольник 54"/>
          <p:cNvSpPr/>
          <p:nvPr/>
        </p:nvSpPr>
        <p:spPr>
          <a:xfrm>
            <a:off x="1025635" y="1014961"/>
            <a:ext cx="519746" cy="4858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Прямоугольник 55"/>
          <p:cNvSpPr/>
          <p:nvPr/>
        </p:nvSpPr>
        <p:spPr>
          <a:xfrm>
            <a:off x="1593842" y="1014961"/>
            <a:ext cx="519746" cy="4858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Прямоугольник 56"/>
          <p:cNvSpPr/>
          <p:nvPr/>
        </p:nvSpPr>
        <p:spPr>
          <a:xfrm>
            <a:off x="2150819" y="1014961"/>
            <a:ext cx="519746" cy="4858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3262914" y="1014959"/>
            <a:ext cx="519746" cy="4858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Прямоугольник 58"/>
          <p:cNvSpPr/>
          <p:nvPr/>
        </p:nvSpPr>
        <p:spPr>
          <a:xfrm>
            <a:off x="2706151" y="1014960"/>
            <a:ext cx="519746" cy="4858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Прямоугольник 59"/>
          <p:cNvSpPr/>
          <p:nvPr/>
        </p:nvSpPr>
        <p:spPr>
          <a:xfrm>
            <a:off x="3822811" y="1014956"/>
            <a:ext cx="519746" cy="4858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Овал 60"/>
          <p:cNvSpPr/>
          <p:nvPr/>
        </p:nvSpPr>
        <p:spPr>
          <a:xfrm>
            <a:off x="467544" y="1663033"/>
            <a:ext cx="510382" cy="526419"/>
          </a:xfrm>
          <a:prstGeom prst="ellipse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Овал 61"/>
          <p:cNvSpPr/>
          <p:nvPr/>
        </p:nvSpPr>
        <p:spPr>
          <a:xfrm>
            <a:off x="1025635" y="1666190"/>
            <a:ext cx="510382" cy="526419"/>
          </a:xfrm>
          <a:prstGeom prst="ellipse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1598524" y="1663032"/>
            <a:ext cx="510382" cy="526419"/>
          </a:xfrm>
          <a:prstGeom prst="ellipse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2155501" y="1663998"/>
            <a:ext cx="510382" cy="526419"/>
          </a:xfrm>
          <a:prstGeom prst="ellipse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Овал 64"/>
          <p:cNvSpPr/>
          <p:nvPr/>
        </p:nvSpPr>
        <p:spPr>
          <a:xfrm>
            <a:off x="2710833" y="1663999"/>
            <a:ext cx="510382" cy="526419"/>
          </a:xfrm>
          <a:prstGeom prst="ellipse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3272278" y="1666190"/>
            <a:ext cx="510382" cy="526419"/>
          </a:xfrm>
          <a:prstGeom prst="ellipse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Овал 66"/>
          <p:cNvSpPr/>
          <p:nvPr/>
        </p:nvSpPr>
        <p:spPr>
          <a:xfrm>
            <a:off x="3833566" y="1666190"/>
            <a:ext cx="510382" cy="526419"/>
          </a:xfrm>
          <a:prstGeom prst="ellipse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Овал 67"/>
          <p:cNvSpPr/>
          <p:nvPr/>
        </p:nvSpPr>
        <p:spPr>
          <a:xfrm>
            <a:off x="4401503" y="1663031"/>
            <a:ext cx="510382" cy="526419"/>
          </a:xfrm>
          <a:prstGeom prst="ellipse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Равнобедренный треугольник 68"/>
          <p:cNvSpPr/>
          <p:nvPr/>
        </p:nvSpPr>
        <p:spPr>
          <a:xfrm>
            <a:off x="4950929" y="455467"/>
            <a:ext cx="519746" cy="396910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6790" y="3741952"/>
            <a:ext cx="2667000" cy="7334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87071" y="3763814"/>
            <a:ext cx="2676525" cy="7239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0053" y="4498460"/>
            <a:ext cx="1885950" cy="523875"/>
          </a:xfrm>
          <a:prstGeom prst="rect">
            <a:avLst/>
          </a:prstGeom>
        </p:spPr>
      </p:pic>
      <p:pic>
        <p:nvPicPr>
          <p:cNvPr id="71" name="Рисунок 7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70366" y="4469886"/>
            <a:ext cx="1752600" cy="581025"/>
          </a:xfrm>
          <a:prstGeom prst="rect">
            <a:avLst/>
          </a:prstGeom>
        </p:spPr>
      </p:pic>
      <p:cxnSp>
        <p:nvCxnSpPr>
          <p:cNvPr id="86" name="Скругленная соединительная линия 85"/>
          <p:cNvCxnSpPr>
            <a:stCxn id="32" idx="0"/>
            <a:endCxn id="34" idx="0"/>
          </p:cNvCxnSpPr>
          <p:nvPr/>
        </p:nvCxnSpPr>
        <p:spPr>
          <a:xfrm rot="5400000" flipH="1" flipV="1">
            <a:off x="5748237" y="2783509"/>
            <a:ext cx="7012" cy="577582"/>
          </a:xfrm>
          <a:prstGeom prst="curvedConnector3">
            <a:avLst>
              <a:gd name="adj1" fmla="val 4718511"/>
            </a:avLst>
          </a:prstGeom>
          <a:ln w="19050">
            <a:tailEnd type="stealth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Скругленная соединительная линия 92"/>
          <p:cNvCxnSpPr>
            <a:stCxn id="34" idx="0"/>
            <a:endCxn id="33" idx="0"/>
          </p:cNvCxnSpPr>
          <p:nvPr/>
        </p:nvCxnSpPr>
        <p:spPr>
          <a:xfrm rot="5400000" flipH="1" flipV="1">
            <a:off x="6331016" y="2776538"/>
            <a:ext cx="1775" cy="582738"/>
          </a:xfrm>
          <a:prstGeom prst="curvedConnector3">
            <a:avLst>
              <a:gd name="adj1" fmla="val 18881690"/>
            </a:avLst>
          </a:prstGeom>
          <a:ln w="19050">
            <a:headEnd type="stealth" w="lg" len="lg"/>
            <a:tailEnd type="non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96923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"/>
                            </p:stCondLst>
                            <p:childTnLst>
                              <p:par>
                                <p:cTn id="1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000"/>
                            </p:stCondLst>
                            <p:childTnLst>
                              <p:par>
                                <p:cTn id="179" presetID="2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0" dur="1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500"/>
                            </p:stCondLst>
                            <p:childTnLst>
                              <p:par>
                                <p:cTn id="2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1000"/>
                            </p:stCondLst>
                            <p:childTnLst>
                              <p:par>
                                <p:cTn id="2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1000"/>
                            </p:stCondLst>
                            <p:childTnLst>
                              <p:par>
                                <p:cTn id="23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4" grpId="1" animBg="1"/>
      <p:bldP spid="34" grpId="2" animBg="1"/>
      <p:bldP spid="34" grpId="3" animBg="1"/>
      <p:bldP spid="38" grpId="0"/>
      <p:bldP spid="39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1" grpId="1" animBg="1"/>
      <p:bldP spid="51" grpId="2" animBg="1"/>
      <p:bldP spid="51" grpId="3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6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4348" y="1635646"/>
            <a:ext cx="2156543" cy="228095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854" y="4024938"/>
            <a:ext cx="7809530" cy="95487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4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Блок-схема: узел 8"/>
          <p:cNvSpPr/>
          <p:nvPr/>
        </p:nvSpPr>
        <p:spPr>
          <a:xfrm>
            <a:off x="4498911" y="2197962"/>
            <a:ext cx="192831" cy="216024"/>
          </a:xfrm>
          <a:prstGeom prst="flowChartConnector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52609" y="421731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>
                <a:latin typeface="Arial" pitchFamily="34" charset="0"/>
                <a:cs typeface="Arial" pitchFamily="34" charset="0"/>
              </a:rPr>
              <a:t>8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54533" y="4217311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>
                <a:latin typeface="Arial" pitchFamily="34" charset="0"/>
                <a:cs typeface="Arial" pitchFamily="34" charset="0"/>
              </a:rPr>
              <a:t>8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70861" y="4217311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>
                <a:latin typeface="Arial" pitchFamily="34" charset="0"/>
                <a:cs typeface="Arial" pitchFamily="34" charset="0"/>
              </a:rPr>
              <a:t>8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87190" y="4217311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>
                <a:latin typeface="Arial" pitchFamily="34" charset="0"/>
                <a:cs typeface="Arial" pitchFamily="34" charset="0"/>
              </a:rPr>
              <a:t>8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98911" y="4217311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>
                <a:latin typeface="Arial" pitchFamily="34" charset="0"/>
                <a:cs typeface="Arial" pitchFamily="34" charset="0"/>
              </a:rPr>
              <a:t>8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Заголовок 28"/>
          <p:cNvSpPr txBox="1">
            <a:spLocks/>
          </p:cNvSpPr>
          <p:nvPr/>
        </p:nvSpPr>
        <p:spPr>
          <a:xfrm>
            <a:off x="0" y="-20540"/>
            <a:ext cx="7861549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Навчись писати цифру 8.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6923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-0.00155 C 0.00122 0.03086 0.04184 0.08086 0.05174 0.1145 C 0.06163 0.14814 0.06424 0.16759 0.05938 0.20216 C 0.05938 0.23518 0.02604 0.27006 -0.00104 0.25524 C -0.05868 0.20463 -0.01007 0.11543 -0.01007 0.11574 C -0.01007 0.11605 0.08021 0.02438 0.07882 -0.00278 C 0.07743 -0.02994 0.08004 -0.07686 0.04115 -0.07686 C 0.00816 -0.07686 0.00104 -0.03457 0.00104 -0.00155 Z " pathEditMode="relative" rAng="0" ptsTypes="fsffssff">
                                      <p:cBhvr>
                                        <p:cTn id="11" dur="7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3" grpId="0"/>
      <p:bldP spid="14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1194042" y="987574"/>
            <a:ext cx="1800200" cy="1152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Picture 2" descr="http://krasivye-zhivotnye.ru/images2/zhivotnye282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266" y="1171972"/>
            <a:ext cx="1694708" cy="78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611560" y="2787774"/>
            <a:ext cx="1800200" cy="1152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126002" y="2787774"/>
            <a:ext cx="1800200" cy="1152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333914" y="987574"/>
            <a:ext cx="1800200" cy="1152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735316" y="987574"/>
            <a:ext cx="1800200" cy="1152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23" name="Picture 4" descr="https://im1-tub-ua.yandex.net/i?id=1bab72e0c63f2a92ab9e5d7a2cad2bdf&amp;n=33&amp;h=215&amp;w=21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813" y="1022436"/>
            <a:ext cx="1082402" cy="1082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https://im3-tub-ua.yandex.net/i?id=916b5e86e444114788b7fb7ee3a8fbf4&amp;n=33&amp;h=215&amp;w=32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58"/>
          <a:stretch/>
        </p:blipFill>
        <p:spPr bwMode="auto">
          <a:xfrm>
            <a:off x="7466899" y="2921087"/>
            <a:ext cx="1209557" cy="885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https://im3-tub-ua.yandex.net/i?id=68d3d50cacf3cfc24de95b2802be0c7e&amp;n=33&amp;h=215&amp;w=21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341" y="2854160"/>
            <a:ext cx="952428" cy="95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0" descr="https://im2-tub-ua.yandex.net/i?id=a700efdccdab6502a3a831f38915c73f&amp;n=33&amp;h=215&amp;w=32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6070" y="1104009"/>
            <a:ext cx="1432046" cy="95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7" name="Прямая соединительная линия 26"/>
          <p:cNvCxnSpPr>
            <a:endCxn id="13" idx="0"/>
          </p:cNvCxnSpPr>
          <p:nvPr/>
        </p:nvCxnSpPr>
        <p:spPr>
          <a:xfrm>
            <a:off x="2983260" y="2104839"/>
            <a:ext cx="2125618" cy="2515998"/>
          </a:xfrm>
          <a:prstGeom prst="line">
            <a:avLst/>
          </a:prstGeom>
          <a:ln w="38100"/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22" idx="2"/>
            <a:endCxn id="10" idx="0"/>
          </p:cNvCxnSpPr>
          <p:nvPr/>
        </p:nvCxnSpPr>
        <p:spPr>
          <a:xfrm flipH="1">
            <a:off x="4055643" y="2139702"/>
            <a:ext cx="579773" cy="2481135"/>
          </a:xfrm>
          <a:prstGeom prst="line">
            <a:avLst/>
          </a:prstGeom>
          <a:ln w="38100"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>
            <a:endCxn id="9" idx="0"/>
          </p:cNvCxnSpPr>
          <p:nvPr/>
        </p:nvCxnSpPr>
        <p:spPr>
          <a:xfrm flipH="1">
            <a:off x="2983260" y="2104839"/>
            <a:ext cx="3350654" cy="2515998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20" idx="1"/>
            <a:endCxn id="7" idx="0"/>
          </p:cNvCxnSpPr>
          <p:nvPr/>
        </p:nvCxnSpPr>
        <p:spPr>
          <a:xfrm flipH="1">
            <a:off x="1964895" y="3363838"/>
            <a:ext cx="5161107" cy="1257000"/>
          </a:xfrm>
          <a:prstGeom prst="line">
            <a:avLst/>
          </a:prstGeom>
          <a:ln w="381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>
            <a:stCxn id="19" idx="3"/>
            <a:endCxn id="16" idx="0"/>
          </p:cNvCxnSpPr>
          <p:nvPr/>
        </p:nvCxnSpPr>
        <p:spPr>
          <a:xfrm>
            <a:off x="2411760" y="3363838"/>
            <a:ext cx="5745426" cy="1256605"/>
          </a:xfrm>
          <a:prstGeom prst="line">
            <a:avLst/>
          </a:prstGeom>
          <a:ln w="381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3" name="Заголовок 28"/>
          <p:cNvSpPr txBox="1">
            <a:spLocks/>
          </p:cNvSpPr>
          <p:nvPr/>
        </p:nvSpPr>
        <p:spPr>
          <a:xfrm>
            <a:off x="0" y="-20540"/>
            <a:ext cx="7861549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З'єднай малюнки з відповідними числами.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>
            <a:off x="827584" y="4620838"/>
            <a:ext cx="355476" cy="348253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1787157" y="4620838"/>
            <a:ext cx="355476" cy="348253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Блок-схема: процесс 8"/>
          <p:cNvSpPr/>
          <p:nvPr/>
        </p:nvSpPr>
        <p:spPr>
          <a:xfrm>
            <a:off x="2805522" y="4620837"/>
            <a:ext cx="355476" cy="348254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3877905" y="4620837"/>
            <a:ext cx="355476" cy="348254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Блок-схема: процесс 12"/>
          <p:cNvSpPr/>
          <p:nvPr/>
        </p:nvSpPr>
        <p:spPr>
          <a:xfrm>
            <a:off x="4931140" y="4620837"/>
            <a:ext cx="355476" cy="348253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Блок-схема: процесс 13"/>
          <p:cNvSpPr/>
          <p:nvPr/>
        </p:nvSpPr>
        <p:spPr>
          <a:xfrm>
            <a:off x="5966807" y="4620837"/>
            <a:ext cx="355476" cy="348253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Блок-схема: процесс 14"/>
          <p:cNvSpPr/>
          <p:nvPr/>
        </p:nvSpPr>
        <p:spPr>
          <a:xfrm>
            <a:off x="7024509" y="4620838"/>
            <a:ext cx="355476" cy="348253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7979448" y="4620443"/>
            <a:ext cx="355476" cy="348253"/>
          </a:xfrm>
          <a:prstGeom prst="flowChartProcess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6923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2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2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397" y="1805405"/>
            <a:ext cx="8031206" cy="182111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4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2051720" y="3147814"/>
            <a:ext cx="360040" cy="360040"/>
          </a:xfrm>
          <a:prstGeom prst="rect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087335" y="3143458"/>
            <a:ext cx="360040" cy="360040"/>
          </a:xfrm>
          <a:prstGeom prst="rect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8139141" y="3134283"/>
            <a:ext cx="360040" cy="360040"/>
          </a:xfrm>
          <a:prstGeom prst="rect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122950" y="3127459"/>
            <a:ext cx="360040" cy="360040"/>
          </a:xfrm>
          <a:prstGeom prst="rect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18" name="Овал 17"/>
          <p:cNvSpPr/>
          <p:nvPr/>
        </p:nvSpPr>
        <p:spPr>
          <a:xfrm>
            <a:off x="4499992" y="1563638"/>
            <a:ext cx="2160240" cy="220670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Заголовок 28"/>
          <p:cNvSpPr txBox="1">
            <a:spLocks/>
          </p:cNvSpPr>
          <p:nvPr/>
        </p:nvSpPr>
        <p:spPr>
          <a:xfrm>
            <a:off x="0" y="-20540"/>
            <a:ext cx="7861549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Познач цифрою кількість об'єктів. Обведи лінією об'єкти, яких найбільше.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6923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Рисунок 45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Прямоугольник 18"/>
          <p:cNvSpPr/>
          <p:nvPr/>
        </p:nvSpPr>
        <p:spPr>
          <a:xfrm>
            <a:off x="4330563" y="2676670"/>
            <a:ext cx="601477" cy="615160"/>
          </a:xfrm>
          <a:prstGeom prst="rect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84260" y="1068056"/>
            <a:ext cx="3007387" cy="1503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208" y="1131590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208" y="2104251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208" y="1635646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475" y="1131590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477" y="1635646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476" y="2104251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563554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03" y="1563554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5248897" y="1068056"/>
            <a:ext cx="3007387" cy="1503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635646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131590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9045" y="2139702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9045" y="1635646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9045" y="1145013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7815" y="1881932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929" y="1449884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449884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984259" y="3435846"/>
            <a:ext cx="3007387" cy="1503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689" y="3682132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682132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576" y="4258196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258196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4513" y="4258196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4613" y="4258196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4513" y="3682132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35" y="3682132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5248879" y="3435846"/>
            <a:ext cx="3007387" cy="1503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26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504" y="3534320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6963" y="4453688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6964" y="3986800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6964" y="3534320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729" y="3534320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2293" y="4436371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504" y="3986800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http://www.playing-field.ru/img/2015/052209/13338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4993" y="3970164"/>
            <a:ext cx="473391" cy="40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Заголовок 28"/>
          <p:cNvSpPr txBox="1">
            <a:spLocks/>
          </p:cNvSpPr>
          <p:nvPr/>
        </p:nvSpPr>
        <p:spPr>
          <a:xfrm>
            <a:off x="0" y="-20540"/>
            <a:ext cx="7962554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Домалюй стільки горіхів, щоб їх кількість відповідала числу.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6923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6" presetClass="emph" presetSubtype="0" fill="hold" grpId="1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mph" presetSubtype="0" fill="hold" grpId="2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grpId="3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6" presetClass="emph" presetSubtype="0" fill="hold" grpId="4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19" grpId="3" animBg="1"/>
      <p:bldP spid="19" grpId="4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Заголовок 28"/>
          <p:cNvSpPr txBox="1">
            <a:spLocks/>
          </p:cNvSpPr>
          <p:nvPr/>
        </p:nvSpPr>
        <p:spPr>
          <a:xfrm>
            <a:off x="0" y="-20540"/>
            <a:ext cx="7962554" cy="8640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err="1" smtClean="0">
                <a:latin typeface="Arial" pitchFamily="34" charset="0"/>
                <a:cs typeface="Arial" pitchFamily="34" charset="0"/>
              </a:rPr>
              <a:t>Обери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 схему та вираз до малюнка.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/>
          <a:srcRect l="4534"/>
          <a:stretch/>
        </p:blipFill>
        <p:spPr>
          <a:xfrm>
            <a:off x="241713" y="1893827"/>
            <a:ext cx="3371813" cy="242925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6876256" y="3635911"/>
            <a:ext cx="985294" cy="52001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572000" y="3713570"/>
            <a:ext cx="936104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+ 3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947289" y="3713570"/>
            <a:ext cx="83148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 – </a:t>
            </a:r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1229" y="1974499"/>
            <a:ext cx="2343602" cy="150230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63714" y="2009958"/>
            <a:ext cx="2352675" cy="14668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23928" y="2009958"/>
            <a:ext cx="2222993" cy="14553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96923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387" y="1563638"/>
            <a:ext cx="8277225" cy="300037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453850" y="1608456"/>
            <a:ext cx="477471" cy="451606"/>
          </a:xfrm>
          <a:prstGeom prst="rect">
            <a:avLst/>
          </a:prstGeom>
          <a:solidFill>
            <a:srgbClr val="FCD9EE"/>
          </a:solidFill>
          <a:ln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684794" y="1628014"/>
            <a:ext cx="477471" cy="432048"/>
          </a:xfrm>
          <a:prstGeom prst="rect">
            <a:avLst/>
          </a:prstGeom>
          <a:solidFill>
            <a:srgbClr val="FCD9EE"/>
          </a:solidFill>
          <a:ln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915738" y="1613054"/>
            <a:ext cx="477471" cy="447007"/>
          </a:xfrm>
          <a:prstGeom prst="rect">
            <a:avLst/>
          </a:prstGeom>
          <a:solidFill>
            <a:srgbClr val="FCD9EE"/>
          </a:solidFill>
          <a:ln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Заголовок 28"/>
          <p:cNvSpPr txBox="1">
            <a:spLocks/>
          </p:cNvSpPr>
          <p:nvPr/>
        </p:nvSpPr>
        <p:spPr>
          <a:xfrm>
            <a:off x="0" y="-20540"/>
            <a:ext cx="7962554" cy="8640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Упізнай числа за їх складом.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6923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1115</TotalTime>
  <Words>166</Words>
  <Application>Microsoft Office PowerPoint</Application>
  <PresentationFormat>Экран (16:9)</PresentationFormat>
  <Paragraphs>94</Paragraphs>
  <Slides>10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K77</cp:lastModifiedBy>
  <cp:revision>121</cp:revision>
  <dcterms:created xsi:type="dcterms:W3CDTF">2017-08-14T11:51:21Z</dcterms:created>
  <dcterms:modified xsi:type="dcterms:W3CDTF">2018-08-11T18:41:59Z</dcterms:modified>
</cp:coreProperties>
</file>