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62" r:id="rId4"/>
    <p:sldId id="263" r:id="rId5"/>
    <p:sldId id="267" r:id="rId6"/>
    <p:sldId id="266" r:id="rId7"/>
    <p:sldId id="269" r:id="rId8"/>
    <p:sldId id="264" r:id="rId9"/>
    <p:sldId id="272" r:id="rId10"/>
    <p:sldId id="271" r:id="rId11"/>
    <p:sldId id="275" r:id="rId12"/>
    <p:sldId id="274" r:id="rId13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08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395">
          <p15:clr>
            <a:srgbClr val="A4A3A4"/>
          </p15:clr>
        </p15:guide>
        <p15:guide id="4" pos="6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05868"/>
    <a:srgbClr val="FFFFA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>
        <p:scale>
          <a:sx n="100" d="100"/>
          <a:sy n="100" d="100"/>
        </p:scale>
        <p:origin x="120" y="204"/>
      </p:cViewPr>
      <p:guideLst>
        <p:guide orient="horz" pos="3208"/>
        <p:guide pos="2880"/>
        <p:guide orient="horz" pos="395"/>
        <p:guide pos="6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image" Target="../media/image15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5644E3-328E-4313-9B1B-99C67ACFDC7A}" type="datetimeFigureOut">
              <a:rPr lang="ru-RU" smtClean="0"/>
              <a:t>16.08.2018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BACB61-7783-4045-8B20-1819A11FBB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59218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16.08.2018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87192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16.08.2018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1089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16.08.2018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20471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16.08.2018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9894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16.08.2018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7387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16.08.2018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47020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16.08.2018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92201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16.08.2018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21834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16.08.2018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81256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16.08.2018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06307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16.08.2018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77947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FC630F-F787-4F64-A8E3-12C69B2440F2}" type="datetimeFigureOut">
              <a:rPr lang="ru-RU" smtClean="0"/>
              <a:t>16.08.2018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48764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3.png"/><Relationship Id="rId7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oleObject" Target="../embeddings/oleObject1.bin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6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15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9144000" cy="213970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0" y="564654"/>
            <a:ext cx="9144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175">
              <a:lnSpc>
                <a:spcPct val="120000"/>
              </a:lnSpc>
            </a:pPr>
            <a:r>
              <a:rPr lang="ru-RU" sz="4000" spc="-5" dirty="0" err="1">
                <a:latin typeface="Arial"/>
                <a:cs typeface="Arial"/>
              </a:rPr>
              <a:t>Вивчаємо</a:t>
            </a:r>
            <a:r>
              <a:rPr lang="ru-RU" sz="4000" spc="-5" dirty="0">
                <a:latin typeface="Arial"/>
                <a:cs typeface="Arial"/>
              </a:rPr>
              <a:t> число і цифру 6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0" y="2139701"/>
            <a:ext cx="9144000" cy="6173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3740" y="2571750"/>
            <a:ext cx="2356520" cy="2356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 flipV="1">
            <a:off x="0" y="2237999"/>
            <a:ext cx="9144000" cy="4571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3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0"/>
            <a:ext cx="1030931" cy="1104900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2554" y="627534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2855280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4" name="Содержимое 2"/>
          <p:cNvSpPr txBox="1">
            <a:spLocks/>
          </p:cNvSpPr>
          <p:nvPr/>
        </p:nvSpPr>
        <p:spPr>
          <a:xfrm>
            <a:off x="323528" y="2564274"/>
            <a:ext cx="8229600" cy="1008112"/>
          </a:xfrm>
          <a:prstGeom prst="rect">
            <a:avLst/>
          </a:prstGeom>
        </p:spPr>
        <p:txBody>
          <a:bodyPr>
            <a:normAutofit/>
          </a:bodyPr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Що можна сказати про кількість трикутників,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чотирикутників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та кругів на малюнку?</a:t>
            </a:r>
          </a:p>
        </p:txBody>
      </p:sp>
      <p:sp>
        <p:nvSpPr>
          <p:cNvPr id="85" name="TextBox 84"/>
          <p:cNvSpPr txBox="1"/>
          <p:nvPr/>
        </p:nvSpPr>
        <p:spPr>
          <a:xfrm>
            <a:off x="324229" y="2644919"/>
            <a:ext cx="864096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Скільки на малюнку залишилося трикутників?</a:t>
            </a:r>
          </a:p>
        </p:txBody>
      </p:sp>
      <p:sp>
        <p:nvSpPr>
          <p:cNvPr id="86" name="TextBox 85"/>
          <p:cNvSpPr txBox="1"/>
          <p:nvPr/>
        </p:nvSpPr>
        <p:spPr>
          <a:xfrm>
            <a:off x="324229" y="2568364"/>
            <a:ext cx="7038833" cy="904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Що треба зробити, щоб трикутників стало стільки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скільки чотирикутників; стільки ж, скільки кругів?</a:t>
            </a:r>
          </a:p>
        </p:txBody>
      </p:sp>
      <p:sp>
        <p:nvSpPr>
          <p:cNvPr id="87" name="TextBox 86"/>
          <p:cNvSpPr txBox="1"/>
          <p:nvPr/>
        </p:nvSpPr>
        <p:spPr>
          <a:xfrm>
            <a:off x="323528" y="2602991"/>
            <a:ext cx="8568952" cy="904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Число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«шість»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письмі позначають цифрою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6.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Уважно розгляньте друковану і рукописну цифру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6.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що вона схожа?</a:t>
            </a:r>
          </a:p>
        </p:txBody>
      </p:sp>
      <p:pic>
        <p:nvPicPr>
          <p:cNvPr id="8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62930" y="1186203"/>
            <a:ext cx="1000132" cy="10218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0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434500" y="1192120"/>
            <a:ext cx="1000132" cy="10159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1" name="Picture 6"/>
          <p:cNvPicPr>
            <a:picLocks noChangeAspect="1" noChangeArrowheads="1"/>
          </p:cNvPicPr>
          <p:nvPr/>
        </p:nvPicPr>
        <p:blipFill rotWithShape="1">
          <a:blip r:embed="rId6"/>
          <a:srcRect r="13899"/>
          <a:stretch/>
        </p:blipFill>
        <p:spPr bwMode="auto">
          <a:xfrm>
            <a:off x="323528" y="195486"/>
            <a:ext cx="5244450" cy="23256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8" name="Прямоугольник 87"/>
          <p:cNvSpPr/>
          <p:nvPr/>
        </p:nvSpPr>
        <p:spPr>
          <a:xfrm>
            <a:off x="4788024" y="195486"/>
            <a:ext cx="1008112" cy="7206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806995" y="3579862"/>
            <a:ext cx="7602017" cy="1230982"/>
          </a:xfrm>
          <a:prstGeom prst="roundRect">
            <a:avLst/>
          </a:prstGeom>
          <a:ln w="19050">
            <a:solidFill>
              <a:srgbClr val="DDF5FE"/>
            </a:solidFill>
          </a:ln>
          <a:effectLst>
            <a:outerShdw blurRad="177800" dist="101600" dir="2700000" algn="tl" rotWithShape="0">
              <a:srgbClr val="D1E2F2"/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Число, яке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характеризує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в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даному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випадку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кількість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трикутників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чотирикутників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і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кругів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, —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це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число 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6.</a:t>
            </a:r>
            <a:endParaRPr lang="ru-RU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342994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1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" grpId="0" build="p"/>
      <p:bldP spid="84" grpId="1" build="p"/>
      <p:bldP spid="85" grpId="0"/>
      <p:bldP spid="85" grpId="1"/>
      <p:bldP spid="86" grpId="0"/>
      <p:bldP spid="86" grpId="1"/>
      <p:bldP spid="86" grpId="2" build="allAtOnce"/>
      <p:bldP spid="88" grpId="0" animBg="1"/>
      <p:bldP spid="88" grpId="1" animBg="1"/>
      <p:bldP spid="16" grpId="0" animBg="1"/>
      <p:bldP spid="16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Рисунок 32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Содержимое 3"/>
          <p:cNvSpPr txBox="1">
            <a:spLocks/>
          </p:cNvSpPr>
          <p:nvPr/>
        </p:nvSpPr>
        <p:spPr>
          <a:xfrm>
            <a:off x="-108520" y="3982566"/>
            <a:ext cx="9129215" cy="533400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/>
          <a:p>
            <a:pPr marL="438912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Скільки трикутників?</a:t>
            </a:r>
          </a:p>
          <a:p>
            <a:pPr marL="438912" marR="0" lvl="0" indent="-32004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7" name="Содержимое 3"/>
          <p:cNvSpPr txBox="1">
            <a:spLocks/>
          </p:cNvSpPr>
          <p:nvPr/>
        </p:nvSpPr>
        <p:spPr>
          <a:xfrm>
            <a:off x="-108520" y="3944466"/>
            <a:ext cx="8424936" cy="1143000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/>
          <a:p>
            <a:pPr marL="438912" marR="0" lvl="0" indent="0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Що треба зробити, щоб трикутників стало стільки 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скільки чотирикутників; стільки ж, скільки кругів, тобто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6?</a:t>
            </a:r>
            <a:endParaRPr lang="uk-UA" sz="2200" kern="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Содержимое 3"/>
          <p:cNvSpPr txBox="1">
            <a:spLocks/>
          </p:cNvSpPr>
          <p:nvPr/>
        </p:nvSpPr>
        <p:spPr>
          <a:xfrm>
            <a:off x="-108520" y="4011910"/>
            <a:ext cx="8715404" cy="628882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/>
          <a:p>
            <a:pPr marL="438912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Викладіть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трикутників.</a:t>
            </a:r>
          </a:p>
          <a:p>
            <a:pPr marL="438912" marR="0" lvl="0" indent="-32004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2" name="Содержимое 3"/>
          <p:cNvSpPr txBox="1">
            <a:spLocks/>
          </p:cNvSpPr>
          <p:nvPr/>
        </p:nvSpPr>
        <p:spPr>
          <a:xfrm>
            <a:off x="-108520" y="3968527"/>
            <a:ext cx="8715404" cy="561477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/>
          <a:p>
            <a:pPr marL="438912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Скільки чотирикутників? Скільки кругів?</a:t>
            </a:r>
          </a:p>
          <a:p>
            <a:pPr marL="438912" marR="0" lvl="0" indent="-32004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3" name="Содержимое 3"/>
          <p:cNvSpPr txBox="1">
            <a:spLocks/>
          </p:cNvSpPr>
          <p:nvPr/>
        </p:nvSpPr>
        <p:spPr>
          <a:xfrm>
            <a:off x="-108520" y="3939902"/>
            <a:ext cx="8715404" cy="995214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/>
          <a:p>
            <a:pPr marL="438912" marR="0" lvl="0" indent="0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Що треба зробити, щоб трикутників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стало стільки ж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скільки чотирикутників;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стільки ж, скільки кругів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uk-UA" sz="2200" kern="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Содержимое 3"/>
          <p:cNvSpPr txBox="1">
            <a:spLocks/>
          </p:cNvSpPr>
          <p:nvPr/>
        </p:nvSpPr>
        <p:spPr>
          <a:xfrm>
            <a:off x="-108520" y="3968527"/>
            <a:ext cx="8715404" cy="867801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/>
          <a:p>
            <a:pPr marL="438912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Як утворити число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 числа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5?</a:t>
            </a:r>
            <a:endParaRPr lang="uk-UA" sz="2200" kern="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Содержимое 3"/>
          <p:cNvSpPr txBox="1">
            <a:spLocks/>
          </p:cNvSpPr>
          <p:nvPr/>
        </p:nvSpPr>
        <p:spPr>
          <a:xfrm>
            <a:off x="-108520" y="3977952"/>
            <a:ext cx="8280920" cy="552052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/>
          <a:p>
            <a:pPr marL="438912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Як одержати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 з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uk-UA" sz="2200" kern="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38912" marR="0" lvl="0" indent="-32004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23528" y="4011910"/>
            <a:ext cx="799288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Полічіть числа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1–6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 прямому та зворотному порядках.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23528" y="4013071"/>
            <a:ext cx="799288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Число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йде безпосередньо за числом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</a:t>
            </a:r>
            <a:endParaRPr lang="uk-UA" sz="2200" kern="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Содержимое 3"/>
          <p:cNvSpPr txBox="1">
            <a:spLocks/>
          </p:cNvSpPr>
          <p:nvPr/>
        </p:nvSpPr>
        <p:spPr>
          <a:xfrm>
            <a:off x="393100" y="3969022"/>
            <a:ext cx="8715404" cy="906984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/>
          <a:p>
            <a:pPr marR="0" lvl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Число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попереднє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числа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6?</a:t>
            </a:r>
            <a:endParaRPr lang="uk-UA" sz="2200" kern="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23528" y="4013071"/>
            <a:ext cx="799288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Як одержати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із наступного до нього числа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7?</a:t>
            </a:r>
            <a:endParaRPr lang="uk-UA" sz="2200" kern="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23528" y="4013071"/>
            <a:ext cx="799288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Як одержати число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із попереднього до нього числа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5?</a:t>
            </a:r>
            <a:endParaRPr lang="uk-UA" sz="2200" kern="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Содержимое 3"/>
          <p:cNvSpPr txBox="1">
            <a:spLocks/>
          </p:cNvSpPr>
          <p:nvPr/>
        </p:nvSpPr>
        <p:spPr>
          <a:xfrm>
            <a:off x="-94753" y="3939902"/>
            <a:ext cx="8715404" cy="1383292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/>
          <a:p>
            <a:pPr marL="438912" marR="0" lvl="0" indent="0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Зробіть так, щоб трикутників стало стільки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ж, </a:t>
            </a:r>
            <a:b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скільки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чотирикутників; скільки кругів, тобто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6.</a:t>
            </a:r>
            <a:endParaRPr lang="uk-UA" sz="2200" kern="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323528" y="4011910"/>
            <a:ext cx="799288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Назвіть наступне число до числа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6.</a:t>
            </a:r>
            <a:endParaRPr lang="uk-UA" sz="2200" kern="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4" name="Picture 6"/>
          <p:cNvPicPr>
            <a:picLocks noChangeAspect="1" noChangeArrowheads="1"/>
          </p:cNvPicPr>
          <p:nvPr/>
        </p:nvPicPr>
        <p:blipFill rotWithShape="1">
          <a:blip r:embed="rId4"/>
          <a:srcRect r="-1137"/>
          <a:stretch/>
        </p:blipFill>
        <p:spPr bwMode="auto">
          <a:xfrm>
            <a:off x="233777" y="223518"/>
            <a:ext cx="6029292" cy="227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5" name="Прямоугольник 14"/>
          <p:cNvSpPr/>
          <p:nvPr/>
        </p:nvSpPr>
        <p:spPr>
          <a:xfrm>
            <a:off x="4569433" y="189388"/>
            <a:ext cx="794655" cy="75380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233777" y="943194"/>
            <a:ext cx="5130311" cy="16408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5364088" y="928211"/>
            <a:ext cx="906318" cy="157153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5364088" y="34490"/>
            <a:ext cx="926414" cy="93610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86446" y="1142990"/>
            <a:ext cx="3071834" cy="5990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" name="Picture 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820076" y="1890635"/>
            <a:ext cx="3000396" cy="5382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2901677"/>
            <a:ext cx="4895850" cy="103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2859782"/>
            <a:ext cx="489585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754"/>
          <a:stretch/>
        </p:blipFill>
        <p:spPr bwMode="auto">
          <a:xfrm>
            <a:off x="4139952" y="2877294"/>
            <a:ext cx="5019675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092104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9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6" grpId="1"/>
      <p:bldP spid="17" grpId="0" build="p"/>
      <p:bldP spid="17" grpId="1" build="allAtOnce"/>
      <p:bldP spid="18" grpId="0" build="p"/>
      <p:bldP spid="18" grpId="1" build="allAtOnce"/>
      <p:bldP spid="22" grpId="0"/>
      <p:bldP spid="22" grpId="1"/>
      <p:bldP spid="23" grpId="0"/>
      <p:bldP spid="23" grpId="1"/>
      <p:bldP spid="24" grpId="0" build="p"/>
      <p:bldP spid="24" grpId="1" build="allAtOnce"/>
      <p:bldP spid="25" grpId="0" build="p"/>
      <p:bldP spid="25" grpId="1" build="allAtOnce"/>
      <p:bldP spid="26" grpId="0" build="allAtOnce"/>
      <p:bldP spid="27" grpId="0" build="allAtOnce"/>
      <p:bldP spid="28" grpId="0"/>
      <p:bldP spid="28" grpId="1"/>
      <p:bldP spid="30" grpId="0" build="allAtOnce"/>
      <p:bldP spid="31" grpId="0"/>
      <p:bldP spid="31" grpId="1"/>
      <p:bldP spid="32" grpId="0"/>
      <p:bldP spid="32" grpId="1"/>
      <p:bldP spid="15" grpId="0" animBg="1"/>
      <p:bldP spid="2" grpId="0" animBg="1"/>
      <p:bldP spid="19" grpId="0" animBg="1"/>
      <p:bldP spid="19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75656" y="3016550"/>
            <a:ext cx="4795489" cy="995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5"/>
          <a:srcRect t="6392"/>
          <a:stretch/>
        </p:blipFill>
        <p:spPr bwMode="auto">
          <a:xfrm>
            <a:off x="1691680" y="2408271"/>
            <a:ext cx="3071834" cy="5990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220072" y="2408271"/>
            <a:ext cx="3000396" cy="5990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67811225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4"/>
          <a:srcRect t="22429"/>
          <a:stretch/>
        </p:blipFill>
        <p:spPr bwMode="auto">
          <a:xfrm>
            <a:off x="683568" y="1512880"/>
            <a:ext cx="7831399" cy="3075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1" y="-19976"/>
            <a:ext cx="7861548" cy="167687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uk-UA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ru-RU" sz="2200" dirty="0" smtClean="0">
                <a:latin typeface="Arial" pitchFamily="34" charset="0"/>
                <a:cs typeface="Arial" pitchFamily="34" charset="0"/>
              </a:rPr>
              <a:t>Перев</a:t>
            </a:r>
            <a:r>
              <a:rPr lang="uk-UA" sz="2200" dirty="0" err="1" smtClean="0">
                <a:latin typeface="Arial" pitchFamily="34" charset="0"/>
                <a:cs typeface="Arial" pitchFamily="34" charset="0"/>
              </a:rPr>
              <a:t>ір</a:t>
            </a:r>
            <a:r>
              <a:rPr lang="uk-UA" sz="2200" dirty="0" smtClean="0">
                <a:latin typeface="Arial" pitchFamily="34" charset="0"/>
                <a:cs typeface="Arial" pitchFamily="34" charset="0"/>
              </a:rPr>
              <a:t>, чи правильно позначено цифрами кількість точок на кісточках доміно і кількість елементів у множинах.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04000" y="1275606"/>
            <a:ext cx="8064896" cy="30928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1657548" y="1584888"/>
            <a:ext cx="216024" cy="53369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3006244" y="1584888"/>
            <a:ext cx="144594" cy="53369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4336602" y="1559333"/>
            <a:ext cx="144594" cy="53369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5688240" y="1561171"/>
            <a:ext cx="144594" cy="53369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7026744" y="1554156"/>
            <a:ext cx="144594" cy="53369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8370373" y="1559333"/>
            <a:ext cx="144594" cy="53369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145882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" descr="Картинки по запросу бабочка пнг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26723">
            <a:off x="-57364" y="2179683"/>
            <a:ext cx="3206907" cy="2488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331640" y="1131590"/>
            <a:ext cx="1368152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89704" y="699542"/>
            <a:ext cx="4150648" cy="4150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Овал 13"/>
          <p:cNvSpPr/>
          <p:nvPr/>
        </p:nvSpPr>
        <p:spPr>
          <a:xfrm>
            <a:off x="7270900" y="1019572"/>
            <a:ext cx="457200" cy="4572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Блок-схема: узел 1"/>
          <p:cNvSpPr/>
          <p:nvPr/>
        </p:nvSpPr>
        <p:spPr>
          <a:xfrm>
            <a:off x="2555776" y="1248172"/>
            <a:ext cx="114300" cy="114300"/>
          </a:xfrm>
          <a:prstGeom prst="flowChartConnector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олилиния 16"/>
          <p:cNvSpPr/>
          <p:nvPr/>
        </p:nvSpPr>
        <p:spPr>
          <a:xfrm>
            <a:off x="2171824" y="1302620"/>
            <a:ext cx="323850" cy="117002"/>
          </a:xfrm>
          <a:custGeom>
            <a:avLst/>
            <a:gdLst>
              <a:gd name="connsiteX0" fmla="*/ 323850 w 323850"/>
              <a:gd name="connsiteY0" fmla="*/ 47152 h 117002"/>
              <a:gd name="connsiteX1" fmla="*/ 171450 w 323850"/>
              <a:gd name="connsiteY1" fmla="*/ 2702 h 117002"/>
              <a:gd name="connsiteX2" fmla="*/ 0 w 323850"/>
              <a:gd name="connsiteY2" fmla="*/ 117002 h 117002"/>
              <a:gd name="connsiteX3" fmla="*/ 0 w 323850"/>
              <a:gd name="connsiteY3" fmla="*/ 117002 h 1170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3850" h="117002">
                <a:moveTo>
                  <a:pt x="323850" y="47152"/>
                </a:moveTo>
                <a:cubicBezTo>
                  <a:pt x="274637" y="19106"/>
                  <a:pt x="225425" y="-8940"/>
                  <a:pt x="171450" y="2702"/>
                </a:cubicBezTo>
                <a:cubicBezTo>
                  <a:pt x="117475" y="14344"/>
                  <a:pt x="0" y="117002"/>
                  <a:pt x="0" y="117002"/>
                </a:cubicBezTo>
                <a:lnTo>
                  <a:pt x="0" y="117002"/>
                </a:lnTo>
              </a:path>
            </a:pathLst>
          </a:custGeom>
          <a:noFill/>
          <a:ln w="25400">
            <a:solidFill>
              <a:srgbClr val="00B0F0"/>
            </a:solidFill>
            <a:tailEnd type="stealth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олилиния 20"/>
          <p:cNvSpPr/>
          <p:nvPr/>
        </p:nvSpPr>
        <p:spPr>
          <a:xfrm>
            <a:off x="1907704" y="2211710"/>
            <a:ext cx="317500" cy="102008"/>
          </a:xfrm>
          <a:custGeom>
            <a:avLst/>
            <a:gdLst>
              <a:gd name="connsiteX0" fmla="*/ 0 w 317500"/>
              <a:gd name="connsiteY0" fmla="*/ 0 h 102008"/>
              <a:gd name="connsiteX1" fmla="*/ 133350 w 317500"/>
              <a:gd name="connsiteY1" fmla="*/ 101600 h 102008"/>
              <a:gd name="connsiteX2" fmla="*/ 317500 w 317500"/>
              <a:gd name="connsiteY2" fmla="*/ 38100 h 102008"/>
              <a:gd name="connsiteX3" fmla="*/ 317500 w 317500"/>
              <a:gd name="connsiteY3" fmla="*/ 38100 h 102008"/>
              <a:gd name="connsiteX4" fmla="*/ 317500 w 317500"/>
              <a:gd name="connsiteY4" fmla="*/ 38100 h 102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7500" h="102008">
                <a:moveTo>
                  <a:pt x="0" y="0"/>
                </a:moveTo>
                <a:cubicBezTo>
                  <a:pt x="40216" y="47625"/>
                  <a:pt x="80433" y="95250"/>
                  <a:pt x="133350" y="101600"/>
                </a:cubicBezTo>
                <a:cubicBezTo>
                  <a:pt x="186267" y="107950"/>
                  <a:pt x="317500" y="38100"/>
                  <a:pt x="317500" y="38100"/>
                </a:cubicBezTo>
                <a:lnTo>
                  <a:pt x="317500" y="38100"/>
                </a:lnTo>
                <a:lnTo>
                  <a:pt x="317500" y="38100"/>
                </a:lnTo>
              </a:path>
            </a:pathLst>
          </a:custGeom>
          <a:noFill/>
          <a:ln w="19050">
            <a:solidFill>
              <a:srgbClr val="00B0F0"/>
            </a:solidFill>
            <a:tailEnd type="stealth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олилиния 21"/>
          <p:cNvSpPr/>
          <p:nvPr/>
        </p:nvSpPr>
        <p:spPr>
          <a:xfrm rot="12386438">
            <a:off x="2088155" y="1828326"/>
            <a:ext cx="317500" cy="102008"/>
          </a:xfrm>
          <a:custGeom>
            <a:avLst/>
            <a:gdLst>
              <a:gd name="connsiteX0" fmla="*/ 0 w 317500"/>
              <a:gd name="connsiteY0" fmla="*/ 0 h 102008"/>
              <a:gd name="connsiteX1" fmla="*/ 133350 w 317500"/>
              <a:gd name="connsiteY1" fmla="*/ 101600 h 102008"/>
              <a:gd name="connsiteX2" fmla="*/ 317500 w 317500"/>
              <a:gd name="connsiteY2" fmla="*/ 38100 h 102008"/>
              <a:gd name="connsiteX3" fmla="*/ 317500 w 317500"/>
              <a:gd name="connsiteY3" fmla="*/ 38100 h 102008"/>
              <a:gd name="connsiteX4" fmla="*/ 317500 w 317500"/>
              <a:gd name="connsiteY4" fmla="*/ 38100 h 102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7500" h="102008">
                <a:moveTo>
                  <a:pt x="0" y="0"/>
                </a:moveTo>
                <a:cubicBezTo>
                  <a:pt x="40216" y="47625"/>
                  <a:pt x="80433" y="95250"/>
                  <a:pt x="133350" y="101600"/>
                </a:cubicBezTo>
                <a:cubicBezTo>
                  <a:pt x="186267" y="107950"/>
                  <a:pt x="317500" y="38100"/>
                  <a:pt x="317500" y="38100"/>
                </a:cubicBezTo>
                <a:lnTo>
                  <a:pt x="317500" y="38100"/>
                </a:lnTo>
                <a:lnTo>
                  <a:pt x="317500" y="38100"/>
                </a:lnTo>
              </a:path>
            </a:pathLst>
          </a:custGeom>
          <a:noFill/>
          <a:ln w="19050">
            <a:solidFill>
              <a:srgbClr val="00B0F0"/>
            </a:solidFill>
            <a:tailEnd type="stealth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1" y="-19976"/>
            <a:ext cx="7524328" cy="88216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uk-UA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uk-UA" sz="2200" dirty="0" smtClean="0">
                <a:latin typeface="Arial" pitchFamily="34" charset="0"/>
                <a:cs typeface="Arial" pitchFamily="34" charset="0"/>
              </a:rPr>
              <a:t>Навчись писати цифру 6.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25801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2.59259E-6 C -0.00625 -0.01574 -0.01649 -0.04629 -0.02951 -0.05308 C -0.03872 -0.06419 -0.04549 -0.0679 -0.05677 -0.07006 C -0.06302 -0.0716 -0.08142 -0.07068 -0.08142 -0.07037 C -0.09427 -0.07808 -0.09774 -0.06574 -0.11528 -0.06142 C -0.11979 -0.04938 -0.13542 -0.04444 -0.14254 -0.03673 C -0.14653 -0.02685 -0.1566 -0.02099 -0.16233 -0.01419 C -0.16667 -0.00308 -0.1684 0.00864 -0.17622 0.01358 C -0.18056 0.01914 -0.17969 0.03334 -0.18472 0.03642 C -0.19028 0.05 -0.19688 0.06173 -0.20122 0.07685 C -0.20313 0.09568 -0.20052 0.07685 -0.20504 0.09198 C -0.20712 0.10062 -0.21285 0.10803 -0.21563 0.11636 C -0.21754 0.12593 -0.2184 0.13611 -0.22205 0.14414 C -0.22865 0.15926 -0.22326 0.15587 -0.22708 0.1713 C -0.22813 0.17469 -0.22865 0.18056 -0.22986 0.18395 C -0.23108 0.18858 -0.23455 0.19692 -0.23455 0.19722 C -0.23646 0.20679 -0.2375 0.21636 -0.24063 0.22469 C -0.24306 0.23673 -0.24601 0.24753 -0.24965 0.25895 C -0.25139 0.26574 -0.25556 0.2784 -0.25556 0.27871 C -0.25573 0.28118 -0.25608 0.28395 -0.25695 0.28673 C -0.25764 0.28982 -0.25886 0.29229 -0.25955 0.29537 C -0.26129 0.30463 -0.26181 0.31389 -0.2632 0.32253 C -0.26337 0.33334 -0.26354 0.34321 -0.26424 0.3534 C -0.26563 0.36729 -0.26927 0.38272 -0.27205 0.3963 C -0.27413 0.40803 -0.275 0.42037 -0.27708 0.43241 C -0.27761 0.45093 -0.27986 0.4676 -0.28073 0.48642 C -0.28125 0.5071 -0.2783 0.54661 -0.2783 0.54692 C -0.27587 0.59414 -0.26823 0.5963 -0.25451 0.62562 C -0.25399 0.62655 -0.24757 0.63858 -0.24722 0.63889 C -0.24323 0.6429 -0.24323 0.64537 -0.23941 0.64969 C -0.22326 0.66482 -0.21354 0.66235 -0.19861 0.66914 C -0.17361 0.66019 -0.16597 0.65988 -0.15104 0.65834 C -0.14375 0.65463 -0.14722 0.65618 -0.14011 0.65155 C -0.14011 0.63118 -0.13142 0.63642 -0.13021 0.63426 C -0.12917 0.63334 -0.11997 0.62099 -0.1191 0.61976 C -0.11458 0.61698 -0.10938 0.60185 -0.10538 0.59815 C -0.09826 0.58889 -0.09427 0.56976 -0.08889 0.56204 C -0.08733 0.55803 -0.08073 0.55124 -0.07917 0.54692 C -0.07483 0.53889 -0.06649 0.52315 -0.06302 0.5142 C -0.06163 0.50525 -0.06076 0.49846 -0.05816 0.49074 C -0.05642 0.4821 -0.05556 0.47439 -0.05313 0.46667 C -0.05191 0.44784 -0.05087 0.40309 -0.05174 0.37901 C -0.05486 0.35926 -0.05122 0.33982 -0.05816 0.32253 C -0.05938 0.31482 -0.06007 0.30895 -0.06302 0.30185 C -0.06424 0.29136 -0.06406 0.28611 -0.0691 0.28056 C -0.06945 0.2784 -0.06927 0.275 -0.07066 0.27408 C -0.07153 0.27222 -0.07292 0.27284 -0.07448 0.27192 C -0.08142 0.26636 -0.08767 0.26019 -0.09549 0.25679 C -0.10451 0.24599 -0.11788 0.24074 -0.12899 0.23766 C -0.1342 0.23611 -0.14497 0.23334 -0.14497 0.23364 C -0.15729 0.23426 -0.16979 0.23364 -0.18229 0.2355 C -0.1849 0.23581 -0.18976 0.23951 -0.18976 0.23982 C -0.19913 0.25062 -0.21076 0.25525 -0.22205 0.26111 C -0.23212 0.27253 -0.24323 0.28056 -0.25156 0.29537 C -0.25226 0.29815 -0.25226 0.30155 -0.25347 0.30401 C -0.25486 0.30803 -0.25816 0.31667 -0.25816 0.31698 C -0.26024 0.33118 -0.26215 0.34692 -0.26424 0.36142 C -0.26528 0.36667 -0.26701 0.37315 -0.26701 0.37901 L -0.26701 0.36574 " pathEditMode="relative" rAng="0" ptsTypes="AAAAAAAAAAAAAAAAAAAAAAAAAAAAAAAAAAAAAAAAAAAAAAAAAAAAAAAAAAA">
                                      <p:cBhvr>
                                        <p:cTn id="6" dur="9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045" y="297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Рисунок 32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Содержимое 4"/>
          <p:cNvSpPr txBox="1">
            <a:spLocks/>
          </p:cNvSpPr>
          <p:nvPr/>
        </p:nvSpPr>
        <p:spPr>
          <a:xfrm>
            <a:off x="14808" y="273764"/>
            <a:ext cx="8229600" cy="785818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ru-RU" sz="24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Покладіть</a:t>
            </a:r>
            <a:r>
              <a:rPr lang="ru-RU" sz="24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на парту </a:t>
            </a:r>
            <a:r>
              <a:rPr lang="en-US" sz="24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r>
              <a:rPr lang="ru-RU" sz="24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кружків</a:t>
            </a:r>
            <a:r>
              <a:rPr lang="ru-RU" sz="24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і</a:t>
            </a:r>
            <a:r>
              <a:rPr lang="ru-RU" sz="24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ru-RU" sz="24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kern="0" dirty="0" err="1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чотирикутник</a:t>
            </a:r>
            <a:r>
              <a:rPr lang="uk-UA" sz="2400" kern="0" dirty="0" err="1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ів</a:t>
            </a:r>
            <a:r>
              <a:rPr lang="ru-RU" sz="24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2400" kern="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214282" y="2214560"/>
            <a:ext cx="642942" cy="571504"/>
          </a:xfrm>
          <a:prstGeom prst="ellipse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8286776" y="2211710"/>
            <a:ext cx="642942" cy="571504"/>
          </a:xfrm>
          <a:prstGeom prst="rect">
            <a:avLst/>
          </a:prstGeom>
          <a:solidFill>
            <a:srgbClr val="1207EF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2344594" y="4019550"/>
            <a:ext cx="527709" cy="830997"/>
          </a:xfrm>
          <a:prstGeom prst="rect">
            <a:avLst/>
          </a:prstGeom>
          <a:solidFill>
            <a:srgbClr val="FCD9EE"/>
          </a:solidFill>
          <a:ln w="28575">
            <a:solidFill>
              <a:srgbClr val="F258B4"/>
            </a:solidFill>
          </a:ln>
        </p:spPr>
        <p:txBody>
          <a:bodyPr wrap="none" rtlCol="0">
            <a:spAutoFit/>
          </a:bodyPr>
          <a:lstStyle>
            <a:defPPr>
              <a:defRPr lang="ru-RU"/>
            </a:defPPr>
            <a:lvl1pPr>
              <a:defRPr sz="4800" b="1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/>
              <a:t>6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7200888" y="4019550"/>
            <a:ext cx="527709" cy="830997"/>
          </a:xfrm>
          <a:prstGeom prst="rect">
            <a:avLst/>
          </a:prstGeom>
          <a:solidFill>
            <a:srgbClr val="FCD9EE"/>
          </a:solidFill>
          <a:ln w="28575">
            <a:solidFill>
              <a:srgbClr val="F258B4"/>
            </a:solidFill>
          </a:ln>
        </p:spPr>
        <p:txBody>
          <a:bodyPr wrap="none" rtlCol="0">
            <a:spAutoFit/>
          </a:bodyPr>
          <a:lstStyle>
            <a:defPPr>
              <a:defRPr lang="ru-RU"/>
            </a:defPPr>
            <a:lvl1pPr>
              <a:defRPr sz="4800" b="1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/>
              <a:t>5</a:t>
            </a:r>
            <a:endParaRPr lang="ru-RU" dirty="0"/>
          </a:p>
        </p:txBody>
      </p:sp>
      <p:sp>
        <p:nvSpPr>
          <p:cNvPr id="14" name="Содержимое 4"/>
          <p:cNvSpPr txBox="1">
            <a:spLocks/>
          </p:cNvSpPr>
          <p:nvPr/>
        </p:nvSpPr>
        <p:spPr>
          <a:xfrm>
            <a:off x="-108520" y="231204"/>
            <a:ext cx="8229600" cy="500066"/>
          </a:xfrm>
          <a:prstGeom prst="rect">
            <a:avLst/>
          </a:prstGeom>
          <a:noFill/>
          <a:ln>
            <a:noFill/>
          </a:ln>
        </p:spPr>
        <p:txBody>
          <a:bodyPr vert="horz" lIns="54864" tIns="91440" rtlCol="0">
            <a:normAutofit lnSpcReduction="10000"/>
          </a:bodyPr>
          <a:lstStyle/>
          <a:p>
            <a:pPr marL="438912" marR="0" lvl="0" indent="-32004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Складіть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пари. </a:t>
            </a:r>
          </a:p>
        </p:txBody>
      </p:sp>
      <p:sp>
        <p:nvSpPr>
          <p:cNvPr id="15" name="Содержимое 4"/>
          <p:cNvSpPr txBox="1">
            <a:spLocks/>
          </p:cNvSpPr>
          <p:nvPr/>
        </p:nvSpPr>
        <p:spPr>
          <a:xfrm>
            <a:off x="80905" y="204036"/>
            <a:ext cx="7659447" cy="1071570"/>
          </a:xfrm>
          <a:prstGeom prst="rect">
            <a:avLst/>
          </a:prstGeom>
          <a:noFill/>
          <a:ln>
            <a:noFill/>
          </a:ln>
        </p:spPr>
        <p:txBody>
          <a:bodyPr vert="horz" lIns="54864" tIns="91440" rtlCol="0">
            <a:noAutofit/>
          </a:bodyPr>
          <a:lstStyle/>
          <a:p>
            <a:pPr lvl="0">
              <a:buClr>
                <a:schemeClr val="accent1"/>
              </a:buClr>
              <a:buSzPct val="80000"/>
              <a:defRPr/>
            </a:pPr>
            <a:r>
              <a:rPr lang="ru-RU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Ці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числа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рівні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чи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не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рівні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Покладіть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між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картками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з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числами </a:t>
            </a:r>
            <a:r>
              <a:rPr lang="ru-RU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картку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з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відповідним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знаком: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«=»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або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«≠». </a:t>
            </a:r>
          </a:p>
        </p:txBody>
      </p:sp>
      <p:sp>
        <p:nvSpPr>
          <p:cNvPr id="16" name="Не равно 15"/>
          <p:cNvSpPr/>
          <p:nvPr/>
        </p:nvSpPr>
        <p:spPr>
          <a:xfrm>
            <a:off x="4577271" y="4246544"/>
            <a:ext cx="857256" cy="428628"/>
          </a:xfrm>
          <a:prstGeom prst="mathNotEqual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7" name="Овал 16"/>
          <p:cNvSpPr/>
          <p:nvPr/>
        </p:nvSpPr>
        <p:spPr>
          <a:xfrm>
            <a:off x="3786182" y="1928808"/>
            <a:ext cx="642942" cy="1143008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одержимое 4"/>
          <p:cNvSpPr txBox="1">
            <a:spLocks/>
          </p:cNvSpPr>
          <p:nvPr/>
        </p:nvSpPr>
        <p:spPr>
          <a:xfrm>
            <a:off x="-324544" y="195486"/>
            <a:ext cx="6818829" cy="1071569"/>
          </a:xfrm>
          <a:prstGeom prst="rect">
            <a:avLst/>
          </a:prstGeom>
          <a:noFill/>
          <a:ln>
            <a:noFill/>
          </a:ln>
        </p:spPr>
        <p:txBody>
          <a:bodyPr vert="horz" lIns="54864" tIns="91440" rtlCol="0">
            <a:normAutofit/>
          </a:bodyPr>
          <a:lstStyle/>
          <a:p>
            <a:pPr marL="438912" marR="0" lvl="0" indent="-32004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lang="ru-RU" sz="2400" dirty="0" smtClean="0"/>
              <a:t>   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Яке число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більше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</a:p>
        </p:txBody>
      </p:sp>
      <p:sp>
        <p:nvSpPr>
          <p:cNvPr id="19" name="Содержимое 4"/>
          <p:cNvSpPr txBox="1">
            <a:spLocks/>
          </p:cNvSpPr>
          <p:nvPr/>
        </p:nvSpPr>
        <p:spPr>
          <a:xfrm>
            <a:off x="-63111" y="195486"/>
            <a:ext cx="6661174" cy="500066"/>
          </a:xfrm>
          <a:prstGeom prst="rect">
            <a:avLst/>
          </a:prstGeom>
          <a:noFill/>
          <a:ln>
            <a:noFill/>
          </a:ln>
        </p:spPr>
        <p:txBody>
          <a:bodyPr vert="horz" lIns="54864" tIns="91440" rtlCol="0">
            <a:noAutofit/>
          </a:bodyPr>
          <a:lstStyle/>
          <a:p>
            <a:pPr marL="438912" marR="0" lvl="0" indent="-32004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Які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фігури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залишилися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без пари? </a:t>
            </a:r>
          </a:p>
        </p:txBody>
      </p:sp>
      <p:sp>
        <p:nvSpPr>
          <p:cNvPr id="20" name="Содержимое 4"/>
          <p:cNvSpPr txBox="1">
            <a:spLocks/>
          </p:cNvSpPr>
          <p:nvPr/>
        </p:nvSpPr>
        <p:spPr>
          <a:xfrm>
            <a:off x="-135119" y="195486"/>
            <a:ext cx="7007963" cy="1071569"/>
          </a:xfrm>
          <a:prstGeom prst="rect">
            <a:avLst/>
          </a:prstGeom>
          <a:noFill/>
          <a:ln>
            <a:noFill/>
          </a:ln>
        </p:spPr>
        <p:txBody>
          <a:bodyPr vert="horz" lIns="54864" tIns="91440" rtlCol="0">
            <a:normAutofit/>
          </a:bodyPr>
          <a:lstStyle/>
          <a:p>
            <a:pPr marL="438912" marR="0" lvl="0" indent="-32004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lang="ru-RU" sz="2400" dirty="0" smtClean="0"/>
              <a:t>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Яких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фігур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не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вистачило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для </a:t>
            </a:r>
            <a:r>
              <a:rPr lang="ru-RU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складання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пар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</a:p>
        </p:txBody>
      </p:sp>
      <p:sp>
        <p:nvSpPr>
          <p:cNvPr id="21" name="Содержимое 4"/>
          <p:cNvSpPr txBox="1">
            <a:spLocks/>
          </p:cNvSpPr>
          <p:nvPr/>
        </p:nvSpPr>
        <p:spPr>
          <a:xfrm>
            <a:off x="-324544" y="195486"/>
            <a:ext cx="8229600" cy="535784"/>
          </a:xfrm>
          <a:prstGeom prst="rect">
            <a:avLst/>
          </a:prstGeom>
          <a:noFill/>
          <a:ln>
            <a:noFill/>
          </a:ln>
        </p:spPr>
        <p:txBody>
          <a:bodyPr vert="horz" lIns="54864" tIns="91440" rtlCol="0">
            <a:normAutofit/>
          </a:bodyPr>
          <a:lstStyle/>
          <a:p>
            <a:pPr marL="438912" marR="0" lvl="0" indent="-32004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lang="ru-RU" sz="2400" dirty="0" smtClean="0"/>
              <a:t>   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Яке число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менше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7572396" y="2211710"/>
            <a:ext cx="642942" cy="571504"/>
          </a:xfrm>
          <a:prstGeom prst="rect">
            <a:avLst/>
          </a:prstGeom>
          <a:solidFill>
            <a:srgbClr val="1207EF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>
            <a:off x="6858016" y="2211710"/>
            <a:ext cx="642942" cy="571504"/>
          </a:xfrm>
          <a:prstGeom prst="rect">
            <a:avLst/>
          </a:prstGeom>
          <a:solidFill>
            <a:srgbClr val="1207EF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>
            <a:off x="6143636" y="2211710"/>
            <a:ext cx="642942" cy="571504"/>
          </a:xfrm>
          <a:prstGeom prst="rect">
            <a:avLst/>
          </a:prstGeom>
          <a:solidFill>
            <a:srgbClr val="1207EF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Прямоугольник 24"/>
          <p:cNvSpPr/>
          <p:nvPr/>
        </p:nvSpPr>
        <p:spPr>
          <a:xfrm>
            <a:off x="5429256" y="2211710"/>
            <a:ext cx="642942" cy="571504"/>
          </a:xfrm>
          <a:prstGeom prst="rect">
            <a:avLst/>
          </a:prstGeom>
          <a:solidFill>
            <a:srgbClr val="1207EF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Овал 25"/>
          <p:cNvSpPr/>
          <p:nvPr/>
        </p:nvSpPr>
        <p:spPr>
          <a:xfrm>
            <a:off x="928662" y="2214560"/>
            <a:ext cx="642942" cy="571504"/>
          </a:xfrm>
          <a:prstGeom prst="ellipse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27" name="Овал 26"/>
          <p:cNvSpPr/>
          <p:nvPr/>
        </p:nvSpPr>
        <p:spPr>
          <a:xfrm>
            <a:off x="1643042" y="2214560"/>
            <a:ext cx="642942" cy="571504"/>
          </a:xfrm>
          <a:prstGeom prst="ellipse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28" name="Овал 27"/>
          <p:cNvSpPr/>
          <p:nvPr/>
        </p:nvSpPr>
        <p:spPr>
          <a:xfrm>
            <a:off x="2357422" y="2214560"/>
            <a:ext cx="642942" cy="571504"/>
          </a:xfrm>
          <a:prstGeom prst="ellipse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29" name="Овал 28"/>
          <p:cNvSpPr/>
          <p:nvPr/>
        </p:nvSpPr>
        <p:spPr>
          <a:xfrm>
            <a:off x="3071802" y="2214560"/>
            <a:ext cx="642942" cy="571504"/>
          </a:xfrm>
          <a:prstGeom prst="ellipse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30" name="Овал 29"/>
          <p:cNvSpPr/>
          <p:nvPr/>
        </p:nvSpPr>
        <p:spPr>
          <a:xfrm>
            <a:off x="3786182" y="2214560"/>
            <a:ext cx="642942" cy="571504"/>
          </a:xfrm>
          <a:prstGeom prst="ellipse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31" name="Содержимое 4"/>
          <p:cNvSpPr txBox="1">
            <a:spLocks/>
          </p:cNvSpPr>
          <p:nvPr/>
        </p:nvSpPr>
        <p:spPr>
          <a:xfrm>
            <a:off x="-129208" y="195486"/>
            <a:ext cx="8229600" cy="785817"/>
          </a:xfrm>
          <a:prstGeom prst="rect">
            <a:avLst/>
          </a:prstGeom>
          <a:noFill/>
          <a:ln>
            <a:noFill/>
          </a:ln>
        </p:spPr>
        <p:txBody>
          <a:bodyPr vert="horz" lIns="54864" tIns="91440" rtlCol="0">
            <a:normAutofit/>
          </a:bodyPr>
          <a:lstStyle/>
          <a:p>
            <a:pPr marL="438912" marR="0" lvl="0" indent="-32004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ru-RU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Скільки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ru-RU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кружків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Содержимое 4"/>
          <p:cNvSpPr txBox="1">
            <a:spLocks/>
          </p:cNvSpPr>
          <p:nvPr/>
        </p:nvSpPr>
        <p:spPr>
          <a:xfrm>
            <a:off x="35496" y="123478"/>
            <a:ext cx="8570280" cy="1143008"/>
          </a:xfrm>
          <a:prstGeom prst="rect">
            <a:avLst/>
          </a:prstGeom>
          <a:noFill/>
          <a:ln>
            <a:noFill/>
          </a:ln>
        </p:spPr>
        <p:txBody>
          <a:bodyPr vert="horz" lIns="54864" tIns="91440" rtlCol="0">
            <a:normAutofit/>
          </a:bodyPr>
          <a:lstStyle/>
          <a:p>
            <a:pPr marR="0" lvl="0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lang="ru-RU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Скільки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чотирикутників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Покладіть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під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фігурами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відповідні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картки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з числами. </a:t>
            </a:r>
          </a:p>
        </p:txBody>
      </p:sp>
    </p:spTree>
    <p:extLst>
      <p:ext uri="{BB962C8B-B14F-4D97-AF65-F5344CB8AC3E}">
        <p14:creationId xmlns:p14="http://schemas.microsoft.com/office/powerpoint/2010/main" val="229339676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0" presetClass="path" presetSubtype="0" accel="50000" decel="50000" fill="hold" grpId="1" nodeType="click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0.0224 0.03892 C 0.0217 0.09482 0.0658 0.1501 -0.02413 0.17202 C -0.11406 0.19364 -0.4724 0.16986 -0.56198 0.16955 " pathEditMode="relative" rAng="0" ptsTypes="aaA">
                                      <p:cBhvr>
                                        <p:cTn id="71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569" y="77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0" presetClass="path" presetSubtype="0" accel="50000" decel="50000" fill="hold" grpId="1" nodeType="after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0.0217 0.03892 C 0.0224 0.09482 0.0665 0.1501 -0.02343 0.17202 C -0.11336 0.19364 -0.4717 0.16986 -0.56128 0.16955 " pathEditMode="relative" rAng="0" ptsTypes="aaA">
                                      <p:cBhvr>
                                        <p:cTn id="74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569" y="77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000"/>
                            </p:stCondLst>
                            <p:childTnLst>
                              <p:par>
                                <p:cTn id="76" presetID="0" presetClass="path" presetSubtype="0" accel="50000" decel="50000" fill="hold" grpId="1" nodeType="after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0.02118 0.03892 C 0.02292 0.09482 0.06701 0.1501 -0.02292 0.17202 C -0.11285 0.19364 -0.47118 0.16986 -0.56076 0.16955 " pathEditMode="relative" rAng="0" ptsTypes="aaA">
                                      <p:cBhvr>
                                        <p:cTn id="77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569" y="77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500"/>
                            </p:stCondLst>
                            <p:childTnLst>
                              <p:par>
                                <p:cTn id="79" presetID="0" presetClass="path" presetSubtype="0" accel="50000" decel="50000" fill="hold" grpId="1" nodeType="after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0.02048 0.03892 C 0.02362 0.09482 0.06771 0.1501 -0.02222 0.17202 C -0.11215 0.19364 -0.47048 0.16986 -0.56006 0.16955 " pathEditMode="relative" rAng="0" ptsTypes="aaA">
                                      <p:cBhvr>
                                        <p:cTn id="80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569" y="77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000"/>
                            </p:stCondLst>
                            <p:childTnLst>
                              <p:par>
                                <p:cTn id="82" presetID="0" presetClass="path" presetSubtype="0" accel="50000" decel="50000" fill="hold" grpId="1" nodeType="after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0.01979 0.03892 C 0.02431 0.09482 0.0684 0.1501 -0.02153 0.17202 C -0.11146 0.19364 -0.46979 0.16986 -0.55938 0.16955 " pathEditMode="relative" rAng="0" ptsTypes="aaA">
                                      <p:cBhvr>
                                        <p:cTn id="83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569" y="77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5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8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0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9" grpId="0" animBg="1"/>
      <p:bldP spid="9" grpId="1" animBg="1"/>
      <p:bldP spid="9" grpId="2" animBg="1"/>
      <p:bldP spid="10" grpId="0" animBg="1"/>
      <p:bldP spid="10" grpId="1" animBg="1"/>
      <p:bldP spid="13" grpId="0" animBg="1"/>
      <p:bldP spid="13" grpId="1" animBg="1"/>
      <p:bldP spid="14" grpId="0"/>
      <p:bldP spid="14" grpId="1"/>
      <p:bldP spid="15" grpId="0"/>
      <p:bldP spid="15" grpId="1"/>
      <p:bldP spid="16" grpId="0" animBg="1"/>
      <p:bldP spid="17" grpId="0" animBg="1"/>
      <p:bldP spid="18" grpId="0" build="allAtOnce"/>
      <p:bldP spid="19" grpId="0" build="allAtOnce"/>
      <p:bldP spid="20" grpId="0" build="allAtOnce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/>
      <p:bldP spid="31" grpId="1"/>
      <p:bldP spid="32" grpId="0"/>
      <p:bldP spid="32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Рисунок 26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Содержимое 4"/>
          <p:cNvSpPr txBox="1">
            <a:spLocks/>
          </p:cNvSpPr>
          <p:nvPr/>
        </p:nvSpPr>
        <p:spPr>
          <a:xfrm>
            <a:off x="35496" y="195486"/>
            <a:ext cx="8229600" cy="525587"/>
          </a:xfrm>
          <a:prstGeom prst="rect">
            <a:avLst/>
          </a:prstGeom>
          <a:noFill/>
          <a:ln>
            <a:noFill/>
          </a:ln>
        </p:spPr>
        <p:txBody>
          <a:bodyPr vert="horz" lIns="54864" tIns="91440" rtlCol="0">
            <a:normAutofit/>
          </a:bodyPr>
          <a:lstStyle/>
          <a:p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Покладіть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на парту 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6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трикутників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і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6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кружків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  <p:sp>
        <p:nvSpPr>
          <p:cNvPr id="7" name="Равнобедренный треугольник 6"/>
          <p:cNvSpPr/>
          <p:nvPr/>
        </p:nvSpPr>
        <p:spPr>
          <a:xfrm>
            <a:off x="214282" y="2114550"/>
            <a:ext cx="642942" cy="642942"/>
          </a:xfrm>
          <a:prstGeom prst="triangle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9" name="Равнобедренный треугольник 8"/>
          <p:cNvSpPr/>
          <p:nvPr/>
        </p:nvSpPr>
        <p:spPr>
          <a:xfrm>
            <a:off x="928662" y="2114550"/>
            <a:ext cx="642942" cy="642942"/>
          </a:xfrm>
          <a:prstGeom prst="triangle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10" name="Равнобедренный треугольник 9"/>
          <p:cNvSpPr/>
          <p:nvPr/>
        </p:nvSpPr>
        <p:spPr>
          <a:xfrm>
            <a:off x="1643042" y="2114550"/>
            <a:ext cx="642942" cy="642942"/>
          </a:xfrm>
          <a:prstGeom prst="triangle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13" name="Равнобедренный треугольник 12"/>
          <p:cNvSpPr/>
          <p:nvPr/>
        </p:nvSpPr>
        <p:spPr>
          <a:xfrm>
            <a:off x="2357422" y="2114550"/>
            <a:ext cx="642942" cy="642942"/>
          </a:xfrm>
          <a:prstGeom prst="triangle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14" name="Равнобедренный треугольник 13"/>
          <p:cNvSpPr/>
          <p:nvPr/>
        </p:nvSpPr>
        <p:spPr>
          <a:xfrm>
            <a:off x="3071802" y="2114550"/>
            <a:ext cx="642942" cy="642942"/>
          </a:xfrm>
          <a:prstGeom prst="triangle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15" name="Овал 14"/>
          <p:cNvSpPr/>
          <p:nvPr/>
        </p:nvSpPr>
        <p:spPr>
          <a:xfrm>
            <a:off x="5427434" y="2114550"/>
            <a:ext cx="642942" cy="642942"/>
          </a:xfrm>
          <a:prstGeom prst="ellipse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Овал 15"/>
          <p:cNvSpPr/>
          <p:nvPr/>
        </p:nvSpPr>
        <p:spPr>
          <a:xfrm>
            <a:off x="6143636" y="2114550"/>
            <a:ext cx="642942" cy="642942"/>
          </a:xfrm>
          <a:prstGeom prst="ellipse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Овал 16"/>
          <p:cNvSpPr/>
          <p:nvPr/>
        </p:nvSpPr>
        <p:spPr>
          <a:xfrm>
            <a:off x="6858016" y="2114550"/>
            <a:ext cx="642942" cy="642942"/>
          </a:xfrm>
          <a:prstGeom prst="ellipse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Овал 17"/>
          <p:cNvSpPr/>
          <p:nvPr/>
        </p:nvSpPr>
        <p:spPr>
          <a:xfrm>
            <a:off x="7572396" y="2114550"/>
            <a:ext cx="642942" cy="642942"/>
          </a:xfrm>
          <a:prstGeom prst="ellipse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Овал 18"/>
          <p:cNvSpPr/>
          <p:nvPr/>
        </p:nvSpPr>
        <p:spPr>
          <a:xfrm>
            <a:off x="8316416" y="2114550"/>
            <a:ext cx="642942" cy="642942"/>
          </a:xfrm>
          <a:prstGeom prst="ellipse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2411760" y="3840891"/>
            <a:ext cx="527709" cy="830997"/>
          </a:xfrm>
          <a:prstGeom prst="rect">
            <a:avLst/>
          </a:prstGeom>
          <a:solidFill>
            <a:srgbClr val="FCD9EE"/>
          </a:solidFill>
          <a:ln w="28575">
            <a:solidFill>
              <a:srgbClr val="F258B4"/>
            </a:solidFill>
          </a:ln>
        </p:spPr>
        <p:txBody>
          <a:bodyPr wrap="none" rtlCol="0">
            <a:spAutoFit/>
          </a:bodyPr>
          <a:lstStyle>
            <a:defPPr>
              <a:defRPr lang="ru-RU"/>
            </a:defPPr>
            <a:lvl1pPr>
              <a:defRPr sz="4800" b="1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uk-UA" dirty="0"/>
              <a:t>6</a:t>
            </a:r>
            <a:endParaRPr lang="ru-RU" dirty="0"/>
          </a:p>
        </p:txBody>
      </p:sp>
      <p:sp>
        <p:nvSpPr>
          <p:cNvPr id="21" name="TextBox 20"/>
          <p:cNvSpPr txBox="1"/>
          <p:nvPr/>
        </p:nvSpPr>
        <p:spPr>
          <a:xfrm>
            <a:off x="6651778" y="3840891"/>
            <a:ext cx="527709" cy="830997"/>
          </a:xfrm>
          <a:prstGeom prst="rect">
            <a:avLst/>
          </a:prstGeom>
          <a:solidFill>
            <a:srgbClr val="FCD9EE"/>
          </a:solidFill>
          <a:ln w="28575">
            <a:solidFill>
              <a:srgbClr val="F258B4"/>
            </a:solidFill>
          </a:ln>
        </p:spPr>
        <p:txBody>
          <a:bodyPr wrap="none" rtlCol="0">
            <a:spAutoFit/>
          </a:bodyPr>
          <a:lstStyle>
            <a:defPPr>
              <a:defRPr lang="ru-RU"/>
            </a:defPPr>
            <a:lvl1pPr>
              <a:defRPr sz="4800" b="1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uk-UA" dirty="0"/>
              <a:t>6</a:t>
            </a:r>
            <a:endParaRPr lang="ru-RU" dirty="0"/>
          </a:p>
        </p:txBody>
      </p:sp>
      <p:sp>
        <p:nvSpPr>
          <p:cNvPr id="22" name="Содержимое 2"/>
          <p:cNvSpPr txBox="1">
            <a:spLocks/>
          </p:cNvSpPr>
          <p:nvPr/>
        </p:nvSpPr>
        <p:spPr>
          <a:xfrm>
            <a:off x="-396552" y="183841"/>
            <a:ext cx="8229600" cy="1091765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/>
          <a:p>
            <a:pPr marL="438912" marR="0" lvl="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Складіть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пари.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Що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можна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сказати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про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кількість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трикутників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і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кружків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</a:p>
        </p:txBody>
      </p:sp>
      <p:sp>
        <p:nvSpPr>
          <p:cNvPr id="23" name="Содержимое 2"/>
          <p:cNvSpPr txBox="1">
            <a:spLocks/>
          </p:cNvSpPr>
          <p:nvPr/>
        </p:nvSpPr>
        <p:spPr>
          <a:xfrm>
            <a:off x="-396552" y="195486"/>
            <a:ext cx="8229600" cy="1368152"/>
          </a:xfrm>
          <a:prstGeom prst="rect">
            <a:avLst/>
          </a:prstGeom>
        </p:spPr>
        <p:txBody>
          <a:bodyPr vert="horz" lIns="54864" tIns="91440" rtlCol="0">
            <a:noAutofit/>
          </a:bodyPr>
          <a:lstStyle/>
          <a:p>
            <a:pPr marL="438912" marR="0" lvl="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Рівні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чи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ні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кількості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кружків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і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трикутників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pPr marL="438912" marR="0" lvl="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Покладіть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між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картками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з числами 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картку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з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відповідним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знаком.</a:t>
            </a:r>
          </a:p>
        </p:txBody>
      </p:sp>
      <p:sp>
        <p:nvSpPr>
          <p:cNvPr id="24" name="Равно 23"/>
          <p:cNvSpPr/>
          <p:nvPr/>
        </p:nvSpPr>
        <p:spPr>
          <a:xfrm>
            <a:off x="4355976" y="4019550"/>
            <a:ext cx="857256" cy="428628"/>
          </a:xfrm>
          <a:prstGeom prst="mathEqual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5" name="Овал 24"/>
          <p:cNvSpPr/>
          <p:nvPr/>
        </p:nvSpPr>
        <p:spPr>
          <a:xfrm>
            <a:off x="4714876" y="2114550"/>
            <a:ext cx="642942" cy="642942"/>
          </a:xfrm>
          <a:prstGeom prst="ellipse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Равнобедренный треугольник 25"/>
          <p:cNvSpPr/>
          <p:nvPr/>
        </p:nvSpPr>
        <p:spPr>
          <a:xfrm>
            <a:off x="3786182" y="2114550"/>
            <a:ext cx="642942" cy="642942"/>
          </a:xfrm>
          <a:prstGeom prst="triangle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38205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0"/>
                            </p:stCondLst>
                            <p:childTnLst>
                              <p:par>
                                <p:cTn id="38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4149 0.04832 0.08281 0.09688 0 0.11815 C -0.08299 0.13942 -0.41511 0.1267 -0.49809 0.12832 " pathEditMode="relative" ptsTypes="aaA">
                                      <p:cBhvr>
                                        <p:cTn id="4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4149 0.04832 0.08281 0.09688 0 0.11815 C -0.08299 0.13942 -0.41511 0.1267 -0.49809 0.12832 " pathEditMode="relative" ptsTypes="aaA">
                                      <p:cBhvr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00"/>
                            </p:stCondLst>
                            <p:childTnLst>
                              <p:par>
                                <p:cTn id="54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4149 0.04832 0.08281 0.09688 0 0.11815 C -0.08299 0.13942 -0.41511 0.1267 -0.49809 0.12832 " pathEditMode="relative" ptsTypes="aaA">
                                      <p:cBhvr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500"/>
                            </p:stCondLst>
                            <p:childTnLst>
                              <p:par>
                                <p:cTn id="57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4149 0.04832 0.08281 0.09688 0 0.11815 C -0.08299 0.13942 -0.41511 0.1267 -0.49809 0.12832 " pathEditMode="relative" ptsTypes="aaA">
                                      <p:cBhvr>
                                        <p:cTn id="5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000"/>
                            </p:stCondLst>
                            <p:childTnLst>
                              <p:par>
                                <p:cTn id="60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4149 0.04832 0.08281 0.09688 0 0.11815 C -0.08299 0.13942 -0.41511 0.1267 -0.49809 0.12832 " pathEditMode="relative" ptsTypes="aaA">
                                      <p:cBhvr>
                                        <p:cTn id="6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500"/>
                            </p:stCondLst>
                            <p:childTnLst>
                              <p:par>
                                <p:cTn id="63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4149 0.04832 0.08281 0.09688 0 0.11815 C -0.08299 0.13942 -0.41511 0.1267 -0.49809 0.12832 " pathEditMode="relative" ptsTypes="aaA">
                                      <p:cBhvr>
                                        <p:cTn id="6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9" grpId="0" animBg="1"/>
      <p:bldP spid="10" grpId="0" animBg="1"/>
      <p:bldP spid="13" grpId="0" animBg="1"/>
      <p:bldP spid="14" grpId="0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1" grpId="0" animBg="1"/>
      <p:bldP spid="22" grpId="0" build="p"/>
      <p:bldP spid="22" grpId="1" build="allAtOnce"/>
      <p:bldP spid="23" grpId="0"/>
      <p:bldP spid="24" grpId="0" animBg="1"/>
      <p:bldP spid="25" grpId="0" animBg="1"/>
      <p:bldP spid="25" grpId="1" animBg="1"/>
      <p:bldP spid="2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Объект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74073314"/>
              </p:ext>
            </p:extLst>
          </p:nvPr>
        </p:nvGraphicFramePr>
        <p:xfrm>
          <a:off x="161925" y="4011910"/>
          <a:ext cx="8820150" cy="53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7" name="Image" r:id="rId3" imgW="11758680" imgH="711000" progId="Photoshop.Image.12">
                  <p:embed/>
                </p:oleObj>
              </mc:Choice>
              <mc:Fallback>
                <p:oleObj name="Image" r:id="rId3" imgW="11758680" imgH="711000" progId="Photoshop.Image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61925" y="4011910"/>
                        <a:ext cx="8820150" cy="533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Объект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87558386"/>
              </p:ext>
            </p:extLst>
          </p:nvPr>
        </p:nvGraphicFramePr>
        <p:xfrm>
          <a:off x="128312" y="1719910"/>
          <a:ext cx="8735317" cy="173387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8" name="Image" r:id="rId5" imgW="11771280" imgH="2336400" progId="Photoshop.Image.12">
                  <p:embed/>
                </p:oleObj>
              </mc:Choice>
              <mc:Fallback>
                <p:oleObj name="Image" r:id="rId5" imgW="11771280" imgH="2336400" progId="Photoshop.Image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28312" y="1719910"/>
                        <a:ext cx="8735317" cy="173387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7" name="Рисунок 26"/>
          <p:cNvPicPr>
            <a:picLocks noChangeAspect="1"/>
          </p:cNvPicPr>
          <p:nvPr/>
        </p:nvPicPr>
        <p:blipFill rotWithShape="1">
          <a:blip r:embed="rId7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" name="Содержимое 2"/>
          <p:cNvSpPr txBox="1">
            <a:spLocks/>
          </p:cNvSpPr>
          <p:nvPr/>
        </p:nvSpPr>
        <p:spPr>
          <a:xfrm>
            <a:off x="452086" y="3939902"/>
            <a:ext cx="595610" cy="357190"/>
          </a:xfrm>
          <a:prstGeom prst="rect">
            <a:avLst/>
          </a:prstGeom>
        </p:spPr>
        <p:txBody>
          <a:bodyPr vert="horz" lIns="54864" tIns="91440" rtlCol="0">
            <a:noAutofit/>
          </a:bodyPr>
          <a:lstStyle/>
          <a:p>
            <a:pPr marL="438912" marR="0" lvl="0" indent="-32004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lang="uk-UA" sz="3600" b="1" i="1" dirty="0" smtClean="0">
                <a:latin typeface="Arial" pitchFamily="34" charset="0"/>
                <a:cs typeface="Arial" pitchFamily="34" charset="0"/>
              </a:rPr>
              <a:t>5</a:t>
            </a:r>
            <a:endParaRPr kumimoji="0" lang="ru-RU" sz="36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438912" marR="0" lvl="0" indent="-32004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"/>
              <a:tabLst/>
              <a:defRPr/>
            </a:pP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Содержимое 2"/>
          <p:cNvSpPr txBox="1">
            <a:spLocks/>
          </p:cNvSpPr>
          <p:nvPr/>
        </p:nvSpPr>
        <p:spPr>
          <a:xfrm>
            <a:off x="1952284" y="3939902"/>
            <a:ext cx="595610" cy="500066"/>
          </a:xfrm>
          <a:prstGeom prst="rect">
            <a:avLst/>
          </a:prstGeom>
        </p:spPr>
        <p:txBody>
          <a:bodyPr vert="horz" lIns="54864" tIns="91440" rtlCol="0">
            <a:noAutofit/>
          </a:bodyPr>
          <a:lstStyle/>
          <a:p>
            <a:pPr marL="438912" marR="0" lvl="0" indent="-32004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kumimoji="0" lang="uk-UA" sz="36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4</a:t>
            </a:r>
            <a:endParaRPr kumimoji="0" lang="ru-RU" sz="36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438912" marR="0" lvl="0" indent="-32004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"/>
              <a:tabLst/>
              <a:defRPr/>
            </a:pP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9" name="Содержимое 2"/>
          <p:cNvSpPr txBox="1">
            <a:spLocks/>
          </p:cNvSpPr>
          <p:nvPr/>
        </p:nvSpPr>
        <p:spPr>
          <a:xfrm>
            <a:off x="3535973" y="3939902"/>
            <a:ext cx="595610" cy="500066"/>
          </a:xfrm>
          <a:prstGeom prst="rect">
            <a:avLst/>
          </a:prstGeom>
        </p:spPr>
        <p:txBody>
          <a:bodyPr vert="horz" lIns="54864" tIns="91440" rtlCol="0">
            <a:noAutofit/>
          </a:bodyPr>
          <a:lstStyle/>
          <a:p>
            <a:pPr marL="438912" marR="0" lvl="0" indent="-32004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lang="uk-UA" sz="3600" b="1" i="1" dirty="0" smtClean="0">
                <a:latin typeface="Arial" pitchFamily="34" charset="0"/>
                <a:cs typeface="Arial" pitchFamily="34" charset="0"/>
              </a:rPr>
              <a:t>6</a:t>
            </a:r>
            <a:endParaRPr kumimoji="0" lang="ru-RU" sz="36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438912" marR="0" lvl="0" indent="-32004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"/>
              <a:tabLst/>
              <a:defRPr/>
            </a:pP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0" name="Не равно 39"/>
          <p:cNvSpPr/>
          <p:nvPr/>
        </p:nvSpPr>
        <p:spPr>
          <a:xfrm>
            <a:off x="4357686" y="4225654"/>
            <a:ext cx="428628" cy="214314"/>
          </a:xfrm>
          <a:prstGeom prst="mathNotEqual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1" name="Содержимое 2"/>
          <p:cNvSpPr txBox="1">
            <a:spLocks/>
          </p:cNvSpPr>
          <p:nvPr/>
        </p:nvSpPr>
        <p:spPr>
          <a:xfrm>
            <a:off x="5029200" y="3939902"/>
            <a:ext cx="595610" cy="500066"/>
          </a:xfrm>
          <a:prstGeom prst="rect">
            <a:avLst/>
          </a:prstGeom>
        </p:spPr>
        <p:txBody>
          <a:bodyPr vert="horz" lIns="54864" tIns="91440" rtlCol="0">
            <a:noAutofit/>
          </a:bodyPr>
          <a:lstStyle/>
          <a:p>
            <a:pPr marL="438912" marR="0" lvl="0" indent="-32004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kumimoji="0" lang="uk-UA" sz="36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4</a:t>
            </a:r>
            <a:endParaRPr kumimoji="0" lang="ru-RU" sz="36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438912" marR="0" lvl="0" indent="-32004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"/>
              <a:tabLst/>
              <a:defRPr/>
            </a:pP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2" name="Содержимое 2"/>
          <p:cNvSpPr txBox="1">
            <a:spLocks/>
          </p:cNvSpPr>
          <p:nvPr/>
        </p:nvSpPr>
        <p:spPr>
          <a:xfrm>
            <a:off x="6576730" y="3939902"/>
            <a:ext cx="595610" cy="500066"/>
          </a:xfrm>
          <a:prstGeom prst="rect">
            <a:avLst/>
          </a:prstGeom>
        </p:spPr>
        <p:txBody>
          <a:bodyPr vert="horz" lIns="54864" tIns="91440" rtlCol="0">
            <a:noAutofit/>
          </a:bodyPr>
          <a:lstStyle/>
          <a:p>
            <a:pPr marL="438912" marR="0" lvl="0" indent="-32004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kumimoji="0" lang="uk-UA" sz="36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1</a:t>
            </a:r>
            <a:endParaRPr kumimoji="0" lang="ru-RU" sz="36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438912" marR="0" lvl="0" indent="-32004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"/>
              <a:tabLst/>
              <a:defRPr/>
            </a:pP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3" name="Содержимое 2"/>
          <p:cNvSpPr txBox="1">
            <a:spLocks/>
          </p:cNvSpPr>
          <p:nvPr/>
        </p:nvSpPr>
        <p:spPr>
          <a:xfrm>
            <a:off x="8101034" y="3939902"/>
            <a:ext cx="595610" cy="500066"/>
          </a:xfrm>
          <a:prstGeom prst="rect">
            <a:avLst/>
          </a:prstGeom>
        </p:spPr>
        <p:txBody>
          <a:bodyPr vert="horz" lIns="54864" tIns="91440" rtlCol="0">
            <a:noAutofit/>
          </a:bodyPr>
          <a:lstStyle/>
          <a:p>
            <a:pPr marL="438912" marR="0" lvl="0" indent="-32004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lang="uk-UA" sz="3600" b="1" i="1" dirty="0" smtClean="0">
                <a:latin typeface="Arial" pitchFamily="34" charset="0"/>
                <a:cs typeface="Arial" pitchFamily="34" charset="0"/>
              </a:rPr>
              <a:t>6</a:t>
            </a:r>
            <a:endParaRPr kumimoji="0" lang="ru-RU" sz="36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438912" marR="0" lvl="0" indent="-32004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"/>
              <a:tabLst/>
              <a:defRPr/>
            </a:pP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4" name="Не равно 43"/>
          <p:cNvSpPr/>
          <p:nvPr/>
        </p:nvSpPr>
        <p:spPr>
          <a:xfrm>
            <a:off x="7407280" y="4225654"/>
            <a:ext cx="428628" cy="214314"/>
          </a:xfrm>
          <a:prstGeom prst="mathNotEqual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cxnSp>
        <p:nvCxnSpPr>
          <p:cNvPr id="47" name="Прямая соединительная линия 46"/>
          <p:cNvCxnSpPr/>
          <p:nvPr/>
        </p:nvCxnSpPr>
        <p:spPr>
          <a:xfrm flipV="1">
            <a:off x="7184508" y="2240331"/>
            <a:ext cx="500066" cy="13945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Прямая соединительная линия 47"/>
          <p:cNvCxnSpPr/>
          <p:nvPr/>
        </p:nvCxnSpPr>
        <p:spPr>
          <a:xfrm>
            <a:off x="251520" y="1923839"/>
            <a:ext cx="139152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единительная линия 48"/>
          <p:cNvCxnSpPr/>
          <p:nvPr/>
        </p:nvCxnSpPr>
        <p:spPr>
          <a:xfrm>
            <a:off x="4366236" y="2897917"/>
            <a:ext cx="960769" cy="21077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Прямая соединительная линия 49"/>
          <p:cNvCxnSpPr/>
          <p:nvPr/>
        </p:nvCxnSpPr>
        <p:spPr>
          <a:xfrm>
            <a:off x="4286248" y="1892655"/>
            <a:ext cx="1149848" cy="35719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Прямая соединительная линия 50"/>
          <p:cNvCxnSpPr/>
          <p:nvPr/>
        </p:nvCxnSpPr>
        <p:spPr>
          <a:xfrm>
            <a:off x="1357275" y="2373074"/>
            <a:ext cx="910469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Прямая соединительная линия 51"/>
          <p:cNvCxnSpPr/>
          <p:nvPr/>
        </p:nvCxnSpPr>
        <p:spPr>
          <a:xfrm>
            <a:off x="3995936" y="2464159"/>
            <a:ext cx="683221" cy="22383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я соединительная линия 52"/>
          <p:cNvCxnSpPr/>
          <p:nvPr/>
        </p:nvCxnSpPr>
        <p:spPr>
          <a:xfrm>
            <a:off x="3643306" y="2106969"/>
            <a:ext cx="1143008" cy="28575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Прямая соединительная линия 53"/>
          <p:cNvCxnSpPr/>
          <p:nvPr/>
        </p:nvCxnSpPr>
        <p:spPr>
          <a:xfrm>
            <a:off x="1115616" y="2687997"/>
            <a:ext cx="52742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единительная линия 54"/>
          <p:cNvCxnSpPr/>
          <p:nvPr/>
        </p:nvCxnSpPr>
        <p:spPr>
          <a:xfrm>
            <a:off x="971600" y="3107101"/>
            <a:ext cx="1278489" cy="158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Не равно 55"/>
          <p:cNvSpPr/>
          <p:nvPr/>
        </p:nvSpPr>
        <p:spPr>
          <a:xfrm>
            <a:off x="1285852" y="4225654"/>
            <a:ext cx="428628" cy="214314"/>
          </a:xfrm>
          <a:prstGeom prst="mathNotEqual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8" name="Заголовок 1"/>
          <p:cNvSpPr txBox="1">
            <a:spLocks/>
          </p:cNvSpPr>
          <p:nvPr/>
        </p:nvSpPr>
        <p:spPr>
          <a:xfrm>
            <a:off x="1" y="-19976"/>
            <a:ext cx="7524328" cy="109152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uk-UA" sz="2200" dirty="0" smtClean="0">
              <a:latin typeface="Arial" pitchFamily="34" charset="0"/>
              <a:cs typeface="Arial" pitchFamily="34" charset="0"/>
            </a:endParaRPr>
          </a:p>
          <a:p>
            <a:pPr lvl="0" algn="l"/>
            <a:r>
              <a:rPr lang="uk-UA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Запиши</a:t>
            </a:r>
            <a:r>
              <a:rPr lang="uk-UA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, скільки елементів у кожній множині. Порівняй їх кількість і постав відповідні знаки: =, ≠.</a:t>
            </a:r>
            <a:endParaRPr lang="ru-RU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олилиния 5"/>
          <p:cNvSpPr/>
          <p:nvPr/>
        </p:nvSpPr>
        <p:spPr>
          <a:xfrm>
            <a:off x="216672" y="2432947"/>
            <a:ext cx="528525" cy="617152"/>
          </a:xfrm>
          <a:custGeom>
            <a:avLst/>
            <a:gdLst>
              <a:gd name="connsiteX0" fmla="*/ 495597 w 528525"/>
              <a:gd name="connsiteY0" fmla="*/ 560510 h 617152"/>
              <a:gd name="connsiteX1" fmla="*/ 62461 w 528525"/>
              <a:gd name="connsiteY1" fmla="*/ 560510 h 617152"/>
              <a:gd name="connsiteX2" fmla="*/ 43210 w 528525"/>
              <a:gd name="connsiteY2" fmla="*/ 11870 h 617152"/>
              <a:gd name="connsiteX3" fmla="*/ 447471 w 528525"/>
              <a:gd name="connsiteY3" fmla="*/ 214000 h 617152"/>
              <a:gd name="connsiteX4" fmla="*/ 495597 w 528525"/>
              <a:gd name="connsiteY4" fmla="*/ 560510 h 617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28525" h="617152">
                <a:moveTo>
                  <a:pt x="495597" y="560510"/>
                </a:moveTo>
                <a:cubicBezTo>
                  <a:pt x="431429" y="618262"/>
                  <a:pt x="137859" y="651950"/>
                  <a:pt x="62461" y="560510"/>
                </a:cubicBezTo>
                <a:cubicBezTo>
                  <a:pt x="-12937" y="469070"/>
                  <a:pt x="-20958" y="69622"/>
                  <a:pt x="43210" y="11870"/>
                </a:cubicBezTo>
                <a:cubicBezTo>
                  <a:pt x="107378" y="-45882"/>
                  <a:pt x="372073" y="120956"/>
                  <a:pt x="447471" y="214000"/>
                </a:cubicBezTo>
                <a:cubicBezTo>
                  <a:pt x="522869" y="307044"/>
                  <a:pt x="559765" y="502758"/>
                  <a:pt x="495597" y="560510"/>
                </a:cubicBezTo>
                <a:close/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олилиния 6"/>
          <p:cNvSpPr/>
          <p:nvPr/>
        </p:nvSpPr>
        <p:spPr>
          <a:xfrm>
            <a:off x="3249598" y="2566261"/>
            <a:ext cx="914556" cy="836570"/>
          </a:xfrm>
          <a:custGeom>
            <a:avLst/>
            <a:gdLst>
              <a:gd name="connsiteX0" fmla="*/ 879640 w 970141"/>
              <a:gd name="connsiteY0" fmla="*/ 715954 h 836570"/>
              <a:gd name="connsiteX1" fmla="*/ 648634 w 970141"/>
              <a:gd name="connsiteY1" fmla="*/ 831457 h 836570"/>
              <a:gd name="connsiteX2" fmla="*/ 417627 w 970141"/>
              <a:gd name="connsiteY2" fmla="*/ 773705 h 836570"/>
              <a:gd name="connsiteX3" fmla="*/ 32617 w 970141"/>
              <a:gd name="connsiteY3" fmla="*/ 407945 h 836570"/>
              <a:gd name="connsiteX4" fmla="*/ 61493 w 970141"/>
              <a:gd name="connsiteY4" fmla="*/ 71061 h 836570"/>
              <a:gd name="connsiteX5" fmla="*/ 388751 w 970141"/>
              <a:gd name="connsiteY5" fmla="*/ 42185 h 836570"/>
              <a:gd name="connsiteX6" fmla="*/ 937391 w 970141"/>
              <a:gd name="connsiteY6" fmla="*/ 552324 h 836570"/>
              <a:gd name="connsiteX7" fmla="*/ 879640 w 970141"/>
              <a:gd name="connsiteY7" fmla="*/ 715954 h 836570"/>
              <a:gd name="connsiteX0" fmla="*/ 879640 w 939777"/>
              <a:gd name="connsiteY0" fmla="*/ 715954 h 836570"/>
              <a:gd name="connsiteX1" fmla="*/ 648634 w 939777"/>
              <a:gd name="connsiteY1" fmla="*/ 831457 h 836570"/>
              <a:gd name="connsiteX2" fmla="*/ 417627 w 939777"/>
              <a:gd name="connsiteY2" fmla="*/ 773705 h 836570"/>
              <a:gd name="connsiteX3" fmla="*/ 32617 w 939777"/>
              <a:gd name="connsiteY3" fmla="*/ 407945 h 836570"/>
              <a:gd name="connsiteX4" fmla="*/ 61493 w 939777"/>
              <a:gd name="connsiteY4" fmla="*/ 71061 h 836570"/>
              <a:gd name="connsiteX5" fmla="*/ 388751 w 939777"/>
              <a:gd name="connsiteY5" fmla="*/ 42185 h 836570"/>
              <a:gd name="connsiteX6" fmla="*/ 898890 w 939777"/>
              <a:gd name="connsiteY6" fmla="*/ 513823 h 836570"/>
              <a:gd name="connsiteX7" fmla="*/ 879640 w 939777"/>
              <a:gd name="connsiteY7" fmla="*/ 715954 h 836570"/>
              <a:gd name="connsiteX0" fmla="*/ 879640 w 914556"/>
              <a:gd name="connsiteY0" fmla="*/ 715954 h 836570"/>
              <a:gd name="connsiteX1" fmla="*/ 648634 w 914556"/>
              <a:gd name="connsiteY1" fmla="*/ 831457 h 836570"/>
              <a:gd name="connsiteX2" fmla="*/ 417627 w 914556"/>
              <a:gd name="connsiteY2" fmla="*/ 773705 h 836570"/>
              <a:gd name="connsiteX3" fmla="*/ 32617 w 914556"/>
              <a:gd name="connsiteY3" fmla="*/ 407945 h 836570"/>
              <a:gd name="connsiteX4" fmla="*/ 61493 w 914556"/>
              <a:gd name="connsiteY4" fmla="*/ 71061 h 836570"/>
              <a:gd name="connsiteX5" fmla="*/ 388751 w 914556"/>
              <a:gd name="connsiteY5" fmla="*/ 42185 h 836570"/>
              <a:gd name="connsiteX6" fmla="*/ 898890 w 914556"/>
              <a:gd name="connsiteY6" fmla="*/ 513823 h 836570"/>
              <a:gd name="connsiteX7" fmla="*/ 879640 w 914556"/>
              <a:gd name="connsiteY7" fmla="*/ 715954 h 8365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556" h="836570">
                <a:moveTo>
                  <a:pt x="879640" y="715954"/>
                </a:moveTo>
                <a:cubicBezTo>
                  <a:pt x="837931" y="768893"/>
                  <a:pt x="725636" y="821832"/>
                  <a:pt x="648634" y="831457"/>
                </a:cubicBezTo>
                <a:cubicBezTo>
                  <a:pt x="571632" y="841082"/>
                  <a:pt x="520297" y="844290"/>
                  <a:pt x="417627" y="773705"/>
                </a:cubicBezTo>
                <a:cubicBezTo>
                  <a:pt x="314957" y="703120"/>
                  <a:pt x="91973" y="525052"/>
                  <a:pt x="32617" y="407945"/>
                </a:cubicBezTo>
                <a:cubicBezTo>
                  <a:pt x="-26739" y="290838"/>
                  <a:pt x="2137" y="132021"/>
                  <a:pt x="61493" y="71061"/>
                </a:cubicBezTo>
                <a:cubicBezTo>
                  <a:pt x="120849" y="10101"/>
                  <a:pt x="242768" y="-38025"/>
                  <a:pt x="388751" y="42185"/>
                </a:cubicBezTo>
                <a:cubicBezTo>
                  <a:pt x="534734" y="122395"/>
                  <a:pt x="874827" y="398320"/>
                  <a:pt x="898890" y="513823"/>
                </a:cubicBezTo>
                <a:cubicBezTo>
                  <a:pt x="922953" y="629326"/>
                  <a:pt x="921349" y="663015"/>
                  <a:pt x="879640" y="715954"/>
                </a:cubicBezTo>
                <a:close/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олилиния 8"/>
          <p:cNvSpPr/>
          <p:nvPr/>
        </p:nvSpPr>
        <p:spPr>
          <a:xfrm>
            <a:off x="7583348" y="1878127"/>
            <a:ext cx="1134398" cy="1455912"/>
          </a:xfrm>
          <a:custGeom>
            <a:avLst/>
            <a:gdLst>
              <a:gd name="connsiteX0" fmla="*/ 1114878 w 1205512"/>
              <a:gd name="connsiteY0" fmla="*/ 1479164 h 1625210"/>
              <a:gd name="connsiteX1" fmla="*/ 113850 w 1205512"/>
              <a:gd name="connsiteY1" fmla="*/ 1488789 h 1625210"/>
              <a:gd name="connsiteX2" fmla="*/ 84975 w 1205512"/>
              <a:gd name="connsiteY2" fmla="*/ 612890 h 1625210"/>
              <a:gd name="connsiteX3" fmla="*/ 672116 w 1205512"/>
              <a:gd name="connsiteY3" fmla="*/ 545513 h 1625210"/>
              <a:gd name="connsiteX4" fmla="*/ 633615 w 1205512"/>
              <a:gd name="connsiteY4" fmla="*/ 131627 h 1625210"/>
              <a:gd name="connsiteX5" fmla="*/ 1105253 w 1205512"/>
              <a:gd name="connsiteY5" fmla="*/ 112376 h 1625210"/>
              <a:gd name="connsiteX6" fmla="*/ 1114878 w 1205512"/>
              <a:gd name="connsiteY6" fmla="*/ 1479164 h 1625210"/>
              <a:gd name="connsiteX0" fmla="*/ 1114878 w 1205512"/>
              <a:gd name="connsiteY0" fmla="*/ 1479164 h 1625210"/>
              <a:gd name="connsiteX1" fmla="*/ 113850 w 1205512"/>
              <a:gd name="connsiteY1" fmla="*/ 1488789 h 1625210"/>
              <a:gd name="connsiteX2" fmla="*/ 84975 w 1205512"/>
              <a:gd name="connsiteY2" fmla="*/ 612890 h 1625210"/>
              <a:gd name="connsiteX3" fmla="*/ 672116 w 1205512"/>
              <a:gd name="connsiteY3" fmla="*/ 545513 h 1625210"/>
              <a:gd name="connsiteX4" fmla="*/ 633615 w 1205512"/>
              <a:gd name="connsiteY4" fmla="*/ 131627 h 1625210"/>
              <a:gd name="connsiteX5" fmla="*/ 1105253 w 1205512"/>
              <a:gd name="connsiteY5" fmla="*/ 112376 h 1625210"/>
              <a:gd name="connsiteX6" fmla="*/ 1114878 w 1205512"/>
              <a:gd name="connsiteY6" fmla="*/ 1479164 h 1625210"/>
              <a:gd name="connsiteX0" fmla="*/ 1114878 w 1214309"/>
              <a:gd name="connsiteY0" fmla="*/ 1393346 h 1539392"/>
              <a:gd name="connsiteX1" fmla="*/ 113850 w 1214309"/>
              <a:gd name="connsiteY1" fmla="*/ 1402971 h 1539392"/>
              <a:gd name="connsiteX2" fmla="*/ 84975 w 1214309"/>
              <a:gd name="connsiteY2" fmla="*/ 527072 h 1539392"/>
              <a:gd name="connsiteX3" fmla="*/ 672116 w 1214309"/>
              <a:gd name="connsiteY3" fmla="*/ 459695 h 1539392"/>
              <a:gd name="connsiteX4" fmla="*/ 633615 w 1214309"/>
              <a:gd name="connsiteY4" fmla="*/ 45809 h 1539392"/>
              <a:gd name="connsiteX5" fmla="*/ 1105253 w 1214309"/>
              <a:gd name="connsiteY5" fmla="*/ 26558 h 1539392"/>
              <a:gd name="connsiteX6" fmla="*/ 1114878 w 1214309"/>
              <a:gd name="connsiteY6" fmla="*/ 1393346 h 1539392"/>
              <a:gd name="connsiteX0" fmla="*/ 1114878 w 1223875"/>
              <a:gd name="connsiteY0" fmla="*/ 1400552 h 1546598"/>
              <a:gd name="connsiteX1" fmla="*/ 113850 w 1223875"/>
              <a:gd name="connsiteY1" fmla="*/ 1410177 h 1546598"/>
              <a:gd name="connsiteX2" fmla="*/ 84975 w 1223875"/>
              <a:gd name="connsiteY2" fmla="*/ 534278 h 1546598"/>
              <a:gd name="connsiteX3" fmla="*/ 672116 w 1223875"/>
              <a:gd name="connsiteY3" fmla="*/ 466901 h 1546598"/>
              <a:gd name="connsiteX4" fmla="*/ 633615 w 1223875"/>
              <a:gd name="connsiteY4" fmla="*/ 53015 h 1546598"/>
              <a:gd name="connsiteX5" fmla="*/ 1105253 w 1223875"/>
              <a:gd name="connsiteY5" fmla="*/ 33764 h 1546598"/>
              <a:gd name="connsiteX6" fmla="*/ 1114878 w 1223875"/>
              <a:gd name="connsiteY6" fmla="*/ 1400552 h 1546598"/>
              <a:gd name="connsiteX0" fmla="*/ 1114878 w 1197563"/>
              <a:gd name="connsiteY0" fmla="*/ 1400552 h 1546598"/>
              <a:gd name="connsiteX1" fmla="*/ 113850 w 1197563"/>
              <a:gd name="connsiteY1" fmla="*/ 1410177 h 1546598"/>
              <a:gd name="connsiteX2" fmla="*/ 84975 w 1197563"/>
              <a:gd name="connsiteY2" fmla="*/ 534278 h 1546598"/>
              <a:gd name="connsiteX3" fmla="*/ 672116 w 1197563"/>
              <a:gd name="connsiteY3" fmla="*/ 466901 h 1546598"/>
              <a:gd name="connsiteX4" fmla="*/ 633615 w 1197563"/>
              <a:gd name="connsiteY4" fmla="*/ 53015 h 1546598"/>
              <a:gd name="connsiteX5" fmla="*/ 1105253 w 1197563"/>
              <a:gd name="connsiteY5" fmla="*/ 33764 h 1546598"/>
              <a:gd name="connsiteX6" fmla="*/ 1114878 w 1197563"/>
              <a:gd name="connsiteY6" fmla="*/ 1400552 h 1546598"/>
              <a:gd name="connsiteX0" fmla="*/ 1114878 w 1133454"/>
              <a:gd name="connsiteY0" fmla="*/ 1400552 h 1546598"/>
              <a:gd name="connsiteX1" fmla="*/ 113850 w 1133454"/>
              <a:gd name="connsiteY1" fmla="*/ 1410177 h 1546598"/>
              <a:gd name="connsiteX2" fmla="*/ 84975 w 1133454"/>
              <a:gd name="connsiteY2" fmla="*/ 534278 h 1546598"/>
              <a:gd name="connsiteX3" fmla="*/ 672116 w 1133454"/>
              <a:gd name="connsiteY3" fmla="*/ 466901 h 1546598"/>
              <a:gd name="connsiteX4" fmla="*/ 633615 w 1133454"/>
              <a:gd name="connsiteY4" fmla="*/ 53015 h 1546598"/>
              <a:gd name="connsiteX5" fmla="*/ 1105253 w 1133454"/>
              <a:gd name="connsiteY5" fmla="*/ 33764 h 1546598"/>
              <a:gd name="connsiteX6" fmla="*/ 1114878 w 1133454"/>
              <a:gd name="connsiteY6" fmla="*/ 1400552 h 1546598"/>
              <a:gd name="connsiteX0" fmla="*/ 1114878 w 1133454"/>
              <a:gd name="connsiteY0" fmla="*/ 1400552 h 1480383"/>
              <a:gd name="connsiteX1" fmla="*/ 113850 w 1133454"/>
              <a:gd name="connsiteY1" fmla="*/ 1410177 h 1480383"/>
              <a:gd name="connsiteX2" fmla="*/ 84975 w 1133454"/>
              <a:gd name="connsiteY2" fmla="*/ 534278 h 1480383"/>
              <a:gd name="connsiteX3" fmla="*/ 672116 w 1133454"/>
              <a:gd name="connsiteY3" fmla="*/ 466901 h 1480383"/>
              <a:gd name="connsiteX4" fmla="*/ 633615 w 1133454"/>
              <a:gd name="connsiteY4" fmla="*/ 53015 h 1480383"/>
              <a:gd name="connsiteX5" fmla="*/ 1105253 w 1133454"/>
              <a:gd name="connsiteY5" fmla="*/ 33764 h 1480383"/>
              <a:gd name="connsiteX6" fmla="*/ 1114878 w 1133454"/>
              <a:gd name="connsiteY6" fmla="*/ 1400552 h 1480383"/>
              <a:gd name="connsiteX0" fmla="*/ 1114878 w 1133454"/>
              <a:gd name="connsiteY0" fmla="*/ 1400552 h 1430209"/>
              <a:gd name="connsiteX1" fmla="*/ 113850 w 1133454"/>
              <a:gd name="connsiteY1" fmla="*/ 1410177 h 1430209"/>
              <a:gd name="connsiteX2" fmla="*/ 84975 w 1133454"/>
              <a:gd name="connsiteY2" fmla="*/ 534278 h 1430209"/>
              <a:gd name="connsiteX3" fmla="*/ 672116 w 1133454"/>
              <a:gd name="connsiteY3" fmla="*/ 466901 h 1430209"/>
              <a:gd name="connsiteX4" fmla="*/ 633615 w 1133454"/>
              <a:gd name="connsiteY4" fmla="*/ 53015 h 1430209"/>
              <a:gd name="connsiteX5" fmla="*/ 1105253 w 1133454"/>
              <a:gd name="connsiteY5" fmla="*/ 33764 h 1430209"/>
              <a:gd name="connsiteX6" fmla="*/ 1114878 w 1133454"/>
              <a:gd name="connsiteY6" fmla="*/ 1400552 h 1430209"/>
              <a:gd name="connsiteX0" fmla="*/ 1071972 w 1090548"/>
              <a:gd name="connsiteY0" fmla="*/ 1400552 h 1430209"/>
              <a:gd name="connsiteX1" fmla="*/ 70944 w 1090548"/>
              <a:gd name="connsiteY1" fmla="*/ 1410177 h 1430209"/>
              <a:gd name="connsiteX2" fmla="*/ 42069 w 1090548"/>
              <a:gd name="connsiteY2" fmla="*/ 534278 h 1430209"/>
              <a:gd name="connsiteX3" fmla="*/ 629210 w 1090548"/>
              <a:gd name="connsiteY3" fmla="*/ 466901 h 1430209"/>
              <a:gd name="connsiteX4" fmla="*/ 590709 w 1090548"/>
              <a:gd name="connsiteY4" fmla="*/ 53015 h 1430209"/>
              <a:gd name="connsiteX5" fmla="*/ 1062347 w 1090548"/>
              <a:gd name="connsiteY5" fmla="*/ 33764 h 1430209"/>
              <a:gd name="connsiteX6" fmla="*/ 1071972 w 1090548"/>
              <a:gd name="connsiteY6" fmla="*/ 1400552 h 1430209"/>
              <a:gd name="connsiteX0" fmla="*/ 1071972 w 1090548"/>
              <a:gd name="connsiteY0" fmla="*/ 1400552 h 1422935"/>
              <a:gd name="connsiteX1" fmla="*/ 70944 w 1090548"/>
              <a:gd name="connsiteY1" fmla="*/ 1410177 h 1422935"/>
              <a:gd name="connsiteX2" fmla="*/ 42069 w 1090548"/>
              <a:gd name="connsiteY2" fmla="*/ 534278 h 1422935"/>
              <a:gd name="connsiteX3" fmla="*/ 629210 w 1090548"/>
              <a:gd name="connsiteY3" fmla="*/ 466901 h 1422935"/>
              <a:gd name="connsiteX4" fmla="*/ 590709 w 1090548"/>
              <a:gd name="connsiteY4" fmla="*/ 53015 h 1422935"/>
              <a:gd name="connsiteX5" fmla="*/ 1062347 w 1090548"/>
              <a:gd name="connsiteY5" fmla="*/ 33764 h 1422935"/>
              <a:gd name="connsiteX6" fmla="*/ 1071972 w 1090548"/>
              <a:gd name="connsiteY6" fmla="*/ 1400552 h 1422935"/>
              <a:gd name="connsiteX0" fmla="*/ 1029903 w 1048479"/>
              <a:gd name="connsiteY0" fmla="*/ 1400552 h 1422935"/>
              <a:gd name="connsiteX1" fmla="*/ 28875 w 1048479"/>
              <a:gd name="connsiteY1" fmla="*/ 1410177 h 1422935"/>
              <a:gd name="connsiteX2" fmla="*/ 0 w 1048479"/>
              <a:gd name="connsiteY2" fmla="*/ 534278 h 1422935"/>
              <a:gd name="connsiteX3" fmla="*/ 587141 w 1048479"/>
              <a:gd name="connsiteY3" fmla="*/ 466901 h 1422935"/>
              <a:gd name="connsiteX4" fmla="*/ 548640 w 1048479"/>
              <a:gd name="connsiteY4" fmla="*/ 53015 h 1422935"/>
              <a:gd name="connsiteX5" fmla="*/ 1020278 w 1048479"/>
              <a:gd name="connsiteY5" fmla="*/ 33764 h 1422935"/>
              <a:gd name="connsiteX6" fmla="*/ 1029903 w 1048479"/>
              <a:gd name="connsiteY6" fmla="*/ 1400552 h 1422935"/>
              <a:gd name="connsiteX0" fmla="*/ 1029903 w 1048479"/>
              <a:gd name="connsiteY0" fmla="*/ 1400552 h 1422935"/>
              <a:gd name="connsiteX1" fmla="*/ 28875 w 1048479"/>
              <a:gd name="connsiteY1" fmla="*/ 1410177 h 1422935"/>
              <a:gd name="connsiteX2" fmla="*/ 0 w 1048479"/>
              <a:gd name="connsiteY2" fmla="*/ 534278 h 1422935"/>
              <a:gd name="connsiteX3" fmla="*/ 587141 w 1048479"/>
              <a:gd name="connsiteY3" fmla="*/ 466901 h 1422935"/>
              <a:gd name="connsiteX4" fmla="*/ 548640 w 1048479"/>
              <a:gd name="connsiteY4" fmla="*/ 53015 h 1422935"/>
              <a:gd name="connsiteX5" fmla="*/ 1020278 w 1048479"/>
              <a:gd name="connsiteY5" fmla="*/ 33764 h 1422935"/>
              <a:gd name="connsiteX6" fmla="*/ 1029903 w 1048479"/>
              <a:gd name="connsiteY6" fmla="*/ 1400552 h 1422935"/>
              <a:gd name="connsiteX0" fmla="*/ 1029903 w 1048479"/>
              <a:gd name="connsiteY0" fmla="*/ 1400552 h 1422935"/>
              <a:gd name="connsiteX1" fmla="*/ 28875 w 1048479"/>
              <a:gd name="connsiteY1" fmla="*/ 1410177 h 1422935"/>
              <a:gd name="connsiteX2" fmla="*/ 0 w 1048479"/>
              <a:gd name="connsiteY2" fmla="*/ 534278 h 1422935"/>
              <a:gd name="connsiteX3" fmla="*/ 587141 w 1048479"/>
              <a:gd name="connsiteY3" fmla="*/ 466901 h 1422935"/>
              <a:gd name="connsiteX4" fmla="*/ 548640 w 1048479"/>
              <a:gd name="connsiteY4" fmla="*/ 53015 h 1422935"/>
              <a:gd name="connsiteX5" fmla="*/ 1020278 w 1048479"/>
              <a:gd name="connsiteY5" fmla="*/ 33764 h 1422935"/>
              <a:gd name="connsiteX6" fmla="*/ 1029903 w 1048479"/>
              <a:gd name="connsiteY6" fmla="*/ 1400552 h 1422935"/>
              <a:gd name="connsiteX0" fmla="*/ 1029903 w 1048479"/>
              <a:gd name="connsiteY0" fmla="*/ 1400552 h 1422935"/>
              <a:gd name="connsiteX1" fmla="*/ 28875 w 1048479"/>
              <a:gd name="connsiteY1" fmla="*/ 1410177 h 1422935"/>
              <a:gd name="connsiteX2" fmla="*/ 0 w 1048479"/>
              <a:gd name="connsiteY2" fmla="*/ 534278 h 1422935"/>
              <a:gd name="connsiteX3" fmla="*/ 587141 w 1048479"/>
              <a:gd name="connsiteY3" fmla="*/ 466901 h 1422935"/>
              <a:gd name="connsiteX4" fmla="*/ 548640 w 1048479"/>
              <a:gd name="connsiteY4" fmla="*/ 53015 h 1422935"/>
              <a:gd name="connsiteX5" fmla="*/ 1020278 w 1048479"/>
              <a:gd name="connsiteY5" fmla="*/ 33764 h 1422935"/>
              <a:gd name="connsiteX6" fmla="*/ 1029903 w 1048479"/>
              <a:gd name="connsiteY6" fmla="*/ 1400552 h 1422935"/>
              <a:gd name="connsiteX0" fmla="*/ 1029903 w 1048479"/>
              <a:gd name="connsiteY0" fmla="*/ 1400552 h 1422935"/>
              <a:gd name="connsiteX1" fmla="*/ 28875 w 1048479"/>
              <a:gd name="connsiteY1" fmla="*/ 1410177 h 1422935"/>
              <a:gd name="connsiteX2" fmla="*/ 0 w 1048479"/>
              <a:gd name="connsiteY2" fmla="*/ 534278 h 1422935"/>
              <a:gd name="connsiteX3" fmla="*/ 587141 w 1048479"/>
              <a:gd name="connsiteY3" fmla="*/ 466901 h 1422935"/>
              <a:gd name="connsiteX4" fmla="*/ 596766 w 1048479"/>
              <a:gd name="connsiteY4" fmla="*/ 53015 h 1422935"/>
              <a:gd name="connsiteX5" fmla="*/ 1020278 w 1048479"/>
              <a:gd name="connsiteY5" fmla="*/ 33764 h 1422935"/>
              <a:gd name="connsiteX6" fmla="*/ 1029903 w 1048479"/>
              <a:gd name="connsiteY6" fmla="*/ 1400552 h 1422935"/>
              <a:gd name="connsiteX0" fmla="*/ 1029903 w 1048479"/>
              <a:gd name="connsiteY0" fmla="*/ 1400552 h 1422935"/>
              <a:gd name="connsiteX1" fmla="*/ 28875 w 1048479"/>
              <a:gd name="connsiteY1" fmla="*/ 1410177 h 1422935"/>
              <a:gd name="connsiteX2" fmla="*/ 0 w 1048479"/>
              <a:gd name="connsiteY2" fmla="*/ 534278 h 1422935"/>
              <a:gd name="connsiteX3" fmla="*/ 587141 w 1048479"/>
              <a:gd name="connsiteY3" fmla="*/ 466901 h 1422935"/>
              <a:gd name="connsiteX4" fmla="*/ 596766 w 1048479"/>
              <a:gd name="connsiteY4" fmla="*/ 53015 h 1422935"/>
              <a:gd name="connsiteX5" fmla="*/ 1020278 w 1048479"/>
              <a:gd name="connsiteY5" fmla="*/ 33764 h 1422935"/>
              <a:gd name="connsiteX6" fmla="*/ 1029903 w 1048479"/>
              <a:gd name="connsiteY6" fmla="*/ 1400552 h 1422935"/>
              <a:gd name="connsiteX0" fmla="*/ 1029903 w 1048479"/>
              <a:gd name="connsiteY0" fmla="*/ 1400552 h 1422935"/>
              <a:gd name="connsiteX1" fmla="*/ 28875 w 1048479"/>
              <a:gd name="connsiteY1" fmla="*/ 1410177 h 1422935"/>
              <a:gd name="connsiteX2" fmla="*/ 0 w 1048479"/>
              <a:gd name="connsiteY2" fmla="*/ 534278 h 1422935"/>
              <a:gd name="connsiteX3" fmla="*/ 587141 w 1048479"/>
              <a:gd name="connsiteY3" fmla="*/ 466901 h 1422935"/>
              <a:gd name="connsiteX4" fmla="*/ 596766 w 1048479"/>
              <a:gd name="connsiteY4" fmla="*/ 53015 h 1422935"/>
              <a:gd name="connsiteX5" fmla="*/ 1020278 w 1048479"/>
              <a:gd name="connsiteY5" fmla="*/ 33764 h 1422935"/>
              <a:gd name="connsiteX6" fmla="*/ 1029903 w 1048479"/>
              <a:gd name="connsiteY6" fmla="*/ 1400552 h 1422935"/>
              <a:gd name="connsiteX0" fmla="*/ 1161805 w 1180381"/>
              <a:gd name="connsiteY0" fmla="*/ 1400552 h 1422935"/>
              <a:gd name="connsiteX1" fmla="*/ 160777 w 1180381"/>
              <a:gd name="connsiteY1" fmla="*/ 1410177 h 1422935"/>
              <a:gd name="connsiteX2" fmla="*/ 131902 w 1180381"/>
              <a:gd name="connsiteY2" fmla="*/ 534278 h 1422935"/>
              <a:gd name="connsiteX3" fmla="*/ 719043 w 1180381"/>
              <a:gd name="connsiteY3" fmla="*/ 466901 h 1422935"/>
              <a:gd name="connsiteX4" fmla="*/ 728668 w 1180381"/>
              <a:gd name="connsiteY4" fmla="*/ 53015 h 1422935"/>
              <a:gd name="connsiteX5" fmla="*/ 1152180 w 1180381"/>
              <a:gd name="connsiteY5" fmla="*/ 33764 h 1422935"/>
              <a:gd name="connsiteX6" fmla="*/ 1161805 w 1180381"/>
              <a:gd name="connsiteY6" fmla="*/ 1400552 h 1422935"/>
              <a:gd name="connsiteX0" fmla="*/ 1063416 w 1081992"/>
              <a:gd name="connsiteY0" fmla="*/ 1400552 h 1422935"/>
              <a:gd name="connsiteX1" fmla="*/ 62388 w 1081992"/>
              <a:gd name="connsiteY1" fmla="*/ 1410177 h 1422935"/>
              <a:gd name="connsiteX2" fmla="*/ 33513 w 1081992"/>
              <a:gd name="connsiteY2" fmla="*/ 534278 h 1422935"/>
              <a:gd name="connsiteX3" fmla="*/ 620654 w 1081992"/>
              <a:gd name="connsiteY3" fmla="*/ 466901 h 1422935"/>
              <a:gd name="connsiteX4" fmla="*/ 630279 w 1081992"/>
              <a:gd name="connsiteY4" fmla="*/ 53015 h 1422935"/>
              <a:gd name="connsiteX5" fmla="*/ 1053791 w 1081992"/>
              <a:gd name="connsiteY5" fmla="*/ 33764 h 1422935"/>
              <a:gd name="connsiteX6" fmla="*/ 1063416 w 1081992"/>
              <a:gd name="connsiteY6" fmla="*/ 1400552 h 1422935"/>
              <a:gd name="connsiteX0" fmla="*/ 1063416 w 1081992"/>
              <a:gd name="connsiteY0" fmla="*/ 1400552 h 1501689"/>
              <a:gd name="connsiteX1" fmla="*/ 62388 w 1081992"/>
              <a:gd name="connsiteY1" fmla="*/ 1410177 h 1501689"/>
              <a:gd name="connsiteX2" fmla="*/ 33513 w 1081992"/>
              <a:gd name="connsiteY2" fmla="*/ 534278 h 1501689"/>
              <a:gd name="connsiteX3" fmla="*/ 620654 w 1081992"/>
              <a:gd name="connsiteY3" fmla="*/ 466901 h 1501689"/>
              <a:gd name="connsiteX4" fmla="*/ 630279 w 1081992"/>
              <a:gd name="connsiteY4" fmla="*/ 53015 h 1501689"/>
              <a:gd name="connsiteX5" fmla="*/ 1053791 w 1081992"/>
              <a:gd name="connsiteY5" fmla="*/ 33764 h 1501689"/>
              <a:gd name="connsiteX6" fmla="*/ 1063416 w 1081992"/>
              <a:gd name="connsiteY6" fmla="*/ 1400552 h 1501689"/>
              <a:gd name="connsiteX0" fmla="*/ 1185666 w 1204242"/>
              <a:gd name="connsiteY0" fmla="*/ 1400552 h 1434171"/>
              <a:gd name="connsiteX1" fmla="*/ 184638 w 1204242"/>
              <a:gd name="connsiteY1" fmla="*/ 1410177 h 1434171"/>
              <a:gd name="connsiteX2" fmla="*/ 155763 w 1204242"/>
              <a:gd name="connsiteY2" fmla="*/ 534278 h 1434171"/>
              <a:gd name="connsiteX3" fmla="*/ 742904 w 1204242"/>
              <a:gd name="connsiteY3" fmla="*/ 466901 h 1434171"/>
              <a:gd name="connsiteX4" fmla="*/ 752529 w 1204242"/>
              <a:gd name="connsiteY4" fmla="*/ 53015 h 1434171"/>
              <a:gd name="connsiteX5" fmla="*/ 1176041 w 1204242"/>
              <a:gd name="connsiteY5" fmla="*/ 33764 h 1434171"/>
              <a:gd name="connsiteX6" fmla="*/ 1185666 w 1204242"/>
              <a:gd name="connsiteY6" fmla="*/ 1400552 h 1434171"/>
              <a:gd name="connsiteX0" fmla="*/ 1079390 w 1097966"/>
              <a:gd name="connsiteY0" fmla="*/ 1400552 h 1446531"/>
              <a:gd name="connsiteX1" fmla="*/ 78362 w 1097966"/>
              <a:gd name="connsiteY1" fmla="*/ 1410177 h 1446531"/>
              <a:gd name="connsiteX2" fmla="*/ 49487 w 1097966"/>
              <a:gd name="connsiteY2" fmla="*/ 534278 h 1446531"/>
              <a:gd name="connsiteX3" fmla="*/ 636628 w 1097966"/>
              <a:gd name="connsiteY3" fmla="*/ 466901 h 1446531"/>
              <a:gd name="connsiteX4" fmla="*/ 646253 w 1097966"/>
              <a:gd name="connsiteY4" fmla="*/ 53015 h 1446531"/>
              <a:gd name="connsiteX5" fmla="*/ 1069765 w 1097966"/>
              <a:gd name="connsiteY5" fmla="*/ 33764 h 1446531"/>
              <a:gd name="connsiteX6" fmla="*/ 1079390 w 1097966"/>
              <a:gd name="connsiteY6" fmla="*/ 1400552 h 1446531"/>
              <a:gd name="connsiteX0" fmla="*/ 1079390 w 1238722"/>
              <a:gd name="connsiteY0" fmla="*/ 1400552 h 1446531"/>
              <a:gd name="connsiteX1" fmla="*/ 78362 w 1238722"/>
              <a:gd name="connsiteY1" fmla="*/ 1410177 h 1446531"/>
              <a:gd name="connsiteX2" fmla="*/ 49487 w 1238722"/>
              <a:gd name="connsiteY2" fmla="*/ 534278 h 1446531"/>
              <a:gd name="connsiteX3" fmla="*/ 636628 w 1238722"/>
              <a:gd name="connsiteY3" fmla="*/ 466901 h 1446531"/>
              <a:gd name="connsiteX4" fmla="*/ 646253 w 1238722"/>
              <a:gd name="connsiteY4" fmla="*/ 53015 h 1446531"/>
              <a:gd name="connsiteX5" fmla="*/ 1069765 w 1238722"/>
              <a:gd name="connsiteY5" fmla="*/ 33764 h 1446531"/>
              <a:gd name="connsiteX6" fmla="*/ 1079390 w 1238722"/>
              <a:gd name="connsiteY6" fmla="*/ 1400552 h 1446531"/>
              <a:gd name="connsiteX0" fmla="*/ 1079390 w 1136776"/>
              <a:gd name="connsiteY0" fmla="*/ 1400552 h 1462515"/>
              <a:gd name="connsiteX1" fmla="*/ 78362 w 1136776"/>
              <a:gd name="connsiteY1" fmla="*/ 1410177 h 1462515"/>
              <a:gd name="connsiteX2" fmla="*/ 49487 w 1136776"/>
              <a:gd name="connsiteY2" fmla="*/ 534278 h 1462515"/>
              <a:gd name="connsiteX3" fmla="*/ 636628 w 1136776"/>
              <a:gd name="connsiteY3" fmla="*/ 466901 h 1462515"/>
              <a:gd name="connsiteX4" fmla="*/ 646253 w 1136776"/>
              <a:gd name="connsiteY4" fmla="*/ 53015 h 1462515"/>
              <a:gd name="connsiteX5" fmla="*/ 1069765 w 1136776"/>
              <a:gd name="connsiteY5" fmla="*/ 33764 h 1462515"/>
              <a:gd name="connsiteX6" fmla="*/ 1079390 w 1136776"/>
              <a:gd name="connsiteY6" fmla="*/ 1400552 h 1462515"/>
              <a:gd name="connsiteX0" fmla="*/ 1079390 w 1128444"/>
              <a:gd name="connsiteY0" fmla="*/ 1400552 h 1452378"/>
              <a:gd name="connsiteX1" fmla="*/ 78362 w 1128444"/>
              <a:gd name="connsiteY1" fmla="*/ 1410177 h 1452378"/>
              <a:gd name="connsiteX2" fmla="*/ 49487 w 1128444"/>
              <a:gd name="connsiteY2" fmla="*/ 534278 h 1452378"/>
              <a:gd name="connsiteX3" fmla="*/ 636628 w 1128444"/>
              <a:gd name="connsiteY3" fmla="*/ 466901 h 1452378"/>
              <a:gd name="connsiteX4" fmla="*/ 646253 w 1128444"/>
              <a:gd name="connsiteY4" fmla="*/ 53015 h 1452378"/>
              <a:gd name="connsiteX5" fmla="*/ 1069765 w 1128444"/>
              <a:gd name="connsiteY5" fmla="*/ 33764 h 1452378"/>
              <a:gd name="connsiteX6" fmla="*/ 1079390 w 1128444"/>
              <a:gd name="connsiteY6" fmla="*/ 1400552 h 1452378"/>
              <a:gd name="connsiteX0" fmla="*/ 1079390 w 1128444"/>
              <a:gd name="connsiteY0" fmla="*/ 1517447 h 1569273"/>
              <a:gd name="connsiteX1" fmla="*/ 78362 w 1128444"/>
              <a:gd name="connsiteY1" fmla="*/ 1527072 h 1569273"/>
              <a:gd name="connsiteX2" fmla="*/ 49487 w 1128444"/>
              <a:gd name="connsiteY2" fmla="*/ 651173 h 1569273"/>
              <a:gd name="connsiteX3" fmla="*/ 636628 w 1128444"/>
              <a:gd name="connsiteY3" fmla="*/ 583796 h 1569273"/>
              <a:gd name="connsiteX4" fmla="*/ 646253 w 1128444"/>
              <a:gd name="connsiteY4" fmla="*/ 169910 h 1569273"/>
              <a:gd name="connsiteX5" fmla="*/ 1069765 w 1128444"/>
              <a:gd name="connsiteY5" fmla="*/ 150659 h 1569273"/>
              <a:gd name="connsiteX6" fmla="*/ 1079390 w 1128444"/>
              <a:gd name="connsiteY6" fmla="*/ 1517447 h 1569273"/>
              <a:gd name="connsiteX0" fmla="*/ 1079390 w 1134398"/>
              <a:gd name="connsiteY0" fmla="*/ 1400553 h 1452379"/>
              <a:gd name="connsiteX1" fmla="*/ 78362 w 1134398"/>
              <a:gd name="connsiteY1" fmla="*/ 1410178 h 1452379"/>
              <a:gd name="connsiteX2" fmla="*/ 49487 w 1134398"/>
              <a:gd name="connsiteY2" fmla="*/ 534279 h 1452379"/>
              <a:gd name="connsiteX3" fmla="*/ 636628 w 1134398"/>
              <a:gd name="connsiteY3" fmla="*/ 466902 h 1452379"/>
              <a:gd name="connsiteX4" fmla="*/ 646253 w 1134398"/>
              <a:gd name="connsiteY4" fmla="*/ 53016 h 1452379"/>
              <a:gd name="connsiteX5" fmla="*/ 1069765 w 1134398"/>
              <a:gd name="connsiteY5" fmla="*/ 33765 h 1452379"/>
              <a:gd name="connsiteX6" fmla="*/ 1079390 w 1134398"/>
              <a:gd name="connsiteY6" fmla="*/ 1400553 h 1452379"/>
              <a:gd name="connsiteX0" fmla="*/ 1079390 w 1134398"/>
              <a:gd name="connsiteY0" fmla="*/ 1400553 h 1452379"/>
              <a:gd name="connsiteX1" fmla="*/ 78362 w 1134398"/>
              <a:gd name="connsiteY1" fmla="*/ 1410178 h 1452379"/>
              <a:gd name="connsiteX2" fmla="*/ 49487 w 1134398"/>
              <a:gd name="connsiteY2" fmla="*/ 534279 h 1452379"/>
              <a:gd name="connsiteX3" fmla="*/ 636628 w 1134398"/>
              <a:gd name="connsiteY3" fmla="*/ 466902 h 1452379"/>
              <a:gd name="connsiteX4" fmla="*/ 646253 w 1134398"/>
              <a:gd name="connsiteY4" fmla="*/ 53016 h 1452379"/>
              <a:gd name="connsiteX5" fmla="*/ 1069765 w 1134398"/>
              <a:gd name="connsiteY5" fmla="*/ 33765 h 1452379"/>
              <a:gd name="connsiteX6" fmla="*/ 1079390 w 1134398"/>
              <a:gd name="connsiteY6" fmla="*/ 1400553 h 1452379"/>
              <a:gd name="connsiteX0" fmla="*/ 1079390 w 1134398"/>
              <a:gd name="connsiteY0" fmla="*/ 1404086 h 1455912"/>
              <a:gd name="connsiteX1" fmla="*/ 78362 w 1134398"/>
              <a:gd name="connsiteY1" fmla="*/ 1413711 h 1455912"/>
              <a:gd name="connsiteX2" fmla="*/ 49487 w 1134398"/>
              <a:gd name="connsiteY2" fmla="*/ 537812 h 1455912"/>
              <a:gd name="connsiteX3" fmla="*/ 636628 w 1134398"/>
              <a:gd name="connsiteY3" fmla="*/ 470435 h 1455912"/>
              <a:gd name="connsiteX4" fmla="*/ 646253 w 1134398"/>
              <a:gd name="connsiteY4" fmla="*/ 56549 h 1455912"/>
              <a:gd name="connsiteX5" fmla="*/ 1069765 w 1134398"/>
              <a:gd name="connsiteY5" fmla="*/ 37298 h 1455912"/>
              <a:gd name="connsiteX6" fmla="*/ 1079390 w 1134398"/>
              <a:gd name="connsiteY6" fmla="*/ 1404086 h 14559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34398" h="1455912">
                <a:moveTo>
                  <a:pt x="1079390" y="1404086"/>
                </a:moveTo>
                <a:cubicBezTo>
                  <a:pt x="991159" y="1460232"/>
                  <a:pt x="173010" y="1481087"/>
                  <a:pt x="78362" y="1413711"/>
                </a:cubicBezTo>
                <a:cubicBezTo>
                  <a:pt x="-16286" y="1346335"/>
                  <a:pt x="-24306" y="656524"/>
                  <a:pt x="49487" y="537812"/>
                </a:cubicBezTo>
                <a:cubicBezTo>
                  <a:pt x="123280" y="419100"/>
                  <a:pt x="631815" y="589147"/>
                  <a:pt x="636628" y="470435"/>
                </a:cubicBezTo>
                <a:cubicBezTo>
                  <a:pt x="641441" y="351723"/>
                  <a:pt x="631816" y="138364"/>
                  <a:pt x="646253" y="56549"/>
                </a:cubicBezTo>
                <a:cubicBezTo>
                  <a:pt x="660690" y="-25266"/>
                  <a:pt x="1000784" y="-6018"/>
                  <a:pt x="1069765" y="37298"/>
                </a:cubicBezTo>
                <a:cubicBezTo>
                  <a:pt x="1138746" y="80614"/>
                  <a:pt x="1167621" y="1347940"/>
                  <a:pt x="1079390" y="1404086"/>
                </a:cubicBezTo>
                <a:close/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186763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500"/>
                            </p:stCondLst>
                            <p:childTnLst>
                              <p:par>
                                <p:cTn id="6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8" grpId="0"/>
      <p:bldP spid="39" grpId="0"/>
      <p:bldP spid="40" grpId="0" animBg="1"/>
      <p:bldP spid="41" grpId="0"/>
      <p:bldP spid="42" grpId="0"/>
      <p:bldP spid="43" grpId="0"/>
      <p:bldP spid="44" grpId="0" animBg="1"/>
      <p:bldP spid="56" grpId="0" animBg="1"/>
      <p:bldP spid="6" grpId="0" animBg="1"/>
      <p:bldP spid="7" grpId="0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49920" b="15150"/>
          <a:stretch/>
        </p:blipFill>
        <p:spPr>
          <a:xfrm>
            <a:off x="3044223" y="1952247"/>
            <a:ext cx="2206449" cy="2419703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r="50882" b="15156"/>
          <a:stretch/>
        </p:blipFill>
        <p:spPr>
          <a:xfrm>
            <a:off x="809072" y="1953469"/>
            <a:ext cx="2163143" cy="241848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18731" y="1779662"/>
            <a:ext cx="1053469" cy="2700000"/>
          </a:xfrm>
          <a:prstGeom prst="rect">
            <a:avLst/>
          </a:prstGeom>
        </p:spPr>
      </p:pic>
      <p:pic>
        <p:nvPicPr>
          <p:cNvPr id="58" name="Рисунок 57"/>
          <p:cNvPicPr>
            <a:picLocks noChangeAspect="1"/>
          </p:cNvPicPr>
          <p:nvPr/>
        </p:nvPicPr>
        <p:blipFill rotWithShape="1">
          <a:blip r:embed="rId4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Овал 5"/>
          <p:cNvSpPr/>
          <p:nvPr/>
        </p:nvSpPr>
        <p:spPr>
          <a:xfrm>
            <a:off x="828360" y="3275439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1180238" y="3275409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1533190" y="3279285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1882326" y="3281723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12"/>
          <p:cNvSpPr/>
          <p:nvPr/>
        </p:nvSpPr>
        <p:spPr>
          <a:xfrm>
            <a:off x="2233508" y="3279285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829566" y="3665796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Овал 14"/>
          <p:cNvSpPr/>
          <p:nvPr/>
        </p:nvSpPr>
        <p:spPr>
          <a:xfrm>
            <a:off x="1180238" y="3660110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Овал 15"/>
          <p:cNvSpPr/>
          <p:nvPr/>
        </p:nvSpPr>
        <p:spPr>
          <a:xfrm>
            <a:off x="1533801" y="3660110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Овал 16"/>
          <p:cNvSpPr/>
          <p:nvPr/>
        </p:nvSpPr>
        <p:spPr>
          <a:xfrm>
            <a:off x="1882326" y="3653175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Овал 17"/>
          <p:cNvSpPr/>
          <p:nvPr/>
        </p:nvSpPr>
        <p:spPr>
          <a:xfrm>
            <a:off x="2233508" y="3660110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Овал 18"/>
          <p:cNvSpPr/>
          <p:nvPr/>
        </p:nvSpPr>
        <p:spPr>
          <a:xfrm>
            <a:off x="828966" y="4039702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Овал 19"/>
          <p:cNvSpPr/>
          <p:nvPr/>
        </p:nvSpPr>
        <p:spPr>
          <a:xfrm>
            <a:off x="1182070" y="4039702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Овал 20"/>
          <p:cNvSpPr/>
          <p:nvPr/>
        </p:nvSpPr>
        <p:spPr>
          <a:xfrm>
            <a:off x="1536166" y="4039702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Овал 21"/>
          <p:cNvSpPr/>
          <p:nvPr/>
        </p:nvSpPr>
        <p:spPr>
          <a:xfrm>
            <a:off x="1882326" y="4041470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3" name="Овал 22"/>
          <p:cNvSpPr/>
          <p:nvPr/>
        </p:nvSpPr>
        <p:spPr>
          <a:xfrm>
            <a:off x="2233508" y="4039702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Овал 23"/>
          <p:cNvSpPr/>
          <p:nvPr/>
        </p:nvSpPr>
        <p:spPr>
          <a:xfrm>
            <a:off x="828360" y="2137974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Овал 24"/>
          <p:cNvSpPr/>
          <p:nvPr/>
        </p:nvSpPr>
        <p:spPr>
          <a:xfrm>
            <a:off x="1178515" y="2130691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Овал 25"/>
          <p:cNvSpPr/>
          <p:nvPr/>
        </p:nvSpPr>
        <p:spPr>
          <a:xfrm>
            <a:off x="1536166" y="2133779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Овал 26"/>
          <p:cNvSpPr/>
          <p:nvPr/>
        </p:nvSpPr>
        <p:spPr>
          <a:xfrm>
            <a:off x="1875872" y="2132630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Овал 27"/>
          <p:cNvSpPr/>
          <p:nvPr/>
        </p:nvSpPr>
        <p:spPr>
          <a:xfrm>
            <a:off x="2226362" y="2133779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Овал 28"/>
          <p:cNvSpPr/>
          <p:nvPr/>
        </p:nvSpPr>
        <p:spPr>
          <a:xfrm>
            <a:off x="828966" y="2522515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Овал 29"/>
          <p:cNvSpPr/>
          <p:nvPr/>
        </p:nvSpPr>
        <p:spPr>
          <a:xfrm>
            <a:off x="1178515" y="2519805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Овал 30"/>
          <p:cNvSpPr/>
          <p:nvPr/>
        </p:nvSpPr>
        <p:spPr>
          <a:xfrm>
            <a:off x="1529697" y="2510573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Овал 31"/>
          <p:cNvSpPr/>
          <p:nvPr/>
        </p:nvSpPr>
        <p:spPr>
          <a:xfrm>
            <a:off x="1882326" y="2519805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Овал 32"/>
          <p:cNvSpPr/>
          <p:nvPr/>
        </p:nvSpPr>
        <p:spPr>
          <a:xfrm>
            <a:off x="2233508" y="2519805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Овал 33"/>
          <p:cNvSpPr/>
          <p:nvPr/>
        </p:nvSpPr>
        <p:spPr>
          <a:xfrm>
            <a:off x="828360" y="2893173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Овал 34"/>
          <p:cNvSpPr/>
          <p:nvPr/>
        </p:nvSpPr>
        <p:spPr>
          <a:xfrm>
            <a:off x="1185448" y="2894245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Овал 35"/>
          <p:cNvSpPr/>
          <p:nvPr/>
        </p:nvSpPr>
        <p:spPr>
          <a:xfrm>
            <a:off x="1531436" y="2894245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Овал 36"/>
          <p:cNvSpPr/>
          <p:nvPr/>
        </p:nvSpPr>
        <p:spPr>
          <a:xfrm>
            <a:off x="1885462" y="2894245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Овал 37"/>
          <p:cNvSpPr/>
          <p:nvPr/>
        </p:nvSpPr>
        <p:spPr>
          <a:xfrm>
            <a:off x="2231450" y="2899545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Прямоугольник 41"/>
          <p:cNvSpPr/>
          <p:nvPr/>
        </p:nvSpPr>
        <p:spPr>
          <a:xfrm>
            <a:off x="5845465" y="2469374"/>
            <a:ext cx="360039" cy="3704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3" name="Прямоугольник 42"/>
          <p:cNvSpPr/>
          <p:nvPr/>
        </p:nvSpPr>
        <p:spPr>
          <a:xfrm>
            <a:off x="5452324" y="2851974"/>
            <a:ext cx="360039" cy="3704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atin typeface="Arial" pitchFamily="34" charset="0"/>
                <a:cs typeface="Arial" pitchFamily="34" charset="0"/>
              </a:rPr>
              <a:t>4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4" name="Прямоугольник 43"/>
          <p:cNvSpPr/>
          <p:nvPr/>
        </p:nvSpPr>
        <p:spPr>
          <a:xfrm>
            <a:off x="5845465" y="2858346"/>
            <a:ext cx="360039" cy="3704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atin typeface="Arial" pitchFamily="34" charset="0"/>
                <a:cs typeface="Arial" pitchFamily="34" charset="0"/>
              </a:rPr>
              <a:t>2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5" name="Прямоугольник 44"/>
          <p:cNvSpPr/>
          <p:nvPr/>
        </p:nvSpPr>
        <p:spPr>
          <a:xfrm>
            <a:off x="5452325" y="3205799"/>
            <a:ext cx="360039" cy="3704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atin typeface="Arial" pitchFamily="34" charset="0"/>
                <a:cs typeface="Arial" pitchFamily="34" charset="0"/>
              </a:rPr>
              <a:t>3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6" name="Прямоугольник 45"/>
          <p:cNvSpPr/>
          <p:nvPr/>
        </p:nvSpPr>
        <p:spPr>
          <a:xfrm>
            <a:off x="5845465" y="3228775"/>
            <a:ext cx="360039" cy="3704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>
                <a:latin typeface="Arial" pitchFamily="34" charset="0"/>
                <a:cs typeface="Arial" pitchFamily="34" charset="0"/>
              </a:rPr>
              <a:t>3</a:t>
            </a:r>
          </a:p>
        </p:txBody>
      </p:sp>
      <p:sp>
        <p:nvSpPr>
          <p:cNvPr id="47" name="Прямоугольник 46"/>
          <p:cNvSpPr/>
          <p:nvPr/>
        </p:nvSpPr>
        <p:spPr>
          <a:xfrm>
            <a:off x="5849827" y="3545606"/>
            <a:ext cx="360039" cy="3704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atin typeface="Arial" pitchFamily="34" charset="0"/>
                <a:cs typeface="Arial" pitchFamily="34" charset="0"/>
              </a:rPr>
              <a:t>4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8" name="Прямоугольник 47"/>
          <p:cNvSpPr/>
          <p:nvPr/>
        </p:nvSpPr>
        <p:spPr>
          <a:xfrm>
            <a:off x="5455673" y="3561739"/>
            <a:ext cx="360039" cy="3704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atin typeface="Arial" pitchFamily="34" charset="0"/>
                <a:cs typeface="Arial" pitchFamily="34" charset="0"/>
              </a:rPr>
              <a:t>2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9" name="Прямоугольник 48"/>
          <p:cNvSpPr/>
          <p:nvPr/>
        </p:nvSpPr>
        <p:spPr>
          <a:xfrm>
            <a:off x="5849827" y="3941207"/>
            <a:ext cx="360039" cy="3704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atin typeface="Arial" pitchFamily="34" charset="0"/>
                <a:cs typeface="Arial" pitchFamily="34" charset="0"/>
              </a:rPr>
              <a:t>5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0" name="Прямоугольник 49"/>
          <p:cNvSpPr/>
          <p:nvPr/>
        </p:nvSpPr>
        <p:spPr>
          <a:xfrm>
            <a:off x="5472791" y="3959073"/>
            <a:ext cx="360039" cy="3704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1" name="Прямоугольник 50"/>
          <p:cNvSpPr/>
          <p:nvPr/>
        </p:nvSpPr>
        <p:spPr>
          <a:xfrm>
            <a:off x="5440362" y="2469375"/>
            <a:ext cx="360039" cy="3704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atin typeface="Arial" pitchFamily="34" charset="0"/>
                <a:cs typeface="Arial" pitchFamily="34" charset="0"/>
              </a:rPr>
              <a:t>5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2" name="Овал 51"/>
          <p:cNvSpPr/>
          <p:nvPr/>
        </p:nvSpPr>
        <p:spPr>
          <a:xfrm>
            <a:off x="2578344" y="3281723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3" name="Овал 52"/>
          <p:cNvSpPr/>
          <p:nvPr/>
        </p:nvSpPr>
        <p:spPr>
          <a:xfrm>
            <a:off x="2578559" y="3653175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4" name="Овал 53"/>
          <p:cNvSpPr/>
          <p:nvPr/>
        </p:nvSpPr>
        <p:spPr>
          <a:xfrm>
            <a:off x="2585545" y="4039702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5" name="Овал 54"/>
          <p:cNvSpPr/>
          <p:nvPr/>
        </p:nvSpPr>
        <p:spPr>
          <a:xfrm>
            <a:off x="2580301" y="2132248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6" name="Овал 55"/>
          <p:cNvSpPr/>
          <p:nvPr/>
        </p:nvSpPr>
        <p:spPr>
          <a:xfrm>
            <a:off x="2580301" y="2514093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7" name="Овал 56"/>
          <p:cNvSpPr/>
          <p:nvPr/>
        </p:nvSpPr>
        <p:spPr>
          <a:xfrm>
            <a:off x="2583844" y="2906615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9" name="Заголовок 1"/>
          <p:cNvSpPr txBox="1">
            <a:spLocks/>
          </p:cNvSpPr>
          <p:nvPr/>
        </p:nvSpPr>
        <p:spPr>
          <a:xfrm>
            <a:off x="1" y="-19976"/>
            <a:ext cx="7524328" cy="11254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uk-UA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uk-UA" sz="2200" dirty="0" smtClean="0">
                <a:latin typeface="Arial" pitchFamily="34" charset="0"/>
                <a:cs typeface="Arial" pitchFamily="34" charset="0"/>
              </a:rPr>
              <a:t>Зафарбуй кружки так, щоб показати склад числа 6. Заповни таблицю.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563861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25 0.00277 L 0.24358 -0.00155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58" y="-2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07153E-18 3.58025E-6 L 0.24306 0.00123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40" y="-340"/>
                                    </p:animMotion>
                                  </p:childTnLst>
                                </p:cTn>
                              </p:par>
                              <p:par>
                                <p:cTn id="77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11111E-6 L 0.24236 9.87654E-7 " pathEditMode="relative" rAng="0" ptsTypes="AA">
                                      <p:cBhvr>
                                        <p:cTn id="7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88" y="3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3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6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9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 tmFilter="0, 0; .2, .5; .8, .5; 1, 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2" dur="250" autoRev="1" fill="hold"/>
                                        <p:tgtEl>
                                          <p:spTgt spid="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4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7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73 -0.00277 L 0.24306 0.00062 " pathEditMode="relative" rAng="0" ptsTypes="AA">
                                      <p:cBhvr>
                                        <p:cTn id="1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40" y="154"/>
                                    </p:animMotion>
                                  </p:childTnLst>
                                </p:cTn>
                              </p:par>
                              <p:par>
                                <p:cTn id="119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0.00277 L 0.2434 0.00062 " pathEditMode="relative" rAng="0" ptsTypes="AA">
                                      <p:cBhvr>
                                        <p:cTn id="1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70" y="154"/>
                                    </p:animMotion>
                                  </p:childTnLst>
                                </p:cTn>
                              </p:par>
                              <p:par>
                                <p:cTn id="121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74 -3.7037E-7 L 0.24236 -3.7037E-7 " pathEditMode="relative" rAng="0" ptsTypes="AA">
                                      <p:cBhvr>
                                        <p:cTn id="1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0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9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0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3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5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7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8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9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1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04 9.87654E-7 L 0.24375 -0.00278 " pathEditMode="relative" rAng="0" ptsTypes="AA">
                                      <p:cBhvr>
                                        <p:cTn id="1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40" y="-154"/>
                                    </p:animMotion>
                                  </p:childTnLst>
                                </p:cTn>
                              </p:par>
                              <p:par>
                                <p:cTn id="163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4.44444E-6 L 0.24375 -0.00246 " pathEditMode="relative" rAng="0" ptsTypes="AA">
                                      <p:cBhvr>
                                        <p:cTn id="16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88" y="-123"/>
                                    </p:animMotion>
                                  </p:childTnLst>
                                </p:cTn>
                              </p:par>
                              <p:par>
                                <p:cTn id="165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57 -4.44444E-6 L 0.24236 -0.00154 " pathEditMode="relative" rAng="0" ptsTypes="AA">
                                      <p:cBhvr>
                                        <p:cTn id="1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88" y="-93"/>
                                    </p:animMotion>
                                  </p:childTnLst>
                                </p:cTn>
                              </p:par>
                              <p:par>
                                <p:cTn id="167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29 -0.00031 L 0.24358 -0.00031 " pathEditMode="relative" rAng="0" ptsTypes="AA">
                                      <p:cBhvr>
                                        <p:cTn id="16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0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2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3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5" dur="500" tmFilter="0, 0; .2, .5; .8, .5; 1, 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6" dur="250" autoRev="1" fill="hold"/>
                                        <p:tgtEl>
                                          <p:spTgt spid="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7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8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9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0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1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3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4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6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7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>
                      <p:stCondLst>
                        <p:cond delay="indefinite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05 0.00463 L 0.24341 -0.00062 " pathEditMode="relative" rAng="0" ptsTypes="AA">
                                      <p:cBhvr>
                                        <p:cTn id="20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18" y="-278"/>
                                    </p:animMotion>
                                  </p:childTnLst>
                                </p:cTn>
                              </p:par>
                              <p:par>
                                <p:cTn id="209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0.00339 L 0.24305 -0.00185 " pathEditMode="relative" rAng="0" ptsTypes="AA">
                                      <p:cBhvr>
                                        <p:cTn id="2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53" y="-278"/>
                                    </p:animMotion>
                                  </p:childTnLst>
                                </p:cTn>
                              </p:par>
                              <p:par>
                                <p:cTn id="211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04 -0.00833 L 0.24254 0.00031 " pathEditMode="relative" rAng="0" ptsTypes="AA">
                                      <p:cBhvr>
                                        <p:cTn id="21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70" y="432"/>
                                    </p:animMotion>
                                  </p:childTnLst>
                                </p:cTn>
                              </p:par>
                              <p:par>
                                <p:cTn id="213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08 0.0037 L 0.24306 -0.00185 " pathEditMode="relative" rAng="0" ptsTypes="AA">
                                      <p:cBhvr>
                                        <p:cTn id="2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57" y="-278"/>
                                    </p:animMotion>
                                  </p:childTnLst>
                                </p:cTn>
                              </p:par>
                              <p:par>
                                <p:cTn id="215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56 0.00556 L 0.24253 0.00031 " pathEditMode="relative" rAng="0" ptsTypes="AA">
                                      <p:cBhvr>
                                        <p:cTn id="21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05" y="-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7" fill="hold">
                      <p:stCondLst>
                        <p:cond delay="indefinite"/>
                      </p:stCondLst>
                      <p:childTnLst>
                        <p:par>
                          <p:cTn id="218" fill="hold">
                            <p:stCondLst>
                              <p:cond delay="0"/>
                            </p:stCondLst>
                            <p:childTnLst>
                              <p:par>
                                <p:cTn id="21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0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1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2" fill="hold">
                      <p:stCondLst>
                        <p:cond delay="indefinite"/>
                      </p:stCondLst>
                      <p:childTnLst>
                        <p:par>
                          <p:cTn id="223" fill="hold">
                            <p:stCondLst>
                              <p:cond delay="0"/>
                            </p:stCondLst>
                            <p:childTnLst>
                              <p:par>
                                <p:cTn id="2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9" fill="hold">
                      <p:stCondLst>
                        <p:cond delay="indefinite"/>
                      </p:stCondLst>
                      <p:childTnLst>
                        <p:par>
                          <p:cTn id="230" fill="hold">
                            <p:stCondLst>
                              <p:cond delay="0"/>
                            </p:stCondLst>
                            <p:childTnLst>
                              <p:par>
                                <p:cTn id="23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2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3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5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6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8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9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1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2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4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5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6" fill="hold">
                      <p:stCondLst>
                        <p:cond delay="indefinite"/>
                      </p:stCondLst>
                      <p:childTnLst>
                        <p:par>
                          <p:cTn id="247" fill="hold">
                            <p:stCondLst>
                              <p:cond delay="0"/>
                            </p:stCondLst>
                            <p:childTnLst>
                              <p:par>
                                <p:cTn id="24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9" grpId="0" animBg="1"/>
      <p:bldP spid="9" grpId="1" animBg="1"/>
      <p:bldP spid="10" grpId="0" animBg="1"/>
      <p:bldP spid="13" grpId="0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29" grpId="1" animBg="1"/>
      <p:bldP spid="30" grpId="0" animBg="1"/>
      <p:bldP spid="31" grpId="0" animBg="1"/>
      <p:bldP spid="32" grpId="0" animBg="1"/>
      <p:bldP spid="33" grpId="0" animBg="1"/>
      <p:bldP spid="34" grpId="0" animBg="1"/>
      <p:bldP spid="34" grpId="1" animBg="1"/>
      <p:bldP spid="35" grpId="0" animBg="1"/>
      <p:bldP spid="35" grpId="1" animBg="1"/>
      <p:bldP spid="36" grpId="0" animBg="1"/>
      <p:bldP spid="37" grpId="0" animBg="1"/>
      <p:bldP spid="38" grpId="0" animBg="1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Рисунок 44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Овал 6"/>
          <p:cNvSpPr/>
          <p:nvPr/>
        </p:nvSpPr>
        <p:spPr>
          <a:xfrm>
            <a:off x="488641" y="1399917"/>
            <a:ext cx="2016225" cy="1339355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3275856" y="1399917"/>
            <a:ext cx="2002548" cy="1339355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7236296" y="1718671"/>
            <a:ext cx="623578" cy="710203"/>
          </a:xfrm>
          <a:prstGeom prst="rect">
            <a:avLst/>
          </a:prstGeom>
          <a:solidFill>
            <a:srgbClr val="FFC000"/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Блок-схема: узел 16"/>
          <p:cNvSpPr/>
          <p:nvPr/>
        </p:nvSpPr>
        <p:spPr>
          <a:xfrm>
            <a:off x="7314243" y="1807446"/>
            <a:ext cx="77947" cy="88775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18" name="Блок-схема: узел 17"/>
          <p:cNvSpPr/>
          <p:nvPr/>
        </p:nvSpPr>
        <p:spPr>
          <a:xfrm>
            <a:off x="7480530" y="1996833"/>
            <a:ext cx="77947" cy="88775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19" name="Блок-схема: узел 18"/>
          <p:cNvSpPr/>
          <p:nvPr/>
        </p:nvSpPr>
        <p:spPr>
          <a:xfrm>
            <a:off x="7703980" y="2162548"/>
            <a:ext cx="77947" cy="88775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1475656" y="1714494"/>
            <a:ext cx="623578" cy="710203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9525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Блок-схема: узел 22"/>
          <p:cNvSpPr/>
          <p:nvPr/>
        </p:nvSpPr>
        <p:spPr>
          <a:xfrm>
            <a:off x="1578113" y="1803269"/>
            <a:ext cx="77947" cy="88775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24" name="Блок-схема: узел 23"/>
          <p:cNvSpPr/>
          <p:nvPr/>
        </p:nvSpPr>
        <p:spPr>
          <a:xfrm>
            <a:off x="1967849" y="2247146"/>
            <a:ext cx="77947" cy="88775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25" name="Овал 24"/>
          <p:cNvSpPr/>
          <p:nvPr/>
        </p:nvSpPr>
        <p:spPr>
          <a:xfrm>
            <a:off x="6241860" y="1399917"/>
            <a:ext cx="2002548" cy="1339355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9" name="Прямоугольник 28"/>
          <p:cNvSpPr/>
          <p:nvPr/>
        </p:nvSpPr>
        <p:spPr>
          <a:xfrm>
            <a:off x="3643306" y="1714494"/>
            <a:ext cx="623578" cy="710203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9525">
            <a:solidFill>
              <a:srgbClr val="7030A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Блок-схема: узел 29"/>
          <p:cNvSpPr/>
          <p:nvPr/>
        </p:nvSpPr>
        <p:spPr>
          <a:xfrm>
            <a:off x="3721253" y="1803269"/>
            <a:ext cx="77947" cy="88775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Блок-схема: узел 30"/>
          <p:cNvSpPr/>
          <p:nvPr/>
        </p:nvSpPr>
        <p:spPr>
          <a:xfrm>
            <a:off x="3887540" y="1992656"/>
            <a:ext cx="77947" cy="88775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Блок-схема: узел 31"/>
          <p:cNvSpPr/>
          <p:nvPr/>
        </p:nvSpPr>
        <p:spPr>
          <a:xfrm>
            <a:off x="4110990" y="2158371"/>
            <a:ext cx="77947" cy="88775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Блок-схема: узел 32"/>
          <p:cNvSpPr/>
          <p:nvPr/>
        </p:nvSpPr>
        <p:spPr>
          <a:xfrm>
            <a:off x="4110990" y="1803269"/>
            <a:ext cx="77947" cy="88775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Блок-схема: узел 33"/>
          <p:cNvSpPr/>
          <p:nvPr/>
        </p:nvSpPr>
        <p:spPr>
          <a:xfrm>
            <a:off x="3721253" y="2158371"/>
            <a:ext cx="77947" cy="88775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Прямоугольник 35"/>
          <p:cNvSpPr/>
          <p:nvPr/>
        </p:nvSpPr>
        <p:spPr>
          <a:xfrm>
            <a:off x="4253443" y="1714494"/>
            <a:ext cx="623578" cy="710203"/>
          </a:xfrm>
          <a:prstGeom prst="rect">
            <a:avLst/>
          </a:prstGeom>
          <a:solidFill>
            <a:srgbClr val="00B0F0"/>
          </a:solidFill>
          <a:ln w="9525">
            <a:solidFill>
              <a:schemeClr val="accent1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Блок-схема: узел 36"/>
          <p:cNvSpPr/>
          <p:nvPr/>
        </p:nvSpPr>
        <p:spPr>
          <a:xfrm>
            <a:off x="4487285" y="1980820"/>
            <a:ext cx="77947" cy="88775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39" name="Прямоугольник 38"/>
          <p:cNvSpPr/>
          <p:nvPr/>
        </p:nvSpPr>
        <p:spPr>
          <a:xfrm>
            <a:off x="6643702" y="1718671"/>
            <a:ext cx="623578" cy="710203"/>
          </a:xfrm>
          <a:prstGeom prst="rect">
            <a:avLst/>
          </a:prstGeom>
          <a:solidFill>
            <a:srgbClr val="FFC000"/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Блок-схема: узел 39"/>
          <p:cNvSpPr/>
          <p:nvPr/>
        </p:nvSpPr>
        <p:spPr>
          <a:xfrm>
            <a:off x="6721649" y="1807446"/>
            <a:ext cx="77947" cy="88775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41" name="Блок-схема: узел 40"/>
          <p:cNvSpPr/>
          <p:nvPr/>
        </p:nvSpPr>
        <p:spPr>
          <a:xfrm>
            <a:off x="6887936" y="1996833"/>
            <a:ext cx="77947" cy="88775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42" name="Блок-схема: узел 41"/>
          <p:cNvSpPr/>
          <p:nvPr/>
        </p:nvSpPr>
        <p:spPr>
          <a:xfrm>
            <a:off x="7111386" y="2162548"/>
            <a:ext cx="77947" cy="88775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0" y="-21743"/>
            <a:ext cx="8568952" cy="8674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endParaRPr lang="ru-RU" sz="22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20000"/>
              </a:lnSpc>
            </a:pPr>
            <a:r>
              <a:rPr lang="ru-RU" sz="2200" dirty="0" smtClean="0">
                <a:latin typeface="Arial" pitchFamily="34" charset="0"/>
                <a:cs typeface="Arial" pitchFamily="34" charset="0"/>
              </a:rPr>
              <a:t>До </a:t>
            </a:r>
            <a:r>
              <a:rPr lang="ru-RU" sz="2200" dirty="0" err="1" smtClean="0">
                <a:latin typeface="Arial" pitchFamily="34" charset="0"/>
                <a:cs typeface="Arial" pitchFamily="34" charset="0"/>
              </a:rPr>
              <a:t>кожної</a:t>
            </a:r>
            <a:r>
              <a:rPr lang="ru-RU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 err="1" smtClean="0">
                <a:latin typeface="Arial" pitchFamily="34" charset="0"/>
                <a:cs typeface="Arial" pitchFamily="34" charset="0"/>
              </a:rPr>
              <a:t>кісточки</a:t>
            </a:r>
            <a:r>
              <a:rPr lang="ru-RU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 err="1" smtClean="0">
                <a:latin typeface="Arial" pitchFamily="34" charset="0"/>
                <a:cs typeface="Arial" pitchFamily="34" charset="0"/>
              </a:rPr>
              <a:t>доміно</a:t>
            </a:r>
            <a:r>
              <a:rPr lang="ru-RU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 err="1" smtClean="0">
                <a:latin typeface="Arial" pitchFamily="34" charset="0"/>
                <a:cs typeface="Arial" pitchFamily="34" charset="0"/>
              </a:rPr>
              <a:t>склади</a:t>
            </a:r>
            <a:r>
              <a:rPr lang="ru-RU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 err="1" smtClean="0">
                <a:latin typeface="Arial" pitchFamily="34" charset="0"/>
                <a:cs typeface="Arial" pitchFamily="34" charset="0"/>
              </a:rPr>
              <a:t>рівності</a:t>
            </a:r>
            <a:r>
              <a:rPr lang="ru-RU" sz="2200" dirty="0" smtClean="0">
                <a:latin typeface="Arial" pitchFamily="34" charset="0"/>
                <a:cs typeface="Arial" pitchFamily="34" charset="0"/>
              </a:rPr>
              <a:t> на </a:t>
            </a:r>
            <a:r>
              <a:rPr lang="ru-RU" sz="2200" dirty="0" err="1" smtClean="0">
                <a:latin typeface="Arial" pitchFamily="34" charset="0"/>
                <a:cs typeface="Arial" pitchFamily="34" charset="0"/>
              </a:rPr>
              <a:t>додавання</a:t>
            </a:r>
            <a:r>
              <a:rPr lang="ru-RU" sz="2200" dirty="0" smtClean="0">
                <a:latin typeface="Arial" pitchFamily="34" charset="0"/>
                <a:cs typeface="Arial" pitchFamily="34" charset="0"/>
              </a:rPr>
              <a:t>.</a:t>
            </a:r>
            <a:endParaRPr lang="uk-UA" sz="2200" kern="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8" name="Прямая со стрелкой 47"/>
          <p:cNvCxnSpPr/>
          <p:nvPr/>
        </p:nvCxnSpPr>
        <p:spPr>
          <a:xfrm>
            <a:off x="947106" y="1571618"/>
            <a:ext cx="1152128" cy="0"/>
          </a:xfrm>
          <a:prstGeom prst="straightConnector1">
            <a:avLst/>
          </a:prstGeom>
          <a:ln w="19050">
            <a:solidFill>
              <a:srgbClr val="00B0F0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928694" y="2571750"/>
            <a:ext cx="1152128" cy="0"/>
          </a:xfrm>
          <a:prstGeom prst="straightConnector1">
            <a:avLst/>
          </a:prstGeom>
          <a:ln w="19050">
            <a:solidFill>
              <a:srgbClr val="00B0F0"/>
            </a:solidFill>
            <a:headEnd type="stealth" w="med" len="lg"/>
            <a:tailEnd type="non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>
            <a:off x="3707904" y="1563638"/>
            <a:ext cx="1152128" cy="0"/>
          </a:xfrm>
          <a:prstGeom prst="straightConnector1">
            <a:avLst/>
          </a:prstGeom>
          <a:ln w="19050">
            <a:solidFill>
              <a:srgbClr val="00B0F0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>
            <a:off x="3689492" y="2563770"/>
            <a:ext cx="1152128" cy="0"/>
          </a:xfrm>
          <a:prstGeom prst="straightConnector1">
            <a:avLst/>
          </a:prstGeom>
          <a:ln w="19050">
            <a:solidFill>
              <a:srgbClr val="00B0F0"/>
            </a:solidFill>
            <a:headEnd type="stealth" w="med" len="lg"/>
            <a:tailEnd type="non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>
            <a:off x="6678644" y="1563638"/>
            <a:ext cx="1152128" cy="0"/>
          </a:xfrm>
          <a:prstGeom prst="straightConnector1">
            <a:avLst/>
          </a:prstGeom>
          <a:ln w="19050">
            <a:solidFill>
              <a:srgbClr val="00B0F0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>
            <a:off x="6660232" y="2563770"/>
            <a:ext cx="1152128" cy="0"/>
          </a:xfrm>
          <a:prstGeom prst="straightConnector1">
            <a:avLst/>
          </a:prstGeom>
          <a:ln w="19050">
            <a:solidFill>
              <a:srgbClr val="00B0F0"/>
            </a:solidFill>
            <a:headEnd type="stealth" w="med" len="lg"/>
            <a:tailEnd type="non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Рисунок 19"/>
          <p:cNvPicPr/>
          <p:nvPr/>
        </p:nvPicPr>
        <p:blipFill>
          <a:blip r:embed="rId4" cstate="print"/>
          <a:srcRect l="74848" t="17682" r="19715" b="16130"/>
          <a:stretch>
            <a:fillRect/>
          </a:stretch>
        </p:blipFill>
        <p:spPr bwMode="auto">
          <a:xfrm>
            <a:off x="852078" y="1718670"/>
            <a:ext cx="623578" cy="706027"/>
          </a:xfrm>
          <a:prstGeom prst="rect">
            <a:avLst/>
          </a:prstGeom>
          <a:noFill/>
          <a:ln w="9525">
            <a:solidFill>
              <a:schemeClr val="accent3">
                <a:lumMod val="75000"/>
              </a:schemeClr>
            </a:solidFill>
            <a:miter lim="800000"/>
            <a:headEnd/>
            <a:tailEnd/>
          </a:ln>
        </p:spPr>
      </p:pic>
      <p:sp>
        <p:nvSpPr>
          <p:cNvPr id="54" name="Блок-схема: узел 53"/>
          <p:cNvSpPr/>
          <p:nvPr/>
        </p:nvSpPr>
        <p:spPr>
          <a:xfrm>
            <a:off x="1020354" y="1855269"/>
            <a:ext cx="77947" cy="88253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55" name="Блок-схема: узел 54"/>
          <p:cNvSpPr/>
          <p:nvPr/>
        </p:nvSpPr>
        <p:spPr>
          <a:xfrm>
            <a:off x="1287263" y="1855269"/>
            <a:ext cx="72007" cy="88252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56" name="Блок-схема: узел 55"/>
          <p:cNvSpPr/>
          <p:nvPr/>
        </p:nvSpPr>
        <p:spPr>
          <a:xfrm>
            <a:off x="1015098" y="2181273"/>
            <a:ext cx="77947" cy="88253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57" name="Блок-схема: узел 56"/>
          <p:cNvSpPr/>
          <p:nvPr/>
        </p:nvSpPr>
        <p:spPr>
          <a:xfrm>
            <a:off x="1284292" y="2181273"/>
            <a:ext cx="77947" cy="88253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58" name="Скругленный прямоугольник 57"/>
          <p:cNvSpPr/>
          <p:nvPr/>
        </p:nvSpPr>
        <p:spPr>
          <a:xfrm>
            <a:off x="899592" y="3211303"/>
            <a:ext cx="1159892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4 + 2 = 6</a:t>
            </a:r>
          </a:p>
        </p:txBody>
      </p:sp>
      <p:sp>
        <p:nvSpPr>
          <p:cNvPr id="59" name="Скругленный прямоугольник 58"/>
          <p:cNvSpPr/>
          <p:nvPr/>
        </p:nvSpPr>
        <p:spPr>
          <a:xfrm>
            <a:off x="907356" y="3774958"/>
            <a:ext cx="1159892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 + 4 = 6	</a:t>
            </a:r>
          </a:p>
        </p:txBody>
      </p:sp>
      <p:sp>
        <p:nvSpPr>
          <p:cNvPr id="60" name="Скругленный прямоугольник 59"/>
          <p:cNvSpPr/>
          <p:nvPr/>
        </p:nvSpPr>
        <p:spPr>
          <a:xfrm>
            <a:off x="3707904" y="3219822"/>
            <a:ext cx="1159892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5 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+ 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 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= 6</a:t>
            </a:r>
          </a:p>
        </p:txBody>
      </p:sp>
      <p:sp>
        <p:nvSpPr>
          <p:cNvPr id="61" name="Скругленный прямоугольник 60"/>
          <p:cNvSpPr/>
          <p:nvPr/>
        </p:nvSpPr>
        <p:spPr>
          <a:xfrm>
            <a:off x="3715668" y="3783477"/>
            <a:ext cx="1159892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 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+ 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5 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= 6	</a:t>
            </a:r>
          </a:p>
        </p:txBody>
      </p:sp>
      <p:sp>
        <p:nvSpPr>
          <p:cNvPr id="62" name="Скругленный прямоугольник 61"/>
          <p:cNvSpPr/>
          <p:nvPr/>
        </p:nvSpPr>
        <p:spPr>
          <a:xfrm>
            <a:off x="6660232" y="3219822"/>
            <a:ext cx="1159892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 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+ 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 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= 6</a:t>
            </a:r>
          </a:p>
        </p:txBody>
      </p:sp>
      <p:sp>
        <p:nvSpPr>
          <p:cNvPr id="63" name="Скругленный прямоугольник 62"/>
          <p:cNvSpPr/>
          <p:nvPr/>
        </p:nvSpPr>
        <p:spPr>
          <a:xfrm>
            <a:off x="6667996" y="3783477"/>
            <a:ext cx="1159892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 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+ 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 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= 6	</a:t>
            </a:r>
          </a:p>
        </p:txBody>
      </p:sp>
    </p:spTree>
    <p:extLst>
      <p:ext uri="{BB962C8B-B14F-4D97-AF65-F5344CB8AC3E}">
        <p14:creationId xmlns:p14="http://schemas.microsoft.com/office/powerpoint/2010/main" val="157170642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250" autoRev="1" fill="remove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" dur="250" autoRev="1" fill="remove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" dur="250" autoRev="1" fill="remove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50" autoRev="1" fill="remove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250" autoRev="1" fill="remove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7" dur="250" autoRev="1" fill="remove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8" dur="250" autoRev="1" fill="remove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250" autoRev="1" fill="remove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2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3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8" dur="250" autoRev="1" fill="remov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9" dur="250" autoRev="1" fill="remove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0" dur="250" autoRev="1" fill="remove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250" autoRev="1" fill="remove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3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4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5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7" presetClass="emph" presetSubtype="0" fill="remove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0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1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2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7" presetClass="emph" presetSubtype="0" fill="remove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5" dur="250" autoRev="1" fill="remove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6" dur="250" autoRev="1" fill="remove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7" dur="250" autoRev="1" fill="remove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250" autoRev="1" fill="remove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7" presetClass="emph" presetSubtype="0" fill="remove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0" dur="250" autoRev="1" fill="remove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1" dur="250" autoRev="1" fill="remove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2" dur="250" autoRev="1" fill="remove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3" dur="250" autoRev="1" fill="remove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7" presetClass="emph" presetSubtype="0" fill="remove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5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6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7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7" presetClass="emph" presetSubtype="0" fill="remove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0" dur="250" autoRev="1" fill="remov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1" dur="250" autoRev="1" fill="remove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2" dur="250" autoRev="1" fill="remove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3" dur="250" autoRev="1" fill="remove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7" presetClass="emph" presetSubtype="0" fill="remove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5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6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7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4" dur="250" autoRev="1" fill="remov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5" dur="250" autoRev="1" fill="remove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6" dur="250" autoRev="1" fill="remove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7" dur="250" autoRev="1" fill="remove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9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00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01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2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6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07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08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9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1" dur="250" autoRev="1" fill="remove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2" dur="250" autoRev="1" fill="remove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3" dur="250" autoRev="1" fill="remove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4" dur="250" autoRev="1" fill="remove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6" dur="250" autoRev="1" fill="remove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7" dur="250" autoRev="1" fill="remove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8" dur="250" autoRev="1" fill="remove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9" dur="250" autoRev="1" fill="remove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1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2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3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4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1" presetClass="entr" presetSubtype="1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7" presetClass="emph" presetSubtype="0" fill="remove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8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39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0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1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7" presetClass="emph" presetSubtype="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3" dur="250" autoRev="1" fill="remove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4" dur="250" autoRev="1" fill="remove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5" dur="250" autoRev="1" fill="remove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6" dur="250" autoRev="1" fill="remove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7" presetClass="emph" presetSubtype="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8" dur="250" autoRev="1" fill="remove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9" dur="250" autoRev="1" fill="remove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0" dur="250" autoRev="1" fill="remove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1" dur="250" autoRev="1" fill="remove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7" presetClass="emph" presetSubtype="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3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54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5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6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7" presetClass="emph" presetSubtype="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8" dur="250" autoRev="1" fill="remov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59" dur="250" autoRev="1" fill="remove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60" dur="250" autoRev="1" fill="remove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1" dur="250" autoRev="1" fill="remove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7" presetClass="emph" presetSubtype="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3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64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65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6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2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10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2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83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84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5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7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88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89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0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2" dur="250" autoRev="1" fill="remove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93" dur="250" autoRev="1" fill="remove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94" dur="250" autoRev="1" fill="remove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5" dur="250" autoRev="1" fill="remove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7" dur="250" autoRev="1" fill="remov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98" dur="250" autoRev="1" fill="remove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99" dur="250" autoRev="1" fill="remove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0" dur="250" autoRev="1" fill="remove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2" dur="250" autoRev="1" fill="remov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03" dur="250" autoRev="1" fill="remove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04" dur="250" autoRev="1" fill="remove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5" dur="250" autoRev="1" fill="remove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6" fill="hold">
                      <p:stCondLst>
                        <p:cond delay="indefinite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9" dur="250" autoRev="1" fill="remov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10" dur="250" autoRev="1" fill="remove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11" dur="250" autoRev="1" fill="remove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2" dur="250" autoRev="1" fill="remove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8" fill="hold">
                      <p:stCondLst>
                        <p:cond delay="indefinite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>
                      <p:stCondLst>
                        <p:cond delay="indefinite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27" presetClass="emph" presetSubtype="0" fill="remove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6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27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28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9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7" presetClass="emph" presetSubtype="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31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32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33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4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7" presetClass="emph" presetSubtype="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36" dur="250" autoRev="1" fill="remove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37" dur="250" autoRev="1" fill="remove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38" dur="250" autoRev="1" fill="remove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9" dur="250" autoRev="1" fill="remove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7" presetClass="emph" presetSubtype="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41" dur="250" autoRev="1" fill="remov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42" dur="250" autoRev="1" fill="remove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43" dur="250" autoRev="1" fill="remove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4" dur="250" autoRev="1" fill="remove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7" presetClass="emph" presetSubtype="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46" dur="250" autoRev="1" fill="remov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47" dur="250" autoRev="1" fill="remove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48" dur="250" autoRev="1" fill="remove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9" dur="250" autoRev="1" fill="remove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7" presetClass="emph" presetSubtype="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51" dur="250" autoRev="1" fill="remov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52" dur="250" autoRev="1" fill="remove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53" dur="250" autoRev="1" fill="remove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4" dur="250" autoRev="1" fill="remove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5" fill="hold">
                      <p:stCondLst>
                        <p:cond delay="indefinite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9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0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2" fill="hold">
                      <p:stCondLst>
                        <p:cond delay="indefinite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9" fill="hold">
                      <p:stCondLst>
                        <p:cond delay="indefinite"/>
                      </p:stCondLst>
                      <p:childTnLst>
                        <p:par>
                          <p:cTn id="270" fill="hold">
                            <p:stCondLst>
                              <p:cond delay="0"/>
                            </p:stCondLst>
                            <p:childTnLst>
                              <p:par>
                                <p:cTn id="271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72" dur="250" autoRev="1" fill="remov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73" dur="250" autoRev="1" fill="remove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74" dur="250" autoRev="1" fill="remove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5" dur="250" autoRev="1" fill="remove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6" fill="hold">
                      <p:stCondLst>
                        <p:cond delay="indefinite"/>
                      </p:stCondLst>
                      <p:childTnLst>
                        <p:par>
                          <p:cTn id="277" fill="hold">
                            <p:stCondLst>
                              <p:cond delay="0"/>
                            </p:stCondLst>
                            <p:childTnLst>
                              <p:par>
                                <p:cTn id="27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79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80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81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2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84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85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86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7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89" dur="250" autoRev="1" fill="remove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90" dur="250" autoRev="1" fill="remove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91" dur="250" autoRev="1" fill="remove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2" dur="250" autoRev="1" fill="remove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94" dur="250" autoRev="1" fill="remov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95" dur="250" autoRev="1" fill="remove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96" dur="250" autoRev="1" fill="remove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7" dur="250" autoRev="1" fill="remove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99" dur="250" autoRev="1" fill="remov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00" dur="250" autoRev="1" fill="remove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01" dur="250" autoRev="1" fill="remove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2" dur="250" autoRev="1" fill="remove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3" fill="hold">
                      <p:stCondLst>
                        <p:cond delay="indefinite"/>
                      </p:stCondLst>
                      <p:childTnLst>
                        <p:par>
                          <p:cTn id="304" fill="hold">
                            <p:stCondLst>
                              <p:cond delay="0"/>
                            </p:stCondLst>
                            <p:childTnLst>
                              <p:par>
                                <p:cTn id="30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8" fill="hold">
                      <p:stCondLst>
                        <p:cond delay="indefinite"/>
                      </p:stCondLst>
                      <p:childTnLst>
                        <p:par>
                          <p:cTn id="309" fill="hold">
                            <p:stCondLst>
                              <p:cond delay="0"/>
                            </p:stCondLst>
                            <p:childTnLst>
                              <p:par>
                                <p:cTn id="310" presetID="21" presetClass="entr" presetSubtype="1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3" fill="hold">
                      <p:stCondLst>
                        <p:cond delay="indefinite"/>
                      </p:stCondLst>
                      <p:childTnLst>
                        <p:par>
                          <p:cTn id="314" fill="hold">
                            <p:stCondLst>
                              <p:cond delay="0"/>
                            </p:stCondLst>
                            <p:childTnLst>
                              <p:par>
                                <p:cTn id="315" presetID="27" presetClass="emph" presetSubtype="0" fill="remove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16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17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18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9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7" presetClass="emph" presetSubtype="0" fill="remove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21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22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23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4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7" presetClass="emph" presetSubtype="0" fill="remove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26" dur="250" autoRev="1" fill="remove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27" dur="250" autoRev="1" fill="remove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28" dur="250" autoRev="1" fill="remove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9" dur="250" autoRev="1" fill="remove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7" presetClass="emph" presetSubtype="0" fill="remove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31" dur="250" autoRev="1" fill="remov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32" dur="250" autoRev="1" fill="remove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33" dur="250" autoRev="1" fill="remove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4" dur="250" autoRev="1" fill="remove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7" presetClass="emph" presetSubtype="0" fill="remove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36" dur="250" autoRev="1" fill="remov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37" dur="250" autoRev="1" fill="remove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38" dur="250" autoRev="1" fill="remove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9" dur="250" autoRev="1" fill="remove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7" presetClass="emph" presetSubtype="0" fill="remove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41" dur="250" autoRev="1" fill="remov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42" dur="250" autoRev="1" fill="remove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43" dur="250" autoRev="1" fill="remove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4" dur="250" autoRev="1" fill="remove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5" fill="hold">
                      <p:stCondLst>
                        <p:cond delay="indefinite"/>
                      </p:stCondLst>
                      <p:childTnLst>
                        <p:par>
                          <p:cTn id="346" fill="hold">
                            <p:stCondLst>
                              <p:cond delay="0"/>
                            </p:stCondLst>
                            <p:childTnLst>
                              <p:par>
                                <p:cTn id="3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9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0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2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7" fill="hold">
                      <p:stCondLst>
                        <p:cond delay="indefinite"/>
                      </p:stCondLst>
                      <p:childTnLst>
                        <p:par>
                          <p:cTn id="358" fill="hold">
                            <p:stCondLst>
                              <p:cond delay="0"/>
                            </p:stCondLst>
                            <p:childTnLst>
                              <p:par>
                                <p:cTn id="359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60" dur="250" autoRev="1" fill="remove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61" dur="250" autoRev="1" fill="remove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62" dur="250" autoRev="1" fill="remove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3" dur="250" autoRev="1" fill="remove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65" dur="250" autoRev="1" fill="remove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66" dur="250" autoRev="1" fill="remove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67" dur="250" autoRev="1" fill="remove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8" dur="250" autoRev="1" fill="remove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70" dur="250" autoRev="1" fill="remove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71" dur="250" autoRev="1" fill="remove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72" dur="250" autoRev="1" fill="remove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3" dur="250" autoRev="1" fill="remove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4" fill="hold">
                      <p:stCondLst>
                        <p:cond delay="indefinite"/>
                      </p:stCondLst>
                      <p:childTnLst>
                        <p:par>
                          <p:cTn id="375" fill="hold">
                            <p:stCondLst>
                              <p:cond delay="0"/>
                            </p:stCondLst>
                            <p:childTnLst>
                              <p:par>
                                <p:cTn id="37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77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78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79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0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82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83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84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5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87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88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89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0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1" fill="hold">
                      <p:stCondLst>
                        <p:cond delay="indefinite"/>
                      </p:stCondLst>
                      <p:childTnLst>
                        <p:par>
                          <p:cTn id="392" fill="hold">
                            <p:stCondLst>
                              <p:cond delay="0"/>
                            </p:stCondLst>
                            <p:childTnLst>
                              <p:par>
                                <p:cTn id="39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6" fill="hold">
                      <p:stCondLst>
                        <p:cond delay="indefinite"/>
                      </p:stCondLst>
                      <p:childTnLst>
                        <p:par>
                          <p:cTn id="397" fill="hold">
                            <p:stCondLst>
                              <p:cond delay="0"/>
                            </p:stCondLst>
                            <p:childTnLst>
                              <p:par>
                                <p:cTn id="39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1" fill="hold">
                      <p:stCondLst>
                        <p:cond delay="indefinite"/>
                      </p:stCondLst>
                      <p:childTnLst>
                        <p:par>
                          <p:cTn id="402" fill="hold">
                            <p:stCondLst>
                              <p:cond delay="0"/>
                            </p:stCondLst>
                            <p:childTnLst>
                              <p:par>
                                <p:cTn id="403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04" dur="250" autoRev="1" fill="remove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5" dur="250" autoRev="1" fill="remove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06" dur="250" autoRev="1" fill="remove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7" dur="250" autoRev="1" fill="remove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09" dur="250" autoRev="1" fill="remove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10" dur="250" autoRev="1" fill="remove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1" dur="250" autoRev="1" fill="remove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2" dur="250" autoRev="1" fill="remove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14" dur="250" autoRev="1" fill="remove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15" dur="250" autoRev="1" fill="remove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6" dur="250" autoRev="1" fill="remove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7" dur="250" autoRev="1" fill="remove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8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19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20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21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2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24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25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26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7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29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30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31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2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3" fill="hold">
                      <p:stCondLst>
                        <p:cond delay="indefinite"/>
                      </p:stCondLst>
                      <p:childTnLst>
                        <p:par>
                          <p:cTn id="434" fill="hold">
                            <p:stCondLst>
                              <p:cond delay="0"/>
                            </p:stCondLst>
                            <p:childTnLst>
                              <p:par>
                                <p:cTn id="4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7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8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0" fill="hold">
                      <p:stCondLst>
                        <p:cond delay="indefinite"/>
                      </p:stCondLst>
                      <p:childTnLst>
                        <p:par>
                          <p:cTn id="441" fill="hold">
                            <p:stCondLst>
                              <p:cond delay="0"/>
                            </p:stCondLst>
                            <p:childTnLst>
                              <p:par>
                                <p:cTn id="44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7" fill="hold">
                      <p:stCondLst>
                        <p:cond delay="indefinite"/>
                      </p:stCondLst>
                      <p:childTnLst>
                        <p:par>
                          <p:cTn id="448" fill="hold">
                            <p:stCondLst>
                              <p:cond delay="0"/>
                            </p:stCondLst>
                            <p:childTnLst>
                              <p:par>
                                <p:cTn id="449" presetID="27" presetClass="emph" presetSubtype="0" fill="remove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50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51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52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3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4" presetID="27" presetClass="emph" presetSubtype="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55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56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57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8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27" presetClass="emph" presetSubtype="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60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61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62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3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4" fill="hold">
                      <p:stCondLst>
                        <p:cond delay="indefinite"/>
                      </p:stCondLst>
                      <p:childTnLst>
                        <p:par>
                          <p:cTn id="465" fill="hold">
                            <p:stCondLst>
                              <p:cond delay="0"/>
                            </p:stCondLst>
                            <p:childTnLst>
                              <p:par>
                                <p:cTn id="466" presetID="27" presetClass="emph" presetSubtype="0" fill="remove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67" dur="250" autoRev="1" fill="remove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68" dur="250" autoRev="1" fill="remove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69" dur="250" autoRev="1" fill="remove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0" dur="250" autoRev="1" fill="remove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27" presetClass="emph" presetSubtype="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72" dur="250" autoRev="1" fill="remove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73" dur="250" autoRev="1" fill="remove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74" dur="250" autoRev="1" fill="remove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5" dur="250" autoRev="1" fill="remove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7" presetClass="emph" presetSubtype="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77" dur="250" autoRev="1" fill="remove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78" dur="250" autoRev="1" fill="remove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79" dur="250" autoRev="1" fill="remove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0" dur="250" autoRev="1" fill="remove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1" fill="hold">
                      <p:stCondLst>
                        <p:cond delay="indefinite"/>
                      </p:stCondLst>
                      <p:childTnLst>
                        <p:par>
                          <p:cTn id="482" fill="hold">
                            <p:stCondLst>
                              <p:cond delay="0"/>
                            </p:stCondLst>
                            <p:childTnLst>
                              <p:par>
                                <p:cTn id="48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6" fill="hold">
                      <p:stCondLst>
                        <p:cond delay="indefinite"/>
                      </p:stCondLst>
                      <p:childTnLst>
                        <p:par>
                          <p:cTn id="487" fill="hold">
                            <p:stCondLst>
                              <p:cond delay="0"/>
                            </p:stCondLst>
                            <p:childTnLst>
                              <p:par>
                                <p:cTn id="488" presetID="21" presetClass="entr" presetSubtype="1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1" fill="hold">
                      <p:stCondLst>
                        <p:cond delay="indefinite"/>
                      </p:stCondLst>
                      <p:childTnLst>
                        <p:par>
                          <p:cTn id="492" fill="hold">
                            <p:stCondLst>
                              <p:cond delay="0"/>
                            </p:stCondLst>
                            <p:childTnLst>
                              <p:par>
                                <p:cTn id="493" presetID="27" presetClass="emph" presetSubtype="0" fill="remove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94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95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96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7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27" presetClass="emph" presetSubtype="0" fill="remove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99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00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01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2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27" presetClass="emph" presetSubtype="0" fill="remove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04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05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06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7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7" presetClass="emph" presetSubtype="0" fill="remove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09" dur="250" autoRev="1" fill="remove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10" dur="250" autoRev="1" fill="remove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11" dur="250" autoRev="1" fill="remove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12" dur="250" autoRev="1" fill="remove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7" presetClass="emph" presetSubtype="0" fill="remove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14" dur="250" autoRev="1" fill="remove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15" dur="250" autoRev="1" fill="remove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16" dur="250" autoRev="1" fill="remove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17" dur="250" autoRev="1" fill="remove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27" presetClass="emph" presetSubtype="0" fill="remove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19" dur="250" autoRev="1" fill="remove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20" dur="250" autoRev="1" fill="remove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21" dur="250" autoRev="1" fill="remove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2" dur="250" autoRev="1" fill="remove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3" fill="hold">
                      <p:stCondLst>
                        <p:cond delay="indefinite"/>
                      </p:stCondLst>
                      <p:childTnLst>
                        <p:par>
                          <p:cTn id="524" fill="hold">
                            <p:stCondLst>
                              <p:cond delay="0"/>
                            </p:stCondLst>
                            <p:childTnLst>
                              <p:par>
                                <p:cTn id="5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7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8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9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0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5" animBg="1"/>
      <p:bldP spid="14" grpId="0" animBg="1"/>
      <p:bldP spid="14" grpId="1" animBg="1"/>
      <p:bldP spid="14" grpId="2" animBg="1"/>
      <p:bldP spid="14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7" grpId="0" animBg="1"/>
      <p:bldP spid="37" grpId="1" animBg="1"/>
      <p:bldP spid="37" grpId="2" animBg="1"/>
      <p:bldP spid="37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Рисунок 28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pic>
        <p:nvPicPr>
          <p:cNvPr id="1027" name="Picture 3" descr="C:\Users\Diana\Desktop\Untitled-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997" t="48456" r="35404" b="44595"/>
          <a:stretch/>
        </p:blipFill>
        <p:spPr bwMode="auto">
          <a:xfrm>
            <a:off x="143340" y="2273564"/>
            <a:ext cx="8893156" cy="1583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0" y="-22372"/>
            <a:ext cx="7766722" cy="914400"/>
          </a:xfrm>
          <a:prstGeom prst="rect">
            <a:avLst/>
          </a:prstGeom>
        </p:spPr>
        <p:txBody>
          <a:bodyPr/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endParaRPr lang="uk-UA" sz="2200" kern="0" dirty="0" smtClean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З’єднай відрізками точки, щоб утворилися шестикутники.</a:t>
            </a:r>
            <a:endParaRPr lang="ru-RU" sz="2200" kern="0" dirty="0" smtClean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7" name="AutoShape 11"/>
          <p:cNvCxnSpPr>
            <a:cxnSpLocks noChangeShapeType="1"/>
          </p:cNvCxnSpPr>
          <p:nvPr/>
        </p:nvCxnSpPr>
        <p:spPr bwMode="auto">
          <a:xfrm>
            <a:off x="381000" y="3089275"/>
            <a:ext cx="0" cy="0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</p:cxnSp>
      <p:sp>
        <p:nvSpPr>
          <p:cNvPr id="10" name="Line 36"/>
          <p:cNvSpPr>
            <a:spLocks noChangeShapeType="1"/>
          </p:cNvSpPr>
          <p:nvPr/>
        </p:nvSpPr>
        <p:spPr bwMode="auto">
          <a:xfrm flipV="1">
            <a:off x="971600" y="2602224"/>
            <a:ext cx="617296" cy="326131"/>
          </a:xfrm>
          <a:prstGeom prst="line">
            <a:avLst/>
          </a:prstGeom>
          <a:noFill/>
          <a:ln w="5080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3" name="Line 35"/>
          <p:cNvSpPr>
            <a:spLocks noChangeShapeType="1"/>
          </p:cNvSpPr>
          <p:nvPr/>
        </p:nvSpPr>
        <p:spPr bwMode="auto">
          <a:xfrm>
            <a:off x="1588896" y="2602224"/>
            <a:ext cx="720767" cy="76201"/>
          </a:xfrm>
          <a:prstGeom prst="line">
            <a:avLst/>
          </a:prstGeom>
          <a:noFill/>
          <a:ln w="5080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4" name="Line 34"/>
          <p:cNvSpPr>
            <a:spLocks noChangeShapeType="1"/>
          </p:cNvSpPr>
          <p:nvPr/>
        </p:nvSpPr>
        <p:spPr bwMode="auto">
          <a:xfrm flipH="1">
            <a:off x="1986325" y="3178289"/>
            <a:ext cx="713467" cy="301791"/>
          </a:xfrm>
          <a:prstGeom prst="line">
            <a:avLst/>
          </a:prstGeom>
          <a:noFill/>
          <a:ln w="5080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5" name="Line 33"/>
          <p:cNvSpPr>
            <a:spLocks noChangeShapeType="1"/>
          </p:cNvSpPr>
          <p:nvPr/>
        </p:nvSpPr>
        <p:spPr bwMode="auto">
          <a:xfrm flipH="1">
            <a:off x="1187624" y="3480080"/>
            <a:ext cx="802545" cy="0"/>
          </a:xfrm>
          <a:prstGeom prst="line">
            <a:avLst/>
          </a:prstGeom>
          <a:noFill/>
          <a:ln w="5080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6" name="Line 32"/>
          <p:cNvSpPr>
            <a:spLocks noChangeShapeType="1"/>
          </p:cNvSpPr>
          <p:nvPr/>
        </p:nvSpPr>
        <p:spPr bwMode="auto">
          <a:xfrm flipH="1" flipV="1">
            <a:off x="971600" y="2928356"/>
            <a:ext cx="216024" cy="551723"/>
          </a:xfrm>
          <a:prstGeom prst="line">
            <a:avLst/>
          </a:prstGeom>
          <a:noFill/>
          <a:ln w="5080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7" name="Line 26"/>
          <p:cNvSpPr>
            <a:spLocks noChangeShapeType="1"/>
          </p:cNvSpPr>
          <p:nvPr/>
        </p:nvSpPr>
        <p:spPr bwMode="auto">
          <a:xfrm flipV="1">
            <a:off x="3275856" y="2797289"/>
            <a:ext cx="288032" cy="406928"/>
          </a:xfrm>
          <a:prstGeom prst="line">
            <a:avLst/>
          </a:prstGeom>
          <a:noFill/>
          <a:ln w="5080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8" name="Line 25"/>
          <p:cNvSpPr>
            <a:spLocks noChangeShapeType="1"/>
          </p:cNvSpPr>
          <p:nvPr/>
        </p:nvSpPr>
        <p:spPr bwMode="auto">
          <a:xfrm flipV="1">
            <a:off x="3563888" y="2678424"/>
            <a:ext cx="576064" cy="118864"/>
          </a:xfrm>
          <a:prstGeom prst="line">
            <a:avLst/>
          </a:prstGeom>
          <a:noFill/>
          <a:ln w="5080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9" name="Line 24"/>
          <p:cNvSpPr>
            <a:spLocks noChangeShapeType="1"/>
          </p:cNvSpPr>
          <p:nvPr/>
        </p:nvSpPr>
        <p:spPr bwMode="auto">
          <a:xfrm>
            <a:off x="4139952" y="2678425"/>
            <a:ext cx="504056" cy="118864"/>
          </a:xfrm>
          <a:prstGeom prst="line">
            <a:avLst/>
          </a:prstGeom>
          <a:noFill/>
          <a:ln w="5080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0" name="Line 23"/>
          <p:cNvSpPr>
            <a:spLocks noChangeShapeType="1"/>
          </p:cNvSpPr>
          <p:nvPr/>
        </p:nvSpPr>
        <p:spPr bwMode="auto">
          <a:xfrm flipH="1">
            <a:off x="4644008" y="2797288"/>
            <a:ext cx="0" cy="682789"/>
          </a:xfrm>
          <a:prstGeom prst="line">
            <a:avLst/>
          </a:prstGeom>
          <a:noFill/>
          <a:ln w="5080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1" name="Line 22"/>
          <p:cNvSpPr>
            <a:spLocks noChangeShapeType="1"/>
          </p:cNvSpPr>
          <p:nvPr/>
        </p:nvSpPr>
        <p:spPr bwMode="auto">
          <a:xfrm flipH="1">
            <a:off x="3779912" y="3463396"/>
            <a:ext cx="864096" cy="116465"/>
          </a:xfrm>
          <a:prstGeom prst="line">
            <a:avLst/>
          </a:prstGeom>
          <a:noFill/>
          <a:ln w="5080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2" name="Line 31"/>
          <p:cNvSpPr>
            <a:spLocks noChangeShapeType="1"/>
          </p:cNvSpPr>
          <p:nvPr/>
        </p:nvSpPr>
        <p:spPr bwMode="auto">
          <a:xfrm>
            <a:off x="5508104" y="3329183"/>
            <a:ext cx="864096" cy="156253"/>
          </a:xfrm>
          <a:prstGeom prst="line">
            <a:avLst/>
          </a:prstGeom>
          <a:noFill/>
          <a:ln w="5080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3" name="Line 30"/>
          <p:cNvSpPr>
            <a:spLocks noChangeShapeType="1"/>
          </p:cNvSpPr>
          <p:nvPr/>
        </p:nvSpPr>
        <p:spPr bwMode="auto">
          <a:xfrm flipV="1">
            <a:off x="5508104" y="2571750"/>
            <a:ext cx="864096" cy="193539"/>
          </a:xfrm>
          <a:prstGeom prst="line">
            <a:avLst/>
          </a:prstGeom>
          <a:noFill/>
          <a:ln w="5080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4" name="Line 29"/>
          <p:cNvSpPr>
            <a:spLocks noChangeShapeType="1"/>
          </p:cNvSpPr>
          <p:nvPr/>
        </p:nvSpPr>
        <p:spPr bwMode="auto">
          <a:xfrm>
            <a:off x="6372200" y="2564290"/>
            <a:ext cx="792088" cy="196269"/>
          </a:xfrm>
          <a:prstGeom prst="line">
            <a:avLst/>
          </a:prstGeom>
          <a:noFill/>
          <a:ln w="5080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5" name="Line 28"/>
          <p:cNvSpPr>
            <a:spLocks noChangeShapeType="1"/>
          </p:cNvSpPr>
          <p:nvPr/>
        </p:nvSpPr>
        <p:spPr bwMode="auto">
          <a:xfrm flipH="1">
            <a:off x="7174086" y="2737856"/>
            <a:ext cx="0" cy="591328"/>
          </a:xfrm>
          <a:prstGeom prst="line">
            <a:avLst/>
          </a:prstGeom>
          <a:noFill/>
          <a:ln w="5080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6" name="Line 27"/>
          <p:cNvSpPr>
            <a:spLocks noChangeShapeType="1"/>
          </p:cNvSpPr>
          <p:nvPr/>
        </p:nvSpPr>
        <p:spPr bwMode="auto">
          <a:xfrm flipH="1">
            <a:off x="6372200" y="3334541"/>
            <a:ext cx="801886" cy="150896"/>
          </a:xfrm>
          <a:prstGeom prst="line">
            <a:avLst/>
          </a:prstGeom>
          <a:noFill/>
          <a:ln w="5080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7" name="Rectangle 37"/>
          <p:cNvSpPr>
            <a:spLocks noChangeArrowheads="1"/>
          </p:cNvSpPr>
          <p:nvPr/>
        </p:nvSpPr>
        <p:spPr bwMode="auto">
          <a:xfrm>
            <a:off x="0" y="2865438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28" name="Rectangle 38"/>
          <p:cNvSpPr>
            <a:spLocks noChangeArrowheads="1"/>
          </p:cNvSpPr>
          <p:nvPr/>
        </p:nvSpPr>
        <p:spPr bwMode="auto">
          <a:xfrm>
            <a:off x="0" y="2865438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40" name="Line 35"/>
          <p:cNvSpPr>
            <a:spLocks noChangeShapeType="1"/>
          </p:cNvSpPr>
          <p:nvPr/>
        </p:nvSpPr>
        <p:spPr bwMode="auto">
          <a:xfrm>
            <a:off x="2309664" y="2678425"/>
            <a:ext cx="390128" cy="499864"/>
          </a:xfrm>
          <a:prstGeom prst="line">
            <a:avLst/>
          </a:prstGeom>
          <a:noFill/>
          <a:ln w="5080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1" name="Line 22"/>
          <p:cNvSpPr>
            <a:spLocks noChangeShapeType="1"/>
          </p:cNvSpPr>
          <p:nvPr/>
        </p:nvSpPr>
        <p:spPr bwMode="auto">
          <a:xfrm flipH="1" flipV="1">
            <a:off x="3275856" y="3178289"/>
            <a:ext cx="504056" cy="401572"/>
          </a:xfrm>
          <a:prstGeom prst="line">
            <a:avLst/>
          </a:prstGeom>
          <a:noFill/>
          <a:ln w="5080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2" name="Line 31"/>
          <p:cNvSpPr>
            <a:spLocks noChangeShapeType="1"/>
          </p:cNvSpPr>
          <p:nvPr/>
        </p:nvSpPr>
        <p:spPr bwMode="auto">
          <a:xfrm flipH="1" flipV="1">
            <a:off x="5508104" y="2765290"/>
            <a:ext cx="0" cy="569251"/>
          </a:xfrm>
          <a:prstGeom prst="line">
            <a:avLst/>
          </a:prstGeom>
          <a:noFill/>
          <a:ln w="5080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091492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40" grpId="0" animBg="1"/>
      <p:bldP spid="41" grpId="0" animBg="1"/>
      <p:bldP spid="42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1194</TotalTime>
  <Words>407</Words>
  <Application>Microsoft Office PowerPoint</Application>
  <PresentationFormat>Экран (16:9)</PresentationFormat>
  <Paragraphs>71</Paragraphs>
  <Slides>12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7" baseType="lpstr">
      <vt:lpstr>Arial</vt:lpstr>
      <vt:lpstr>Calibri</vt:lpstr>
      <vt:lpstr>Wingdings 2</vt:lpstr>
      <vt:lpstr>Тема Office</vt:lpstr>
      <vt:lpstr>Image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Masha</dc:creator>
  <cp:lastModifiedBy>K77</cp:lastModifiedBy>
  <cp:revision>117</cp:revision>
  <dcterms:created xsi:type="dcterms:W3CDTF">2017-08-14T11:51:21Z</dcterms:created>
  <dcterms:modified xsi:type="dcterms:W3CDTF">2018-08-16T10:00:50Z</dcterms:modified>
</cp:coreProperties>
</file>