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95" userDrawn="1">
          <p15:clr>
            <a:srgbClr val="A4A3A4"/>
          </p15:clr>
        </p15:guide>
        <p15:guide id="2" pos="68" userDrawn="1">
          <p15:clr>
            <a:srgbClr val="A4A3A4"/>
          </p15:clr>
        </p15:guide>
        <p15:guide id="3" orient="horz" pos="2754">
          <p15:clr>
            <a:srgbClr val="A4A3A4"/>
          </p15:clr>
        </p15:guide>
        <p15:guide id="4" pos="2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3B1"/>
    <a:srgbClr val="FDDAEF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256" d="100"/>
          <a:sy n="256" d="100"/>
        </p:scale>
        <p:origin x="4080" y="2658"/>
      </p:cViewPr>
      <p:guideLst>
        <p:guide orient="horz" pos="395"/>
        <p:guide orient="horz" pos="2754"/>
        <p:guide pos="68"/>
        <p:guide pos="2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55526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dirty="0" err="1">
                <a:latin typeface="Arial" pitchFamily="34" charset="0"/>
                <a:cs typeface="Arial" pitchFamily="34" charset="0"/>
              </a:rPr>
              <a:t>Вивчаємо</a:t>
            </a:r>
            <a:r>
              <a:rPr lang="ru-RU" sz="4000" dirty="0">
                <a:latin typeface="Arial" pitchFamily="34" charset="0"/>
                <a:cs typeface="Arial" pitchFamily="34" charset="0"/>
              </a:rPr>
              <a:t> число і цифру </a:t>
            </a:r>
            <a:r>
              <a:rPr lang="ru-RU" sz="4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4000" spc="-5" dirty="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" name="Содержимое 2"/>
          <p:cNvSpPr txBox="1">
            <a:spLocks/>
          </p:cNvSpPr>
          <p:nvPr/>
        </p:nvSpPr>
        <p:spPr>
          <a:xfrm>
            <a:off x="323850" y="4292600"/>
            <a:ext cx="8229600" cy="1008063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400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79388"/>
            <a:ext cx="4740275" cy="254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Содержимое 2"/>
          <p:cNvSpPr txBox="1">
            <a:spLocks/>
          </p:cNvSpPr>
          <p:nvPr/>
        </p:nvSpPr>
        <p:spPr>
          <a:xfrm>
            <a:off x="339593" y="2859832"/>
            <a:ext cx="8229600" cy="1008062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Що можна сказати про кількість трикутників,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 кругів на малюнку?</a:t>
            </a:r>
          </a:p>
        </p:txBody>
      </p:sp>
      <p:sp>
        <p:nvSpPr>
          <p:cNvPr id="72" name="Прямоугольник 71"/>
          <p:cNvSpPr/>
          <p:nvPr/>
        </p:nvSpPr>
        <p:spPr>
          <a:xfrm>
            <a:off x="4140200" y="239713"/>
            <a:ext cx="1008063" cy="7921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23528" y="2859782"/>
            <a:ext cx="8640763" cy="430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Скільки на малюнку залишилося трикутників?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339593" y="2852101"/>
            <a:ext cx="907872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Що треба зробити, щоб трикутників стало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чотирикутників; стільки ж, скільки кругів?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23528" y="2882429"/>
            <a:ext cx="8569325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Число «п’ять» на письмі позначають цифрою 5. Уважно розгляньте друковану і рукописну цифру 5. На що вона схожа?</a:t>
            </a:r>
          </a:p>
        </p:txBody>
      </p:sp>
      <p:pic>
        <p:nvPicPr>
          <p:cNvPr id="7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300" y="1622425"/>
            <a:ext cx="1000125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563" y="1622425"/>
            <a:ext cx="985837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755576" y="3621542"/>
            <a:ext cx="7602017" cy="1230982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Число, яке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характеризує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даному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випадку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кругів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—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число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5.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build="p"/>
      <p:bldP spid="71" grpId="1" build="p"/>
      <p:bldP spid="72" grpId="0" animBg="1"/>
      <p:bldP spid="72" grpId="1" animBg="1"/>
      <p:bldP spid="73" grpId="0"/>
      <p:bldP spid="73" grpId="1"/>
      <p:bldP spid="74" grpId="2" build="allAtOnce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79388"/>
            <a:ext cx="4740275" cy="254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4185841" y="258762"/>
            <a:ext cx="1008062" cy="7540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одержимое 3"/>
          <p:cNvSpPr txBox="1">
            <a:spLocks/>
          </p:cNvSpPr>
          <p:nvPr/>
        </p:nvSpPr>
        <p:spPr>
          <a:xfrm>
            <a:off x="330043" y="3982566"/>
            <a:ext cx="9129712" cy="53340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трикутників?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</p:txBody>
      </p:sp>
      <p:sp>
        <p:nvSpPr>
          <p:cNvPr id="19" name="Содержимое 3"/>
          <p:cNvSpPr txBox="1">
            <a:spLocks/>
          </p:cNvSpPr>
          <p:nvPr/>
        </p:nvSpPr>
        <p:spPr>
          <a:xfrm>
            <a:off x="330043" y="3953991"/>
            <a:ext cx="8715375" cy="56197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317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чотирикутників? Скільки кругів?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</p:txBody>
      </p:sp>
      <p:sp>
        <p:nvSpPr>
          <p:cNvPr id="20" name="Содержимое 3"/>
          <p:cNvSpPr txBox="1">
            <a:spLocks/>
          </p:cNvSpPr>
          <p:nvPr/>
        </p:nvSpPr>
        <p:spPr>
          <a:xfrm>
            <a:off x="314143" y="3939902"/>
            <a:ext cx="7858432" cy="114300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треба зробити, щоб трикутників стало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ж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скільки чотирикутників; стільки ж, скільки кругів, тобто 5?</a:t>
            </a:r>
          </a:p>
        </p:txBody>
      </p:sp>
      <p:sp>
        <p:nvSpPr>
          <p:cNvPr id="21" name="Содержимое 3"/>
          <p:cNvSpPr txBox="1">
            <a:spLocks/>
          </p:cNvSpPr>
          <p:nvPr/>
        </p:nvSpPr>
        <p:spPr>
          <a:xfrm>
            <a:off x="314143" y="3944069"/>
            <a:ext cx="8715375" cy="610394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317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>
                <a:tab pos="268288" algn="l"/>
              </a:tabLs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утворити число 5 з числа 4?</a:t>
            </a:r>
          </a:p>
        </p:txBody>
      </p:sp>
      <p:sp>
        <p:nvSpPr>
          <p:cNvPr id="23" name="Содержимое 3"/>
          <p:cNvSpPr txBox="1">
            <a:spLocks/>
          </p:cNvSpPr>
          <p:nvPr/>
        </p:nvSpPr>
        <p:spPr>
          <a:xfrm>
            <a:off x="332184" y="3958154"/>
            <a:ext cx="8715375" cy="62865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Викладіть 6 трикутників.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</p:txBody>
      </p:sp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550" y="285750"/>
            <a:ext cx="835025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Содержимое 3"/>
          <p:cNvSpPr txBox="1">
            <a:spLocks/>
          </p:cNvSpPr>
          <p:nvPr/>
        </p:nvSpPr>
        <p:spPr>
          <a:xfrm>
            <a:off x="323528" y="3952652"/>
            <a:ext cx="10326459" cy="995362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317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треба зробити, щоб трикутників стало стільки ж,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чотирикутників; стільки ж, скільки кругів?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5000625" y="198438"/>
            <a:ext cx="1008063" cy="9350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Содержимое 3"/>
          <p:cNvSpPr txBox="1">
            <a:spLocks/>
          </p:cNvSpPr>
          <p:nvPr/>
        </p:nvSpPr>
        <p:spPr>
          <a:xfrm>
            <a:off x="321121" y="3939902"/>
            <a:ext cx="8715375" cy="929026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Зробіть так, щоб трикутників стало стільки ж,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чотирикутників; скільки кругів, тобто 5.</a:t>
            </a:r>
          </a:p>
        </p:txBody>
      </p:sp>
      <p:sp>
        <p:nvSpPr>
          <p:cNvPr id="28" name="Содержимое 3"/>
          <p:cNvSpPr txBox="1">
            <a:spLocks/>
          </p:cNvSpPr>
          <p:nvPr/>
        </p:nvSpPr>
        <p:spPr>
          <a:xfrm>
            <a:off x="323528" y="3939902"/>
            <a:ext cx="8715375" cy="52342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317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5 з 6?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3528" y="4084166"/>
            <a:ext cx="7993063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Полічіть числа 1–5 у прямому та зворотному порядках.</a:t>
            </a:r>
          </a:p>
        </p:txBody>
      </p:sp>
      <p:pic>
        <p:nvPicPr>
          <p:cNvPr id="31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3248025"/>
            <a:ext cx="459105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323528" y="4012158"/>
            <a:ext cx="7993062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5 йде безпосередньо за числом 4.</a:t>
            </a:r>
          </a:p>
        </p:txBody>
      </p:sp>
      <p:sp>
        <p:nvSpPr>
          <p:cNvPr id="33" name="Содержимое 3"/>
          <p:cNvSpPr txBox="1">
            <a:spLocks/>
          </p:cNvSpPr>
          <p:nvPr/>
        </p:nvSpPr>
        <p:spPr>
          <a:xfrm>
            <a:off x="323528" y="3988915"/>
            <a:ext cx="8715375" cy="527051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4 попереднє до числа 5?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3528" y="4012158"/>
            <a:ext cx="7993063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число 5 із попереднього до нього числа 4?</a:t>
            </a:r>
          </a:p>
        </p:txBody>
      </p:sp>
      <p:pic>
        <p:nvPicPr>
          <p:cNvPr id="3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886075"/>
            <a:ext cx="64770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323528" y="4012158"/>
            <a:ext cx="7993063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одержати 5 із наступного до нього числа 6?</a:t>
            </a:r>
          </a:p>
        </p:txBody>
      </p:sp>
      <p:pic>
        <p:nvPicPr>
          <p:cNvPr id="37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2876550"/>
            <a:ext cx="5905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323354" y="4012158"/>
            <a:ext cx="7993062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Назвіть наступне число до числа 5.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3321"/>
          <a:stretch/>
        </p:blipFill>
        <p:spPr bwMode="auto">
          <a:xfrm>
            <a:off x="5834670" y="1779662"/>
            <a:ext cx="3187425" cy="834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42"/>
          <a:stretch/>
        </p:blipFill>
        <p:spPr bwMode="auto">
          <a:xfrm>
            <a:off x="5724128" y="1031875"/>
            <a:ext cx="3297967" cy="819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Прямоугольник 38"/>
          <p:cNvSpPr/>
          <p:nvPr/>
        </p:nvSpPr>
        <p:spPr>
          <a:xfrm>
            <a:off x="166765" y="1083326"/>
            <a:ext cx="5130311" cy="16408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2544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/>
      <p:bldP spid="19" grpId="1"/>
      <p:bldP spid="20" grpId="0" build="p"/>
      <p:bldP spid="20" grpId="1" build="allAtOnce"/>
      <p:bldP spid="21" grpId="0" build="p"/>
      <p:bldP spid="21" grpId="1" build="allAtOnce"/>
      <p:bldP spid="23" grpId="0" build="p"/>
      <p:bldP spid="23" grpId="1" build="allAtOnce"/>
      <p:bldP spid="25" grpId="0"/>
      <p:bldP spid="25" grpId="1"/>
      <p:bldP spid="26" grpId="0" animBg="1"/>
      <p:bldP spid="27" grpId="0"/>
      <p:bldP spid="27" grpId="1"/>
      <p:bldP spid="28" grpId="0" build="p"/>
      <p:bldP spid="28" grpId="1" build="allAtOnce"/>
      <p:bldP spid="30" grpId="0" build="allAtOnce"/>
      <p:bldP spid="32" grpId="0" build="allAtOnce"/>
      <p:bldP spid="33" grpId="0"/>
      <p:bldP spid="33" grpId="1"/>
      <p:bldP spid="34" grpId="0" build="allAtOnce"/>
      <p:bldP spid="36" grpId="0" build="allAtOnce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3321"/>
          <a:stretch/>
        </p:blipFill>
        <p:spPr bwMode="auto">
          <a:xfrm>
            <a:off x="4860032" y="1872640"/>
            <a:ext cx="3187425" cy="834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42"/>
          <a:stretch/>
        </p:blipFill>
        <p:spPr bwMode="auto">
          <a:xfrm>
            <a:off x="1229675" y="1876475"/>
            <a:ext cx="3297967" cy="819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131" y="2629646"/>
            <a:ext cx="5075659" cy="1131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65808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" y="-19976"/>
            <a:ext cx="7861548" cy="16768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ru-RU" sz="2200" dirty="0" smtClean="0">
                <a:latin typeface="Arial" pitchFamily="34" charset="0"/>
                <a:cs typeface="Arial" pitchFamily="34" charset="0"/>
              </a:rPr>
              <a:t>Перев</a:t>
            </a:r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ір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, чи правильно позначено цифрами кількість точок на кісточках доміно і кількість елементів у множинах.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00" y="1329740"/>
            <a:ext cx="8452083" cy="3276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16715" y="1227307"/>
            <a:ext cx="8064896" cy="3157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728000" y="1491630"/>
            <a:ext cx="21602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391200" y="1491630"/>
            <a:ext cx="21602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040000" y="1491630"/>
            <a:ext cx="21602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678000" y="1491630"/>
            <a:ext cx="21602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355740" y="1543028"/>
            <a:ext cx="21602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44553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19"/>
          <a:stretch/>
        </p:blipFill>
        <p:spPr bwMode="auto">
          <a:xfrm>
            <a:off x="346271" y="1203598"/>
            <a:ext cx="8546209" cy="3501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0" y="-27864"/>
            <a:ext cx="81003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З’єднай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кожну цифру з відповідною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кісточкою доміно. Намалюй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стільки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, скільки позначає цифра.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1074267"/>
            <a:ext cx="8064896" cy="3157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584000" y="1338590"/>
            <a:ext cx="21602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240000" y="1338590"/>
            <a:ext cx="21602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918821" y="1338590"/>
            <a:ext cx="21602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556821" y="1338590"/>
            <a:ext cx="21602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234561" y="1389988"/>
            <a:ext cx="216024" cy="5336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1259632" y="1872280"/>
            <a:ext cx="3312368" cy="555454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3059832" y="1872280"/>
            <a:ext cx="4801717" cy="555454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H="1">
            <a:off x="2843808" y="1872280"/>
            <a:ext cx="1584176" cy="555454"/>
          </a:xfrm>
          <a:prstGeom prst="line">
            <a:avLst/>
          </a:prstGeom>
          <a:ln w="19050">
            <a:solidFill>
              <a:srgbClr val="F153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6156176" y="1872280"/>
            <a:ext cx="0" cy="55545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H="1">
            <a:off x="1259632" y="1872280"/>
            <a:ext cx="6408712" cy="555454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4050196" y="3291830"/>
            <a:ext cx="305780" cy="2880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4626260" y="3651870"/>
            <a:ext cx="305780" cy="2880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139952" y="4011910"/>
            <a:ext cx="305780" cy="28803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416824" y="3219822"/>
            <a:ext cx="305780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7938628" y="3372222"/>
            <a:ext cx="305780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7434572" y="3651870"/>
            <a:ext cx="305780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7938628" y="3939902"/>
            <a:ext cx="305780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7434572" y="4083918"/>
            <a:ext cx="305780" cy="28803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6262405" y="3291830"/>
            <a:ext cx="305780" cy="28803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5807370" y="3551137"/>
            <a:ext cx="305780" cy="28803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6262405" y="3837975"/>
            <a:ext cx="305780" cy="28803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5813884" y="4083918"/>
            <a:ext cx="305780" cy="28803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2463355" y="3507854"/>
            <a:ext cx="305780" cy="288032"/>
          </a:xfrm>
          <a:prstGeom prst="rect">
            <a:avLst/>
          </a:prstGeom>
          <a:solidFill>
            <a:srgbClr val="F153B1"/>
          </a:solidFill>
          <a:ln>
            <a:solidFill>
              <a:srgbClr val="F153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2906942" y="3969331"/>
            <a:ext cx="305780" cy="288032"/>
          </a:xfrm>
          <a:prstGeom prst="rect">
            <a:avLst/>
          </a:prstGeom>
          <a:solidFill>
            <a:srgbClr val="F153B1"/>
          </a:solidFill>
          <a:ln>
            <a:solidFill>
              <a:srgbClr val="F153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025860" y="3679816"/>
            <a:ext cx="305780" cy="288032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5240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802" y="555526"/>
            <a:ext cx="4400550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Картинки по запросу бабочка пнг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6723">
            <a:off x="49400" y="2392592"/>
            <a:ext cx="2886073" cy="2239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436" y="1387475"/>
            <a:ext cx="1192212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Овал 13"/>
          <p:cNvSpPr/>
          <p:nvPr/>
        </p:nvSpPr>
        <p:spPr>
          <a:xfrm>
            <a:off x="5625802" y="707579"/>
            <a:ext cx="457200" cy="4572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" y="-19976"/>
            <a:ext cx="7524328" cy="8821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Навчись писати цифру 5.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1578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41569E-6 C -0.0033 0.02316 -0.00972 0.04138 -0.01719 0.06115 C -0.01858 0.06486 -0.01996 0.07968 -0.02066 0.08277 C -0.02222 0.08894 -0.02413 0.09481 -0.02587 0.10099 C -0.02899 0.1118 -0.0349 0.11797 -0.03802 0.12878 C -0.03993 0.13527 -0.0401 0.1433 -0.04149 0.15009 C -0.04444 0.1643 -0.04792 0.1782 -0.05 0.19302 C -0.0526 0.21186 -0.05503 0.22946 -0.05694 0.2483 C -0.05746 0.25355 -0.06128 0.26096 -0.05868 0.26374 C -0.05556 0.26714 -0.05191 0.25849 -0.04826 0.25757 C -0.0408 0.25541 -0.03333 0.25541 -0.02587 0.25448 C -0.01562 0.25139 -0.01181 0.24768 -0.00174 0.25139 C 0.00833 0.26344 -0.00191 0.25293 0.01372 0.26066 C 0.01667 0.2622 0.01944 0.26498 0.0224 0.26683 C 0.02465 0.26807 0.02708 0.26899 0.02934 0.26992 C 0.03542 0.28073 0.04254 0.28536 0.05 0.29432 C 0.05174 0.29648 0.05521 0.3005 0.05521 0.3005 C 0.05885 0.31069 0.0599 0.32088 0.06372 0.33107 C 0.06406 0.33385 0.06615 0.34898 0.06719 0.35269 C 0.06927 0.35917 0.07413 0.37091 0.07413 0.37091 C 0.07535 0.37709 0.07639 0.38326 0.0776 0.38944 C 0.07813 0.39253 0.07934 0.3987 0.07934 0.3987 C 0.08108 0.44935 0.08212 0.44441 0.07934 0.49382 C 0.07934 0.49444 0.07726 0.51513 0.07587 0.51822 C 0.07448 0.521 0.07205 0.52162 0.07066 0.5244 C 0.05747 0.55034 0.06788 0.542 0.05694 0.5488 C 0.05451 0.56146 0.05087 0.5664 0.04479 0.5735 C 0.04132 0.59852 0.02986 0.62693 0.01545 0.63465 C 0.01163 0.64515 0.00677 0.6504 0.00174 0.65936 C -0.00139 0.67634 -0.00712 0.67233 -0.01719 0.6748 C -0.03871 0.68623 -0.00799 0.67079 -0.06892 0.68067 C -0.07483 0.68159 -0.09236 0.69024 -0.09826 0.69302 C -0.10573 0.69209 -0.11371 0.69487 -0.12066 0.68993 C -0.12448 0.68715 -0.12535 0.67789 -0.1276 0.67171 C -0.13177 0.6609 -0.13472 0.6467 -0.14149 0.64083 " pathEditMode="relative" ptsTypes="ffffffffffffffffffffffffffffffffff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816 0.00494 0.01493 0.01451 0.02257 0.02131 C 0.03091 0.02841 0.04098 0.03026 0.05 0.03366 C 0.06563 0.03273 0.08108 0.03243 0.0967 0.03057 C 0.11146 0.02872 0.12657 0.01822 0.1415 0.01544 C 0.15504 0.0071 0.14827 0.01019 0.16216 0.00617 C 0.16841 -0.00124 0.16528 0 0.17084 0 " pathEditMode="relative" ptsTypes="ffffff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одержимое 4"/>
          <p:cNvSpPr txBox="1">
            <a:spLocks/>
          </p:cNvSpPr>
          <p:nvPr/>
        </p:nvSpPr>
        <p:spPr>
          <a:xfrm>
            <a:off x="0" y="-42620"/>
            <a:ext cx="8229600" cy="785812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 smtClean="0">
              <a:solidFill>
                <a:sysClr val="windowText" lastClr="000000"/>
              </a:solidFill>
              <a:latin typeface="Arial" pitchFamily="34" charset="0"/>
              <a:cs typeface="Arial" panose="020B060402020202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парту 5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4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15" name="Овал 14"/>
          <p:cNvSpPr/>
          <p:nvPr/>
        </p:nvSpPr>
        <p:spPr>
          <a:xfrm>
            <a:off x="304800" y="2090738"/>
            <a:ext cx="857250" cy="78581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233488" y="2090738"/>
            <a:ext cx="857250" cy="78581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162175" y="2090738"/>
            <a:ext cx="857250" cy="78581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090863" y="2090738"/>
            <a:ext cx="857250" cy="78581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4019550" y="2090738"/>
            <a:ext cx="857250" cy="78581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43525" y="2090738"/>
            <a:ext cx="785813" cy="714375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272213" y="2090738"/>
            <a:ext cx="785812" cy="714375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200900" y="2090738"/>
            <a:ext cx="785813" cy="714375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129588" y="2090738"/>
            <a:ext cx="785812" cy="714375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Содержимое 4"/>
          <p:cNvSpPr txBox="1">
            <a:spLocks/>
          </p:cNvSpPr>
          <p:nvPr/>
        </p:nvSpPr>
        <p:spPr bwMode="auto">
          <a:xfrm>
            <a:off x="35496" y="-92546"/>
            <a:ext cx="82296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buClr>
                <a:schemeClr val="accent1"/>
              </a:buClr>
              <a:buSzPct val="80000"/>
            </a:pPr>
            <a:endParaRPr lang="ru-RU" altLang="uk-UA" sz="2200" dirty="0">
              <a:latin typeface="Arial" pitchFamily="34" charset="0"/>
              <a:cs typeface="Arial" pitchFamily="34" charset="0"/>
            </a:endParaRPr>
          </a:p>
          <a:p>
            <a:pPr marL="0" indent="0">
              <a:buClr>
                <a:schemeClr val="accent1"/>
              </a:buClr>
              <a:buSzPct val="80000"/>
            </a:pPr>
            <a:r>
              <a:rPr lang="ru-RU" altLang="uk-UA" sz="2200" dirty="0" err="1" smtClean="0">
                <a:latin typeface="Arial" pitchFamily="34" charset="0"/>
                <a:cs typeface="Arial" pitchFamily="34" charset="0"/>
              </a:rPr>
              <a:t>Скільки</a:t>
            </a:r>
            <a:r>
              <a:rPr lang="ru-RU" altLang="uk-UA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кружків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? 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344738" y="4019550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 dirty="0"/>
              <a:t>5</a:t>
            </a:r>
            <a:endParaRPr lang="ru-RU" altLang="uk-UA" dirty="0"/>
          </a:p>
        </p:txBody>
      </p:sp>
      <p:sp>
        <p:nvSpPr>
          <p:cNvPr id="26" name="Содержимое 4"/>
          <p:cNvSpPr txBox="1">
            <a:spLocks/>
          </p:cNvSpPr>
          <p:nvPr/>
        </p:nvSpPr>
        <p:spPr bwMode="auto">
          <a:xfrm>
            <a:off x="35496" y="-92546"/>
            <a:ext cx="885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endParaRPr lang="ru-RU" altLang="uk-UA" sz="2200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accent1"/>
              </a:buClr>
              <a:buSzPct val="80000"/>
            </a:pPr>
            <a:r>
              <a:rPr lang="ru-RU" altLang="uk-UA" sz="2200" dirty="0" err="1" smtClean="0">
                <a:latin typeface="Arial" pitchFamily="34" charset="0"/>
                <a:cs typeface="Arial" pitchFamily="34" charset="0"/>
              </a:rPr>
              <a:t>Скільки</a:t>
            </a:r>
            <a:r>
              <a:rPr lang="ru-RU" altLang="uk-UA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чотирикутників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?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Покладіть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під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altLang="uk-UA" sz="2200" dirty="0" err="1" smtClean="0">
                <a:latin typeface="Arial" pitchFamily="34" charset="0"/>
                <a:cs typeface="Arial" pitchFamily="34" charset="0"/>
              </a:rPr>
              <a:t>фігурами</a:t>
            </a:r>
            <a:r>
              <a:rPr lang="ru-RU" altLang="uk-UA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відповідні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 </a:t>
            </a:r>
            <a:endParaRPr lang="ru-RU" altLang="uk-UA" sz="2200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accent1"/>
              </a:buClr>
              <a:buSzPct val="80000"/>
            </a:pPr>
            <a:r>
              <a:rPr lang="ru-RU" altLang="uk-UA" sz="2200" dirty="0" err="1" smtClean="0">
                <a:latin typeface="Arial" pitchFamily="34" charset="0"/>
                <a:cs typeface="Arial" pitchFamily="34" charset="0"/>
              </a:rPr>
              <a:t>картки</a:t>
            </a:r>
            <a:r>
              <a:rPr lang="ru-RU" altLang="uk-UA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з числами. 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6732240" y="3956476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 dirty="0"/>
              <a:t>4</a:t>
            </a:r>
            <a:endParaRPr lang="ru-RU" altLang="uk-UA" dirty="0"/>
          </a:p>
        </p:txBody>
      </p:sp>
      <p:sp>
        <p:nvSpPr>
          <p:cNvPr id="28" name="Содержимое 4"/>
          <p:cNvSpPr txBox="1">
            <a:spLocks/>
          </p:cNvSpPr>
          <p:nvPr/>
        </p:nvSpPr>
        <p:spPr>
          <a:xfrm>
            <a:off x="32568" y="-92546"/>
            <a:ext cx="5043488" cy="1093074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ru-RU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Складіть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пари. </a:t>
            </a:r>
          </a:p>
        </p:txBody>
      </p:sp>
      <p:sp>
        <p:nvSpPr>
          <p:cNvPr id="29" name="Содержимое 4"/>
          <p:cNvSpPr txBox="1">
            <a:spLocks/>
          </p:cNvSpPr>
          <p:nvPr/>
        </p:nvSpPr>
        <p:spPr>
          <a:xfrm>
            <a:off x="35496" y="-92546"/>
            <a:ext cx="7655895" cy="949629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ru-RU" sz="2200" dirty="0" smtClean="0">
              <a:latin typeface="Arial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 err="1" smtClean="0">
                <a:latin typeface="Arial" pitchFamily="34" charset="0"/>
                <a:cs typeface="Arial" panose="020B0604020202020204" pitchFamily="34" charset="0"/>
              </a:rPr>
              <a:t>Ці</a:t>
            </a:r>
            <a:r>
              <a:rPr lang="ru-RU" sz="2200" dirty="0" smtClean="0">
                <a:latin typeface="Arial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між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картками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з числами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картку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відповідним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знаком: «=»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або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«≠». </a:t>
            </a:r>
          </a:p>
        </p:txBody>
      </p:sp>
      <p:sp>
        <p:nvSpPr>
          <p:cNvPr id="30" name="Не равно 29"/>
          <p:cNvSpPr/>
          <p:nvPr/>
        </p:nvSpPr>
        <p:spPr>
          <a:xfrm>
            <a:off x="4355976" y="4246563"/>
            <a:ext cx="857250" cy="428625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4017963" y="1833563"/>
            <a:ext cx="857250" cy="130016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Содержимое 4"/>
          <p:cNvSpPr txBox="1">
            <a:spLocks/>
          </p:cNvSpPr>
          <p:nvPr/>
        </p:nvSpPr>
        <p:spPr bwMode="auto">
          <a:xfrm>
            <a:off x="57943" y="-92546"/>
            <a:ext cx="6818313" cy="668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buClr>
                <a:schemeClr val="accent1"/>
              </a:buClr>
              <a:buSzPct val="80000"/>
            </a:pPr>
            <a:endParaRPr lang="ru-RU" altLang="uk-UA" sz="22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Clr>
                <a:schemeClr val="accent1"/>
              </a:buClr>
              <a:buSzPct val="80000"/>
            </a:pPr>
            <a:r>
              <a:rPr lang="ru-RU" altLang="uk-UA" sz="2200" dirty="0" smtClean="0">
                <a:latin typeface="Arial" pitchFamily="34" charset="0"/>
                <a:cs typeface="Arial" pitchFamily="34" charset="0"/>
              </a:rPr>
              <a:t>Яке 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число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більше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? </a:t>
            </a:r>
          </a:p>
        </p:txBody>
      </p:sp>
      <p:sp>
        <p:nvSpPr>
          <p:cNvPr id="33" name="Содержимое 4"/>
          <p:cNvSpPr txBox="1">
            <a:spLocks/>
          </p:cNvSpPr>
          <p:nvPr/>
        </p:nvSpPr>
        <p:spPr bwMode="auto">
          <a:xfrm>
            <a:off x="-72926" y="271488"/>
            <a:ext cx="66611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buClr>
                <a:schemeClr val="accent1"/>
              </a:buClr>
              <a:buSzPct val="80000"/>
            </a:pP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Які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фігури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залишилися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 без пари? </a:t>
            </a:r>
          </a:p>
        </p:txBody>
      </p:sp>
      <p:sp>
        <p:nvSpPr>
          <p:cNvPr id="34" name="Содержимое 4"/>
          <p:cNvSpPr txBox="1">
            <a:spLocks/>
          </p:cNvSpPr>
          <p:nvPr/>
        </p:nvSpPr>
        <p:spPr bwMode="auto">
          <a:xfrm>
            <a:off x="-36512" y="235769"/>
            <a:ext cx="7008813" cy="535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buClr>
                <a:schemeClr val="accent1"/>
              </a:buClr>
              <a:buSzPct val="80000"/>
            </a:pPr>
            <a:r>
              <a:rPr lang="ru-RU" altLang="uk-UA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Яких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фігур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 не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вистачило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 для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складання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 пар? </a:t>
            </a:r>
          </a:p>
        </p:txBody>
      </p:sp>
      <p:sp>
        <p:nvSpPr>
          <p:cNvPr id="35" name="Содержимое 4"/>
          <p:cNvSpPr txBox="1">
            <a:spLocks/>
          </p:cNvSpPr>
          <p:nvPr/>
        </p:nvSpPr>
        <p:spPr bwMode="auto">
          <a:xfrm>
            <a:off x="-72008" y="236563"/>
            <a:ext cx="4283968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buClr>
                <a:schemeClr val="accent1"/>
              </a:buClr>
              <a:buSzPct val="80000"/>
            </a:pPr>
            <a:r>
              <a:rPr lang="ru-RU" altLang="uk-UA" sz="2200" dirty="0" smtClean="0">
                <a:latin typeface="Arial" pitchFamily="34" charset="0"/>
                <a:cs typeface="Arial" pitchFamily="34" charset="0"/>
              </a:rPr>
              <a:t>Яке 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число </a:t>
            </a:r>
            <a:r>
              <a:rPr lang="ru-RU" altLang="uk-UA" sz="2200" dirty="0" err="1">
                <a:latin typeface="Arial" pitchFamily="34" charset="0"/>
                <a:cs typeface="Arial" pitchFamily="34" charset="0"/>
              </a:rPr>
              <a:t>менше</a:t>
            </a:r>
            <a:r>
              <a:rPr lang="ru-RU" altLang="uk-UA" sz="22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81353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4 0.03887 C 0.03975 0.0947 0.08385 0.15022 -0.00608 0.17212 C -0.09601 0.19371 -0.45434 0.16996 -0.54393 0.16965 " pathEditMode="relative" rAng="0" ptsTypes="aaA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0.03887 C 0.04097 0.0947 0.08507 0.15022 -0.00486 0.17212 C -0.09479 0.19371 -0.45313 0.16996 -0.54271 0.16965 " pathEditMode="relative" rAng="0" ptsTypes="aaA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0.03887 C 0.04497 0.0947 0.08906 0.15022 -0.00087 0.17212 C -0.0908 0.19371 -0.44913 0.16996 -0.53871 0.16965 " pathEditMode="relative" rAng="0" ptsTypes="aaA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0.03887 C 0.04341 0.0947 0.0875 0.15022 -0.00243 0.17212 C -0.09236 0.19371 -0.45069 0.16996 -0.54027 0.16965 " pathEditMode="relative" rAng="0" ptsTypes="aaA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69" y="77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build="allAtOnce"/>
      <p:bldP spid="25" grpId="0" animBg="1"/>
      <p:bldP spid="25" grpId="1" animBg="1"/>
      <p:bldP spid="26" grpId="0"/>
      <p:bldP spid="26" grpId="1"/>
      <p:bldP spid="27" grpId="0" animBg="1"/>
      <p:bldP spid="27" grpId="1" animBg="1"/>
      <p:bldP spid="28" grpId="0" build="allAtOnce"/>
      <p:bldP spid="29" grpId="0"/>
      <p:bldP spid="29" grpId="1"/>
      <p:bldP spid="31" grpId="0" animBg="1"/>
      <p:bldP spid="32" grpId="0" build="allAtOnce"/>
      <p:bldP spid="33" grpId="0" build="allAtOnce"/>
      <p:bldP spid="34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Содержимое 4"/>
          <p:cNvSpPr txBox="1">
            <a:spLocks/>
          </p:cNvSpPr>
          <p:nvPr/>
        </p:nvSpPr>
        <p:spPr bwMode="auto">
          <a:xfrm>
            <a:off x="0" y="-20540"/>
            <a:ext cx="82296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altLang="uk-UA" sz="2200" dirty="0" smtClean="0">
              <a:latin typeface="Arial" charset="0"/>
            </a:endParaRPr>
          </a:p>
          <a:p>
            <a:r>
              <a:rPr lang="ru-RU" altLang="uk-UA" sz="2200" dirty="0" err="1" smtClean="0">
                <a:latin typeface="Arial" charset="0"/>
              </a:rPr>
              <a:t>Покладіть</a:t>
            </a:r>
            <a:r>
              <a:rPr lang="ru-RU" altLang="uk-UA" sz="2200" dirty="0" smtClean="0">
                <a:latin typeface="Arial" charset="0"/>
              </a:rPr>
              <a:t> </a:t>
            </a:r>
            <a:r>
              <a:rPr lang="ru-RU" altLang="uk-UA" sz="2200" dirty="0">
                <a:latin typeface="Arial" charset="0"/>
              </a:rPr>
              <a:t>на парту 5 </a:t>
            </a:r>
            <a:r>
              <a:rPr lang="ru-RU" altLang="uk-UA" sz="2200" dirty="0" err="1">
                <a:latin typeface="Arial" charset="0"/>
              </a:rPr>
              <a:t>трикутників</a:t>
            </a:r>
            <a:r>
              <a:rPr lang="ru-RU" altLang="uk-UA" sz="2200" dirty="0">
                <a:latin typeface="Arial" charset="0"/>
              </a:rPr>
              <a:t> і 5 </a:t>
            </a:r>
            <a:r>
              <a:rPr lang="ru-RU" altLang="uk-UA" sz="2200" dirty="0" err="1">
                <a:latin typeface="Arial" charset="0"/>
              </a:rPr>
              <a:t>кружків</a:t>
            </a:r>
            <a:r>
              <a:rPr lang="ru-RU" altLang="uk-UA" sz="2200" dirty="0">
                <a:latin typeface="Arial" charset="0"/>
              </a:rPr>
              <a:t>. </a:t>
            </a:r>
          </a:p>
        </p:txBody>
      </p:sp>
      <p:sp>
        <p:nvSpPr>
          <p:cNvPr id="37" name="Равнобедренный треугольник 36"/>
          <p:cNvSpPr/>
          <p:nvPr/>
        </p:nvSpPr>
        <p:spPr>
          <a:xfrm>
            <a:off x="214313" y="2114550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8" name="Равнобедренный треугольник 37"/>
          <p:cNvSpPr/>
          <p:nvPr/>
        </p:nvSpPr>
        <p:spPr>
          <a:xfrm>
            <a:off x="1071563" y="2114550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9" name="Равнобедренный треугольник 38"/>
          <p:cNvSpPr/>
          <p:nvPr/>
        </p:nvSpPr>
        <p:spPr>
          <a:xfrm>
            <a:off x="1928813" y="2114550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0" name="Равнобедренный треугольник 39"/>
          <p:cNvSpPr/>
          <p:nvPr/>
        </p:nvSpPr>
        <p:spPr>
          <a:xfrm>
            <a:off x="2786063" y="2114550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1" name="Равнобедренный треугольник 40"/>
          <p:cNvSpPr/>
          <p:nvPr/>
        </p:nvSpPr>
        <p:spPr>
          <a:xfrm>
            <a:off x="3643313" y="2114550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4786313" y="2114550"/>
            <a:ext cx="642937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5643563" y="2114550"/>
            <a:ext cx="642937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6500813" y="2114550"/>
            <a:ext cx="642937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7358063" y="2114550"/>
            <a:ext cx="642937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8143875" y="2114550"/>
            <a:ext cx="642938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2051278" y="3795886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 dirty="0"/>
              <a:t>5</a:t>
            </a:r>
            <a:endParaRPr lang="ru-RU" altLang="uk-UA" dirty="0"/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6564571" y="3795886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 dirty="0"/>
              <a:t>5</a:t>
            </a:r>
            <a:endParaRPr lang="ru-RU" altLang="uk-UA" dirty="0"/>
          </a:p>
        </p:txBody>
      </p:sp>
      <p:sp>
        <p:nvSpPr>
          <p:cNvPr id="49" name="Содержимое 2"/>
          <p:cNvSpPr txBox="1">
            <a:spLocks/>
          </p:cNvSpPr>
          <p:nvPr/>
        </p:nvSpPr>
        <p:spPr bwMode="auto">
          <a:xfrm>
            <a:off x="0" y="-20540"/>
            <a:ext cx="8229600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ru-RU" altLang="uk-UA" sz="2200" dirty="0" smtClean="0">
              <a:latin typeface="Arial" charset="0"/>
            </a:endParaRPr>
          </a:p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ru-RU" altLang="uk-UA" sz="2200" dirty="0" err="1" smtClean="0">
                <a:latin typeface="Arial" charset="0"/>
              </a:rPr>
              <a:t>Складіть</a:t>
            </a:r>
            <a:r>
              <a:rPr lang="ru-RU" altLang="uk-UA" sz="2200" dirty="0" smtClean="0">
                <a:latin typeface="Arial" charset="0"/>
              </a:rPr>
              <a:t> </a:t>
            </a:r>
            <a:r>
              <a:rPr lang="ru-RU" altLang="uk-UA" sz="2200" dirty="0">
                <a:latin typeface="Arial" charset="0"/>
              </a:rPr>
              <a:t>пари. </a:t>
            </a:r>
            <a:r>
              <a:rPr lang="ru-RU" altLang="uk-UA" sz="2200" dirty="0" err="1">
                <a:latin typeface="Arial" charset="0"/>
              </a:rPr>
              <a:t>Що</a:t>
            </a:r>
            <a:r>
              <a:rPr lang="ru-RU" altLang="uk-UA" sz="2200" dirty="0">
                <a:latin typeface="Arial" charset="0"/>
              </a:rPr>
              <a:t> </a:t>
            </a:r>
            <a:r>
              <a:rPr lang="ru-RU" altLang="uk-UA" sz="2200" dirty="0" err="1">
                <a:latin typeface="Arial" charset="0"/>
              </a:rPr>
              <a:t>можна</a:t>
            </a:r>
            <a:r>
              <a:rPr lang="ru-RU" altLang="uk-UA" sz="2200" dirty="0">
                <a:latin typeface="Arial" charset="0"/>
              </a:rPr>
              <a:t> </a:t>
            </a:r>
            <a:r>
              <a:rPr lang="ru-RU" altLang="uk-UA" sz="2200" dirty="0" err="1">
                <a:latin typeface="Arial" charset="0"/>
              </a:rPr>
              <a:t>сказати</a:t>
            </a:r>
            <a:r>
              <a:rPr lang="ru-RU" altLang="uk-UA" sz="2200" dirty="0">
                <a:latin typeface="Arial" charset="0"/>
              </a:rPr>
              <a:t> </a:t>
            </a:r>
            <a:r>
              <a:rPr lang="ru-RU" altLang="uk-UA" sz="2200" dirty="0" smtClean="0">
                <a:latin typeface="Arial" charset="0"/>
              </a:rPr>
              <a:t/>
            </a:r>
            <a:br>
              <a:rPr lang="ru-RU" altLang="uk-UA" sz="2200" dirty="0" smtClean="0">
                <a:latin typeface="Arial" charset="0"/>
              </a:rPr>
            </a:br>
            <a:r>
              <a:rPr lang="ru-RU" altLang="uk-UA" sz="2200" dirty="0" smtClean="0">
                <a:latin typeface="Arial" charset="0"/>
              </a:rPr>
              <a:t>про </a:t>
            </a:r>
            <a:r>
              <a:rPr lang="ru-RU" altLang="uk-UA" sz="2200" dirty="0" err="1">
                <a:latin typeface="Arial" charset="0"/>
              </a:rPr>
              <a:t>кількість</a:t>
            </a:r>
            <a:r>
              <a:rPr lang="ru-RU" altLang="uk-UA" sz="2200" dirty="0">
                <a:latin typeface="Arial" charset="0"/>
              </a:rPr>
              <a:t> </a:t>
            </a:r>
            <a:r>
              <a:rPr lang="ru-RU" altLang="uk-UA" sz="2200" dirty="0" err="1">
                <a:latin typeface="Arial" charset="0"/>
              </a:rPr>
              <a:t>трикутників</a:t>
            </a:r>
            <a:r>
              <a:rPr lang="ru-RU" altLang="uk-UA" sz="2200" dirty="0">
                <a:latin typeface="Arial" charset="0"/>
              </a:rPr>
              <a:t> і </a:t>
            </a:r>
            <a:r>
              <a:rPr lang="ru-RU" altLang="uk-UA" sz="2200" dirty="0" err="1">
                <a:latin typeface="Arial" charset="0"/>
              </a:rPr>
              <a:t>кружків</a:t>
            </a:r>
            <a:r>
              <a:rPr lang="ru-RU" altLang="uk-UA" sz="2200" dirty="0">
                <a:latin typeface="Arial" charset="0"/>
              </a:rPr>
              <a:t>? </a:t>
            </a:r>
          </a:p>
        </p:txBody>
      </p:sp>
      <p:sp>
        <p:nvSpPr>
          <p:cNvPr id="50" name="Содержимое 2"/>
          <p:cNvSpPr txBox="1">
            <a:spLocks/>
          </p:cNvSpPr>
          <p:nvPr/>
        </p:nvSpPr>
        <p:spPr bwMode="auto">
          <a:xfrm>
            <a:off x="0" y="-20540"/>
            <a:ext cx="7358063" cy="1584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ru-RU" altLang="uk-UA" sz="2200" dirty="0" smtClean="0">
              <a:latin typeface="Arial" charset="0"/>
            </a:endParaRPr>
          </a:p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ru-RU" altLang="uk-UA" sz="2200" dirty="0" err="1" smtClean="0">
                <a:latin typeface="Arial" charset="0"/>
              </a:rPr>
              <a:t>Рівні</a:t>
            </a:r>
            <a:r>
              <a:rPr lang="ru-RU" altLang="uk-UA" sz="2200" dirty="0" smtClean="0">
                <a:latin typeface="Arial" charset="0"/>
              </a:rPr>
              <a:t> </a:t>
            </a:r>
            <a:r>
              <a:rPr lang="ru-RU" altLang="uk-UA" sz="2200" dirty="0" err="1">
                <a:latin typeface="Arial" charset="0"/>
              </a:rPr>
              <a:t>чи</a:t>
            </a:r>
            <a:r>
              <a:rPr lang="ru-RU" altLang="uk-UA" sz="2200" dirty="0">
                <a:latin typeface="Arial" charset="0"/>
              </a:rPr>
              <a:t> </a:t>
            </a:r>
            <a:r>
              <a:rPr lang="ru-RU" altLang="uk-UA" sz="2200" dirty="0" err="1">
                <a:latin typeface="Arial" charset="0"/>
              </a:rPr>
              <a:t>ні</a:t>
            </a:r>
            <a:r>
              <a:rPr lang="ru-RU" altLang="uk-UA" sz="2200" dirty="0">
                <a:latin typeface="Arial" charset="0"/>
              </a:rPr>
              <a:t> </a:t>
            </a:r>
            <a:r>
              <a:rPr lang="ru-RU" altLang="uk-UA" sz="2200" dirty="0" err="1">
                <a:latin typeface="Arial" charset="0"/>
              </a:rPr>
              <a:t>кількості</a:t>
            </a:r>
            <a:r>
              <a:rPr lang="ru-RU" altLang="uk-UA" sz="2200" dirty="0">
                <a:latin typeface="Arial" charset="0"/>
              </a:rPr>
              <a:t> </a:t>
            </a:r>
            <a:r>
              <a:rPr lang="ru-RU" altLang="uk-UA" sz="2200" dirty="0" err="1">
                <a:latin typeface="Arial" charset="0"/>
              </a:rPr>
              <a:t>кружків</a:t>
            </a:r>
            <a:r>
              <a:rPr lang="ru-RU" altLang="uk-UA" sz="2200" dirty="0">
                <a:latin typeface="Arial" charset="0"/>
              </a:rPr>
              <a:t> і </a:t>
            </a:r>
            <a:r>
              <a:rPr lang="ru-RU" altLang="uk-UA" sz="2200" dirty="0" err="1">
                <a:latin typeface="Arial" charset="0"/>
              </a:rPr>
              <a:t>трикутників</a:t>
            </a:r>
            <a:r>
              <a:rPr lang="ru-RU" altLang="uk-UA" sz="2200" dirty="0">
                <a:latin typeface="Arial" charset="0"/>
              </a:rPr>
              <a:t>?</a:t>
            </a:r>
          </a:p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ru-RU" altLang="uk-UA" sz="2200" dirty="0" err="1">
                <a:latin typeface="Arial" charset="0"/>
              </a:rPr>
              <a:t>Покладіть</a:t>
            </a:r>
            <a:r>
              <a:rPr lang="ru-RU" altLang="uk-UA" sz="2200" dirty="0">
                <a:latin typeface="Arial" charset="0"/>
              </a:rPr>
              <a:t> </a:t>
            </a:r>
            <a:r>
              <a:rPr lang="ru-RU" altLang="uk-UA" sz="2200" dirty="0" err="1">
                <a:latin typeface="Arial" charset="0"/>
              </a:rPr>
              <a:t>між</a:t>
            </a:r>
            <a:r>
              <a:rPr lang="ru-RU" altLang="uk-UA" sz="2200" dirty="0">
                <a:latin typeface="Arial" charset="0"/>
              </a:rPr>
              <a:t> </a:t>
            </a:r>
            <a:r>
              <a:rPr lang="ru-RU" altLang="uk-UA" sz="2200" dirty="0" err="1">
                <a:latin typeface="Arial" charset="0"/>
              </a:rPr>
              <a:t>картками</a:t>
            </a:r>
            <a:r>
              <a:rPr lang="ru-RU" altLang="uk-UA" sz="2200" dirty="0">
                <a:latin typeface="Arial" charset="0"/>
              </a:rPr>
              <a:t> з числами </a:t>
            </a:r>
            <a:r>
              <a:rPr lang="ru-RU" altLang="uk-UA" sz="2200" dirty="0" err="1" smtClean="0">
                <a:latin typeface="Arial" charset="0"/>
              </a:rPr>
              <a:t>картку</a:t>
            </a:r>
            <a:r>
              <a:rPr lang="ru-RU" altLang="uk-UA" sz="2200" dirty="0" smtClean="0">
                <a:latin typeface="Arial" charset="0"/>
              </a:rPr>
              <a:t> </a:t>
            </a:r>
            <a:r>
              <a:rPr lang="ru-RU" altLang="uk-UA" sz="2200" dirty="0">
                <a:latin typeface="Arial" charset="0"/>
              </a:rPr>
              <a:t>з </a:t>
            </a:r>
            <a:r>
              <a:rPr lang="ru-RU" altLang="uk-UA" sz="2200" dirty="0" err="1">
                <a:latin typeface="Arial" charset="0"/>
              </a:rPr>
              <a:t>відповідним</a:t>
            </a:r>
            <a:r>
              <a:rPr lang="ru-RU" altLang="uk-UA" sz="2200" dirty="0">
                <a:latin typeface="Arial" charset="0"/>
              </a:rPr>
              <a:t> знаком.</a:t>
            </a:r>
          </a:p>
        </p:txBody>
      </p:sp>
      <p:sp>
        <p:nvSpPr>
          <p:cNvPr id="51" name="Равно 50"/>
          <p:cNvSpPr/>
          <p:nvPr/>
        </p:nvSpPr>
        <p:spPr>
          <a:xfrm>
            <a:off x="4139952" y="4019550"/>
            <a:ext cx="857250" cy="428625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4209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8" grpId="0" animBg="1"/>
      <p:bldP spid="49" grpId="0" build="p"/>
      <p:bldP spid="49" grpId="1" build="allAtOnce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87" r="4323"/>
          <a:stretch/>
        </p:blipFill>
        <p:spPr bwMode="auto">
          <a:xfrm>
            <a:off x="79375" y="1847850"/>
            <a:ext cx="9064625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Прямая соединительная линия 21"/>
          <p:cNvCxnSpPr/>
          <p:nvPr/>
        </p:nvCxnSpPr>
        <p:spPr>
          <a:xfrm>
            <a:off x="628021" y="2139702"/>
            <a:ext cx="132460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1122652" y="2635250"/>
            <a:ext cx="1234786" cy="1944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949324" y="2995613"/>
            <a:ext cx="97948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750094" y="3309939"/>
            <a:ext cx="16073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1128900" y="3707606"/>
            <a:ext cx="79991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3967242" y="2416958"/>
            <a:ext cx="81907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4296138" y="2976563"/>
            <a:ext cx="85192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3954346" y="3655218"/>
            <a:ext cx="90568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V="1">
            <a:off x="6704013" y="2311400"/>
            <a:ext cx="1157536" cy="952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7302500" y="2619891"/>
            <a:ext cx="971550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7036650" y="3059113"/>
            <a:ext cx="824899" cy="190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V="1">
            <a:off x="6575425" y="3306764"/>
            <a:ext cx="1801589" cy="31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Содержимое 2"/>
          <p:cNvSpPr txBox="1">
            <a:spLocks/>
          </p:cNvSpPr>
          <p:nvPr/>
        </p:nvSpPr>
        <p:spPr bwMode="auto">
          <a:xfrm>
            <a:off x="452438" y="3962400"/>
            <a:ext cx="595312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altLang="uk-UA" sz="3600" b="1" i="1" dirty="0"/>
              <a:t>5</a:t>
            </a:r>
            <a:endParaRPr lang="ru-RU" altLang="uk-UA" sz="3600" b="1" i="1" dirty="0"/>
          </a:p>
          <a:p>
            <a:pPr>
              <a:buClr>
                <a:schemeClr val="accent1"/>
              </a:buClr>
              <a:buSzPct val="80000"/>
              <a:buFont typeface="Wingdings 2" pitchFamily="18" charset="2"/>
              <a:buChar char=""/>
            </a:pPr>
            <a:endParaRPr lang="ru-RU" altLang="uk-UA" sz="2400" dirty="0"/>
          </a:p>
        </p:txBody>
      </p:sp>
      <p:sp>
        <p:nvSpPr>
          <p:cNvPr id="35" name="Содержимое 2"/>
          <p:cNvSpPr txBox="1">
            <a:spLocks/>
          </p:cNvSpPr>
          <p:nvPr/>
        </p:nvSpPr>
        <p:spPr bwMode="auto">
          <a:xfrm>
            <a:off x="1952625" y="3962400"/>
            <a:ext cx="595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altLang="uk-UA" sz="3600" b="1" i="1" dirty="0"/>
              <a:t>5</a:t>
            </a:r>
            <a:endParaRPr lang="ru-RU" altLang="uk-UA" sz="3600" b="1" i="1" dirty="0"/>
          </a:p>
          <a:p>
            <a:pPr>
              <a:buClr>
                <a:schemeClr val="accent1"/>
              </a:buClr>
              <a:buSzPct val="80000"/>
              <a:buFont typeface="Wingdings 2" pitchFamily="18" charset="2"/>
              <a:buChar char=""/>
            </a:pPr>
            <a:endParaRPr lang="ru-RU" altLang="uk-UA" sz="2400" dirty="0"/>
          </a:p>
        </p:txBody>
      </p:sp>
      <p:sp>
        <p:nvSpPr>
          <p:cNvPr id="52" name="Содержимое 2"/>
          <p:cNvSpPr txBox="1">
            <a:spLocks/>
          </p:cNvSpPr>
          <p:nvPr/>
        </p:nvSpPr>
        <p:spPr bwMode="auto">
          <a:xfrm>
            <a:off x="3543052" y="3939902"/>
            <a:ext cx="5969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altLang="uk-UA" sz="3600" b="1" i="1" dirty="0"/>
              <a:t>3</a:t>
            </a:r>
            <a:endParaRPr lang="ru-RU" altLang="uk-UA" sz="3600" b="1" i="1" dirty="0"/>
          </a:p>
          <a:p>
            <a:pPr>
              <a:buClr>
                <a:schemeClr val="accent1"/>
              </a:buClr>
              <a:buSzPct val="80000"/>
              <a:buFont typeface="Wingdings 2" pitchFamily="18" charset="2"/>
              <a:buChar char=""/>
            </a:pPr>
            <a:endParaRPr lang="ru-RU" altLang="uk-UA" sz="2400" dirty="0"/>
          </a:p>
        </p:txBody>
      </p:sp>
      <p:sp>
        <p:nvSpPr>
          <p:cNvPr id="53" name="Равно 52"/>
          <p:cNvSpPr/>
          <p:nvPr/>
        </p:nvSpPr>
        <p:spPr>
          <a:xfrm>
            <a:off x="1290323" y="4211638"/>
            <a:ext cx="428625" cy="214312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54" name="Не равно 53"/>
          <p:cNvSpPr/>
          <p:nvPr/>
        </p:nvSpPr>
        <p:spPr>
          <a:xfrm>
            <a:off x="4357687" y="4211638"/>
            <a:ext cx="428625" cy="214312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55" name="Содержимое 2"/>
          <p:cNvSpPr txBox="1">
            <a:spLocks/>
          </p:cNvSpPr>
          <p:nvPr/>
        </p:nvSpPr>
        <p:spPr bwMode="auto">
          <a:xfrm>
            <a:off x="5044960" y="3961607"/>
            <a:ext cx="59531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altLang="uk-UA" sz="3600" b="1" i="1" dirty="0"/>
              <a:t>5</a:t>
            </a:r>
            <a:endParaRPr lang="ru-RU" altLang="uk-UA" sz="3600" b="1" i="1" dirty="0"/>
          </a:p>
          <a:p>
            <a:pPr>
              <a:buClr>
                <a:schemeClr val="accent1"/>
              </a:buClr>
              <a:buSzPct val="80000"/>
              <a:buFont typeface="Wingdings 2" pitchFamily="18" charset="2"/>
              <a:buChar char=""/>
            </a:pPr>
            <a:endParaRPr lang="ru-RU" altLang="uk-UA" sz="2400" dirty="0"/>
          </a:p>
        </p:txBody>
      </p:sp>
      <p:sp>
        <p:nvSpPr>
          <p:cNvPr id="56" name="Содержимое 2"/>
          <p:cNvSpPr txBox="1">
            <a:spLocks/>
          </p:cNvSpPr>
          <p:nvPr/>
        </p:nvSpPr>
        <p:spPr bwMode="auto">
          <a:xfrm>
            <a:off x="6588224" y="3939902"/>
            <a:ext cx="5953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altLang="uk-UA" sz="3600" b="1" i="1" dirty="0"/>
              <a:t>5</a:t>
            </a:r>
            <a:endParaRPr lang="ru-RU" altLang="uk-UA" sz="3600" b="1" i="1" dirty="0"/>
          </a:p>
          <a:p>
            <a:pPr>
              <a:buClr>
                <a:schemeClr val="accent1"/>
              </a:buClr>
              <a:buSzPct val="80000"/>
              <a:buFont typeface="Wingdings 2" pitchFamily="18" charset="2"/>
              <a:buChar char=""/>
            </a:pPr>
            <a:endParaRPr lang="ru-RU" altLang="uk-UA" sz="2400" dirty="0"/>
          </a:p>
        </p:txBody>
      </p:sp>
      <p:sp>
        <p:nvSpPr>
          <p:cNvPr id="57" name="Содержимое 2"/>
          <p:cNvSpPr txBox="1">
            <a:spLocks/>
          </p:cNvSpPr>
          <p:nvPr/>
        </p:nvSpPr>
        <p:spPr bwMode="auto">
          <a:xfrm>
            <a:off x="8081144" y="3943896"/>
            <a:ext cx="5953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 indent="-3190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Clr>
                <a:schemeClr val="accent1"/>
              </a:buClr>
              <a:buSzPct val="80000"/>
            </a:pPr>
            <a:r>
              <a:rPr lang="uk-UA" altLang="uk-UA" sz="3600" b="1" i="1" dirty="0"/>
              <a:t>4</a:t>
            </a:r>
            <a:endParaRPr lang="ru-RU" altLang="uk-UA" sz="3600" b="1" i="1" dirty="0"/>
          </a:p>
          <a:p>
            <a:pPr>
              <a:buClr>
                <a:schemeClr val="accent1"/>
              </a:buClr>
              <a:buSzPct val="80000"/>
              <a:buFont typeface="Wingdings 2" pitchFamily="18" charset="2"/>
              <a:buChar char=""/>
            </a:pPr>
            <a:endParaRPr lang="ru-RU" altLang="uk-UA" sz="2400" dirty="0"/>
          </a:p>
        </p:txBody>
      </p:sp>
      <p:sp>
        <p:nvSpPr>
          <p:cNvPr id="59" name="Не равно 58"/>
          <p:cNvSpPr/>
          <p:nvPr/>
        </p:nvSpPr>
        <p:spPr>
          <a:xfrm>
            <a:off x="7418387" y="4211638"/>
            <a:ext cx="428625" cy="214312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5292080" y="2139702"/>
            <a:ext cx="597536" cy="176713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6800155" y="3362945"/>
            <a:ext cx="676064" cy="61118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TextBox 61"/>
          <p:cNvSpPr txBox="1"/>
          <p:nvPr/>
        </p:nvSpPr>
        <p:spPr>
          <a:xfrm>
            <a:off x="0" y="-20540"/>
            <a:ext cx="684200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Запиши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, скільки елементів у кожній множині. </a:t>
            </a:r>
          </a:p>
          <a:p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Порівняй їх кількість і постав відповідні знаки: =, ≠.</a:t>
            </a:r>
            <a:endParaRPr lang="uk-UA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5296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52" grpId="0"/>
      <p:bldP spid="55" grpId="0"/>
      <p:bldP spid="56" grpId="0"/>
      <p:bldP spid="57" grpId="0"/>
      <p:bldP spid="60" grpId="0" animBg="1"/>
      <p:bldP spid="6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Рисунок 47"/>
          <p:cNvPicPr>
            <a:picLocks noChangeAspect="1"/>
          </p:cNvPicPr>
          <p:nvPr/>
        </p:nvPicPr>
        <p:blipFill rotWithShape="1">
          <a:blip r:embed="rId2"/>
          <a:srcRect l="7294" t="-44" r="52490" b="28046"/>
          <a:stretch/>
        </p:blipFill>
        <p:spPr>
          <a:xfrm>
            <a:off x="2718000" y="1779662"/>
            <a:ext cx="1739999" cy="2016224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2"/>
          <a:srcRect l="7294" t="-43" r="50504" b="27366"/>
          <a:stretch/>
        </p:blipFill>
        <p:spPr>
          <a:xfrm>
            <a:off x="820242" y="1759189"/>
            <a:ext cx="1825918" cy="2035248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29"/>
          <a:stretch/>
        </p:blipFill>
        <p:spPr bwMode="auto">
          <a:xfrm>
            <a:off x="4492022" y="1423732"/>
            <a:ext cx="1143018" cy="2569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</p:pic>
      <p:sp>
        <p:nvSpPr>
          <p:cNvPr id="92" name="Овал 91"/>
          <p:cNvSpPr/>
          <p:nvPr/>
        </p:nvSpPr>
        <p:spPr>
          <a:xfrm>
            <a:off x="866609" y="306213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Овал 92"/>
          <p:cNvSpPr/>
          <p:nvPr/>
        </p:nvSpPr>
        <p:spPr>
          <a:xfrm>
            <a:off x="1212209" y="306213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Овал 93"/>
          <p:cNvSpPr/>
          <p:nvPr/>
        </p:nvSpPr>
        <p:spPr>
          <a:xfrm>
            <a:off x="1557809" y="306213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Овал 94"/>
          <p:cNvSpPr/>
          <p:nvPr/>
        </p:nvSpPr>
        <p:spPr>
          <a:xfrm>
            <a:off x="1895897" y="305499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2245409" y="305499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Овал 96"/>
          <p:cNvSpPr/>
          <p:nvPr/>
        </p:nvSpPr>
        <p:spPr>
          <a:xfrm>
            <a:off x="866609" y="342828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Овал 97"/>
          <p:cNvSpPr/>
          <p:nvPr/>
        </p:nvSpPr>
        <p:spPr>
          <a:xfrm>
            <a:off x="1210496" y="343029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Овал 98"/>
          <p:cNvSpPr/>
          <p:nvPr/>
        </p:nvSpPr>
        <p:spPr>
          <a:xfrm>
            <a:off x="1557809" y="342828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Овал 99"/>
          <p:cNvSpPr/>
          <p:nvPr/>
        </p:nvSpPr>
        <p:spPr>
          <a:xfrm>
            <a:off x="1895897" y="343029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Овал 100"/>
          <p:cNvSpPr/>
          <p:nvPr/>
        </p:nvSpPr>
        <p:spPr>
          <a:xfrm>
            <a:off x="2239714" y="343488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Овал 106"/>
          <p:cNvSpPr/>
          <p:nvPr/>
        </p:nvSpPr>
        <p:spPr>
          <a:xfrm>
            <a:off x="866609" y="193014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Овал 107"/>
          <p:cNvSpPr/>
          <p:nvPr/>
        </p:nvSpPr>
        <p:spPr>
          <a:xfrm>
            <a:off x="1210496" y="193014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Овал 108"/>
          <p:cNvSpPr/>
          <p:nvPr/>
        </p:nvSpPr>
        <p:spPr>
          <a:xfrm>
            <a:off x="1557809" y="193014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Овал 109"/>
          <p:cNvSpPr/>
          <p:nvPr/>
        </p:nvSpPr>
        <p:spPr>
          <a:xfrm>
            <a:off x="1895897" y="193014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Овал 110"/>
          <p:cNvSpPr/>
          <p:nvPr/>
        </p:nvSpPr>
        <p:spPr>
          <a:xfrm>
            <a:off x="2239714" y="1930145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Овал 111"/>
          <p:cNvSpPr/>
          <p:nvPr/>
        </p:nvSpPr>
        <p:spPr>
          <a:xfrm>
            <a:off x="866609" y="231083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Овал 112"/>
          <p:cNvSpPr/>
          <p:nvPr/>
        </p:nvSpPr>
        <p:spPr>
          <a:xfrm>
            <a:off x="1215683" y="231083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Овал 113"/>
          <p:cNvSpPr/>
          <p:nvPr/>
        </p:nvSpPr>
        <p:spPr>
          <a:xfrm>
            <a:off x="1561009" y="231083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Овал 114"/>
          <p:cNvSpPr/>
          <p:nvPr/>
        </p:nvSpPr>
        <p:spPr>
          <a:xfrm>
            <a:off x="1895897" y="231083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Овал 115"/>
          <p:cNvSpPr/>
          <p:nvPr/>
        </p:nvSpPr>
        <p:spPr>
          <a:xfrm>
            <a:off x="2239619" y="2310838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Овал 116"/>
          <p:cNvSpPr/>
          <p:nvPr/>
        </p:nvSpPr>
        <p:spPr>
          <a:xfrm>
            <a:off x="872471" y="268419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Овал 117"/>
          <p:cNvSpPr/>
          <p:nvPr/>
        </p:nvSpPr>
        <p:spPr>
          <a:xfrm>
            <a:off x="1210496" y="26822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Овал 118"/>
          <p:cNvSpPr/>
          <p:nvPr/>
        </p:nvSpPr>
        <p:spPr>
          <a:xfrm>
            <a:off x="1557809" y="268419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Овал 119"/>
          <p:cNvSpPr/>
          <p:nvPr/>
        </p:nvSpPr>
        <p:spPr>
          <a:xfrm>
            <a:off x="1895897" y="2682213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1" name="Овал 120"/>
          <p:cNvSpPr/>
          <p:nvPr/>
        </p:nvSpPr>
        <p:spPr>
          <a:xfrm>
            <a:off x="2245409" y="2684191"/>
            <a:ext cx="288032" cy="28803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4991153" y="2153420"/>
            <a:ext cx="515146" cy="531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124" name="Прямоугольник 123"/>
          <p:cNvSpPr/>
          <p:nvPr/>
        </p:nvSpPr>
        <p:spPr>
          <a:xfrm>
            <a:off x="4580971" y="2530752"/>
            <a:ext cx="504304" cy="5198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5007610" y="2525163"/>
            <a:ext cx="515146" cy="5310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26" name="Прямоугольник 125"/>
          <p:cNvSpPr/>
          <p:nvPr/>
        </p:nvSpPr>
        <p:spPr>
          <a:xfrm>
            <a:off x="4572000" y="2910923"/>
            <a:ext cx="511406" cy="5249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5012324" y="2910923"/>
            <a:ext cx="511405" cy="5249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28" name="Прямоугольник 127"/>
          <p:cNvSpPr/>
          <p:nvPr/>
        </p:nvSpPr>
        <p:spPr>
          <a:xfrm>
            <a:off x="5011734" y="3291488"/>
            <a:ext cx="511022" cy="5245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129" name="Прямоугольник 128"/>
          <p:cNvSpPr/>
          <p:nvPr/>
        </p:nvSpPr>
        <p:spPr>
          <a:xfrm>
            <a:off x="4572000" y="3291830"/>
            <a:ext cx="504304" cy="5176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latin typeface="Arial" pitchFamily="34" charset="0"/>
                <a:cs typeface="Arial" pitchFamily="34" charset="0"/>
              </a:rPr>
              <a:t>1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Заголовок 1"/>
          <p:cNvSpPr txBox="1">
            <a:spLocks/>
          </p:cNvSpPr>
          <p:nvPr/>
        </p:nvSpPr>
        <p:spPr>
          <a:xfrm>
            <a:off x="0" y="1905"/>
            <a:ext cx="7211844" cy="107869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Зафарбуй кружки так, щоб показати склад числа 5. Заповни таблицю.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4665560" y="2289529"/>
            <a:ext cx="335125" cy="291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4655473" y="2233249"/>
            <a:ext cx="335125" cy="371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5105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-4.93827E-7 L 0.2085 0.0046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35802E-6 L 0.20781 0.0021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93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2.71605E-6 L 0.20781 0.00278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3" y="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-0.00124 L 0.2085 0.00308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78" y="216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1.85185E-6 L 0.20747 0.00308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3" y="154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093 L 0.20833 0.0037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.01142 L 0.2085 0.00402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-370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3.08642E-6 L 0.20781 0.00371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3" y="185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4.44444E-6 L 0.20712 0.00402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99" y="185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-3.08642E-6 L 0.20729 0.00371 " pathEditMode="relative" rAng="0" ptsTypes="AA">
                                      <p:cBhvr>
                                        <p:cTn id="156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95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21"/>
          <a:stretch>
            <a:fillRect/>
          </a:stretch>
        </p:blipFill>
        <p:spPr bwMode="auto">
          <a:xfrm>
            <a:off x="882650" y="2001838"/>
            <a:ext cx="7423150" cy="1941512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Овал 53"/>
          <p:cNvSpPr/>
          <p:nvPr/>
        </p:nvSpPr>
        <p:spPr>
          <a:xfrm>
            <a:off x="1002248" y="2228849"/>
            <a:ext cx="214313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Овал 54"/>
          <p:cNvSpPr/>
          <p:nvPr/>
        </p:nvSpPr>
        <p:spPr>
          <a:xfrm>
            <a:off x="1254893" y="2514596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Овал 55"/>
          <p:cNvSpPr/>
          <p:nvPr/>
        </p:nvSpPr>
        <p:spPr>
          <a:xfrm>
            <a:off x="1535118" y="2235287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1820247" y="2238661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Овал 58"/>
          <p:cNvSpPr/>
          <p:nvPr/>
        </p:nvSpPr>
        <p:spPr>
          <a:xfrm>
            <a:off x="1267677" y="2235286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1532872" y="2514600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1820434" y="2503688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Овал 61"/>
          <p:cNvSpPr/>
          <p:nvPr/>
        </p:nvSpPr>
        <p:spPr>
          <a:xfrm>
            <a:off x="2162175" y="2777713"/>
            <a:ext cx="214313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Овал 85"/>
          <p:cNvSpPr/>
          <p:nvPr/>
        </p:nvSpPr>
        <p:spPr>
          <a:xfrm>
            <a:off x="2162175" y="2514600"/>
            <a:ext cx="214313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Овал 86"/>
          <p:cNvSpPr/>
          <p:nvPr/>
        </p:nvSpPr>
        <p:spPr>
          <a:xfrm>
            <a:off x="1532872" y="2789473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Овал 87"/>
          <p:cNvSpPr/>
          <p:nvPr/>
        </p:nvSpPr>
        <p:spPr>
          <a:xfrm>
            <a:off x="1820247" y="2770981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Овал 88"/>
          <p:cNvSpPr/>
          <p:nvPr/>
        </p:nvSpPr>
        <p:spPr>
          <a:xfrm>
            <a:off x="2447925" y="2783786"/>
            <a:ext cx="214313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Овал 89"/>
          <p:cNvSpPr/>
          <p:nvPr/>
        </p:nvSpPr>
        <p:spPr>
          <a:xfrm>
            <a:off x="1812969" y="3056731"/>
            <a:ext cx="214312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Овал 90"/>
          <p:cNvSpPr/>
          <p:nvPr/>
        </p:nvSpPr>
        <p:spPr>
          <a:xfrm>
            <a:off x="2162175" y="3044241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Овал 91"/>
          <p:cNvSpPr/>
          <p:nvPr/>
        </p:nvSpPr>
        <p:spPr>
          <a:xfrm>
            <a:off x="2447925" y="3050382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Овал 92"/>
          <p:cNvSpPr/>
          <p:nvPr/>
        </p:nvSpPr>
        <p:spPr>
          <a:xfrm>
            <a:off x="2733675" y="3044241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Овал 93"/>
          <p:cNvSpPr/>
          <p:nvPr/>
        </p:nvSpPr>
        <p:spPr>
          <a:xfrm>
            <a:off x="2162175" y="3313113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Овал 94"/>
          <p:cNvSpPr/>
          <p:nvPr/>
        </p:nvSpPr>
        <p:spPr>
          <a:xfrm>
            <a:off x="2447925" y="3336132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2733675" y="3314841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Овал 96"/>
          <p:cNvSpPr/>
          <p:nvPr/>
        </p:nvSpPr>
        <p:spPr>
          <a:xfrm>
            <a:off x="3019424" y="3315374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TextBox 97"/>
          <p:cNvSpPr txBox="1">
            <a:spLocks noChangeArrowheads="1"/>
          </p:cNvSpPr>
          <p:nvPr/>
        </p:nvSpPr>
        <p:spPr bwMode="auto">
          <a:xfrm>
            <a:off x="3805237" y="2586038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>
                <a:latin typeface="Arial" pitchFamily="34" charset="0"/>
                <a:cs typeface="Arial" pitchFamily="34" charset="0"/>
              </a:rPr>
              <a:t>1</a:t>
            </a:r>
            <a:endParaRPr lang="ru-RU" alt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TextBox 98"/>
          <p:cNvSpPr txBox="1">
            <a:spLocks noChangeArrowheads="1"/>
          </p:cNvSpPr>
          <p:nvPr/>
        </p:nvSpPr>
        <p:spPr bwMode="auto">
          <a:xfrm>
            <a:off x="3805237" y="2879402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dirty="0">
                <a:latin typeface="Arial" pitchFamily="34" charset="0"/>
                <a:cs typeface="Arial" pitchFamily="34" charset="0"/>
              </a:rPr>
              <a:t>2</a:t>
            </a:r>
            <a:endParaRPr lang="ru-RU" altLang="uk-U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TextBox 99"/>
          <p:cNvSpPr txBox="1">
            <a:spLocks noChangeArrowheads="1"/>
          </p:cNvSpPr>
          <p:nvPr/>
        </p:nvSpPr>
        <p:spPr bwMode="auto">
          <a:xfrm>
            <a:off x="3448049" y="2879402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>
                <a:latin typeface="Arial" pitchFamily="34" charset="0"/>
                <a:cs typeface="Arial" pitchFamily="34" charset="0"/>
              </a:rPr>
              <a:t>2</a:t>
            </a:r>
            <a:endParaRPr lang="ru-RU" alt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TextBox 100"/>
          <p:cNvSpPr txBox="1">
            <a:spLocks noChangeArrowheads="1"/>
          </p:cNvSpPr>
          <p:nvPr/>
        </p:nvSpPr>
        <p:spPr bwMode="auto">
          <a:xfrm>
            <a:off x="3448049" y="3181112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dirty="0">
                <a:latin typeface="Arial" pitchFamily="34" charset="0"/>
                <a:cs typeface="Arial" pitchFamily="34" charset="0"/>
              </a:rPr>
              <a:t>1</a:t>
            </a:r>
            <a:endParaRPr lang="ru-RU" altLang="uk-U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Box 101"/>
          <p:cNvSpPr txBox="1">
            <a:spLocks noChangeArrowheads="1"/>
          </p:cNvSpPr>
          <p:nvPr/>
        </p:nvSpPr>
        <p:spPr bwMode="auto">
          <a:xfrm>
            <a:off x="3805237" y="3181112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dirty="0">
                <a:latin typeface="Arial" pitchFamily="34" charset="0"/>
                <a:cs typeface="Arial" pitchFamily="34" charset="0"/>
              </a:rPr>
              <a:t>3</a:t>
            </a:r>
            <a:endParaRPr lang="ru-RU" altLang="uk-U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Овал 102"/>
          <p:cNvSpPr/>
          <p:nvPr/>
        </p:nvSpPr>
        <p:spPr>
          <a:xfrm>
            <a:off x="4825892" y="2238660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Овал 103"/>
          <p:cNvSpPr/>
          <p:nvPr/>
        </p:nvSpPr>
        <p:spPr>
          <a:xfrm>
            <a:off x="5078821" y="2232910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Овал 104"/>
          <p:cNvSpPr/>
          <p:nvPr/>
        </p:nvSpPr>
        <p:spPr>
          <a:xfrm>
            <a:off x="5322897" y="2228849"/>
            <a:ext cx="214313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Овал 105"/>
          <p:cNvSpPr/>
          <p:nvPr/>
        </p:nvSpPr>
        <p:spPr>
          <a:xfrm>
            <a:off x="5564193" y="2228849"/>
            <a:ext cx="214313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Овал 106"/>
          <p:cNvSpPr/>
          <p:nvPr/>
        </p:nvSpPr>
        <p:spPr>
          <a:xfrm>
            <a:off x="5805488" y="2228850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Овал 107"/>
          <p:cNvSpPr/>
          <p:nvPr/>
        </p:nvSpPr>
        <p:spPr>
          <a:xfrm>
            <a:off x="5570084" y="2777714"/>
            <a:ext cx="214313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Овал 108"/>
          <p:cNvSpPr/>
          <p:nvPr/>
        </p:nvSpPr>
        <p:spPr>
          <a:xfrm>
            <a:off x="6376988" y="2770980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Овал 109"/>
          <p:cNvSpPr/>
          <p:nvPr/>
        </p:nvSpPr>
        <p:spPr>
          <a:xfrm>
            <a:off x="5805488" y="2514600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Овал 110"/>
          <p:cNvSpPr/>
          <p:nvPr/>
        </p:nvSpPr>
        <p:spPr>
          <a:xfrm>
            <a:off x="5078821" y="2514596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Овал 111"/>
          <p:cNvSpPr/>
          <p:nvPr/>
        </p:nvSpPr>
        <p:spPr>
          <a:xfrm>
            <a:off x="5322898" y="2514596"/>
            <a:ext cx="214313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Овал 112"/>
          <p:cNvSpPr/>
          <p:nvPr/>
        </p:nvSpPr>
        <p:spPr>
          <a:xfrm>
            <a:off x="5327353" y="2777715"/>
            <a:ext cx="214313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Овал 113"/>
          <p:cNvSpPr/>
          <p:nvPr/>
        </p:nvSpPr>
        <p:spPr>
          <a:xfrm>
            <a:off x="5564193" y="2514596"/>
            <a:ext cx="214313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Овал 114"/>
          <p:cNvSpPr/>
          <p:nvPr/>
        </p:nvSpPr>
        <p:spPr>
          <a:xfrm>
            <a:off x="6120153" y="2514596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Овал 115"/>
          <p:cNvSpPr/>
          <p:nvPr/>
        </p:nvSpPr>
        <p:spPr>
          <a:xfrm>
            <a:off x="6120427" y="2773188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Овал 116"/>
          <p:cNvSpPr/>
          <p:nvPr/>
        </p:nvSpPr>
        <p:spPr>
          <a:xfrm>
            <a:off x="5805488" y="3029719"/>
            <a:ext cx="214312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Овал 117"/>
          <p:cNvSpPr/>
          <p:nvPr/>
        </p:nvSpPr>
        <p:spPr>
          <a:xfrm>
            <a:off x="6121592" y="3029719"/>
            <a:ext cx="214312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Овал 118"/>
          <p:cNvSpPr/>
          <p:nvPr/>
        </p:nvSpPr>
        <p:spPr>
          <a:xfrm>
            <a:off x="5805488" y="2777715"/>
            <a:ext cx="214312" cy="214313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Овал 119"/>
          <p:cNvSpPr/>
          <p:nvPr/>
        </p:nvSpPr>
        <p:spPr>
          <a:xfrm>
            <a:off x="5568902" y="3027363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1" name="Овал 120"/>
          <p:cNvSpPr/>
          <p:nvPr/>
        </p:nvSpPr>
        <p:spPr>
          <a:xfrm>
            <a:off x="6606325" y="3027363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2" name="Овал 121"/>
          <p:cNvSpPr/>
          <p:nvPr/>
        </p:nvSpPr>
        <p:spPr>
          <a:xfrm>
            <a:off x="6365630" y="3028956"/>
            <a:ext cx="214312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Овал 122"/>
          <p:cNvSpPr/>
          <p:nvPr/>
        </p:nvSpPr>
        <p:spPr>
          <a:xfrm>
            <a:off x="6120153" y="3300413"/>
            <a:ext cx="214312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Овал 123"/>
          <p:cNvSpPr/>
          <p:nvPr/>
        </p:nvSpPr>
        <p:spPr>
          <a:xfrm>
            <a:off x="5805488" y="3300413"/>
            <a:ext cx="214312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Овал 124"/>
          <p:cNvSpPr/>
          <p:nvPr/>
        </p:nvSpPr>
        <p:spPr>
          <a:xfrm>
            <a:off x="6124678" y="3586163"/>
            <a:ext cx="214312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Овал 125"/>
          <p:cNvSpPr/>
          <p:nvPr/>
        </p:nvSpPr>
        <p:spPr>
          <a:xfrm>
            <a:off x="6852531" y="3313113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Овал 126"/>
          <p:cNvSpPr/>
          <p:nvPr/>
        </p:nvSpPr>
        <p:spPr>
          <a:xfrm>
            <a:off x="6608861" y="3300413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6362036" y="3586163"/>
            <a:ext cx="214312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9" name="Овал 128"/>
          <p:cNvSpPr/>
          <p:nvPr/>
        </p:nvSpPr>
        <p:spPr>
          <a:xfrm>
            <a:off x="6365630" y="3300413"/>
            <a:ext cx="214312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Овал 129"/>
          <p:cNvSpPr/>
          <p:nvPr/>
        </p:nvSpPr>
        <p:spPr>
          <a:xfrm>
            <a:off x="6848253" y="3586163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1" name="Овал 130"/>
          <p:cNvSpPr/>
          <p:nvPr/>
        </p:nvSpPr>
        <p:spPr>
          <a:xfrm>
            <a:off x="7101061" y="3586163"/>
            <a:ext cx="214312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Овал 131"/>
          <p:cNvSpPr/>
          <p:nvPr/>
        </p:nvSpPr>
        <p:spPr>
          <a:xfrm>
            <a:off x="6605144" y="3586163"/>
            <a:ext cx="214313" cy="214312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3" name="TextBox 132"/>
          <p:cNvSpPr txBox="1">
            <a:spLocks noChangeArrowheads="1"/>
          </p:cNvSpPr>
          <p:nvPr/>
        </p:nvSpPr>
        <p:spPr bwMode="auto">
          <a:xfrm>
            <a:off x="7805738" y="2586038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>
                <a:latin typeface="Arial" pitchFamily="34" charset="0"/>
                <a:cs typeface="Arial" pitchFamily="34" charset="0"/>
              </a:rPr>
              <a:t>1</a:t>
            </a:r>
            <a:endParaRPr lang="ru-RU" alt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TextBox 133"/>
          <p:cNvSpPr txBox="1">
            <a:spLocks noChangeArrowheads="1"/>
          </p:cNvSpPr>
          <p:nvPr/>
        </p:nvSpPr>
        <p:spPr bwMode="auto">
          <a:xfrm>
            <a:off x="7499295" y="3191328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dirty="0">
                <a:latin typeface="Arial" pitchFamily="34" charset="0"/>
                <a:cs typeface="Arial" pitchFamily="34" charset="0"/>
              </a:rPr>
              <a:t>2</a:t>
            </a:r>
            <a:endParaRPr lang="ru-RU" altLang="uk-U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TextBox 134"/>
          <p:cNvSpPr txBox="1">
            <a:spLocks noChangeArrowheads="1"/>
          </p:cNvSpPr>
          <p:nvPr/>
        </p:nvSpPr>
        <p:spPr bwMode="auto">
          <a:xfrm>
            <a:off x="7818664" y="2879402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>
                <a:latin typeface="Arial" pitchFamily="34" charset="0"/>
                <a:cs typeface="Arial" pitchFamily="34" charset="0"/>
              </a:rPr>
              <a:t>2</a:t>
            </a:r>
            <a:endParaRPr lang="ru-RU" alt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TextBox 135"/>
          <p:cNvSpPr txBox="1">
            <a:spLocks noChangeArrowheads="1"/>
          </p:cNvSpPr>
          <p:nvPr/>
        </p:nvSpPr>
        <p:spPr bwMode="auto">
          <a:xfrm>
            <a:off x="7492832" y="2879402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dirty="0">
                <a:latin typeface="Arial" pitchFamily="34" charset="0"/>
                <a:cs typeface="Arial" pitchFamily="34" charset="0"/>
              </a:rPr>
              <a:t>3</a:t>
            </a:r>
            <a:endParaRPr lang="ru-RU" altLang="uk-U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TextBox 136"/>
          <p:cNvSpPr txBox="1">
            <a:spLocks noChangeArrowheads="1"/>
          </p:cNvSpPr>
          <p:nvPr/>
        </p:nvSpPr>
        <p:spPr bwMode="auto">
          <a:xfrm>
            <a:off x="7818664" y="3195699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dirty="0">
                <a:latin typeface="Arial" pitchFamily="34" charset="0"/>
                <a:cs typeface="Arial" pitchFamily="34" charset="0"/>
              </a:rPr>
              <a:t>3</a:t>
            </a:r>
            <a:endParaRPr lang="ru-RU" altLang="uk-U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TextBox 137"/>
          <p:cNvSpPr txBox="1">
            <a:spLocks noChangeArrowheads="1"/>
          </p:cNvSpPr>
          <p:nvPr/>
        </p:nvSpPr>
        <p:spPr bwMode="auto">
          <a:xfrm>
            <a:off x="7830177" y="3498030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>
                <a:latin typeface="Arial" pitchFamily="34" charset="0"/>
                <a:cs typeface="Arial" pitchFamily="34" charset="0"/>
              </a:rPr>
              <a:t>4</a:t>
            </a:r>
            <a:endParaRPr lang="ru-RU" altLang="uk-UA"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TextBox 138"/>
          <p:cNvSpPr txBox="1">
            <a:spLocks noChangeArrowheads="1"/>
          </p:cNvSpPr>
          <p:nvPr/>
        </p:nvSpPr>
        <p:spPr bwMode="auto">
          <a:xfrm>
            <a:off x="7499619" y="3498030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dirty="0">
                <a:latin typeface="Arial" pitchFamily="34" charset="0"/>
                <a:cs typeface="Arial" pitchFamily="34" charset="0"/>
              </a:rPr>
              <a:t>1</a:t>
            </a:r>
            <a:endParaRPr lang="ru-RU" altLang="uk-U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-1" y="-12656"/>
            <a:ext cx="761002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Зафарбуй зеленим олівцем кружки так, щоб показати склад чисел 4 і 5. Заповни таблиці.</a:t>
            </a:r>
            <a:endParaRPr lang="uk-UA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9711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"/>
                            </p:stCondLst>
                            <p:childTnLst>
                              <p:par>
                                <p:cTn id="1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00"/>
                            </p:stCondLst>
                            <p:childTnLst>
                              <p:par>
                                <p:cTn id="1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00"/>
                            </p:stCondLst>
                            <p:childTnLst>
                              <p:par>
                                <p:cTn id="1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500"/>
                            </p:stCondLst>
                            <p:childTnLst>
                              <p:par>
                                <p:cTn id="2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00"/>
                            </p:stCondLst>
                            <p:childTnLst>
                              <p:par>
                                <p:cTn id="2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9" grpId="0" animBg="1"/>
      <p:bldP spid="60" grpId="0" animBg="1"/>
      <p:bldP spid="61" grpId="0" animBg="1"/>
      <p:bldP spid="62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/>
      <p:bldP spid="99" grpId="0"/>
      <p:bldP spid="100" grpId="0"/>
      <p:bldP spid="101" grpId="0"/>
      <p:bldP spid="102" grpId="0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/>
      <p:bldP spid="134" grpId="0"/>
      <p:bldP spid="135" grpId="0"/>
      <p:bldP spid="136" grpId="0"/>
      <p:bldP spid="137" grpId="0"/>
      <p:bldP spid="138" grpId="0"/>
      <p:bldP spid="1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9" name="AutoShape 11"/>
          <p:cNvCxnSpPr>
            <a:cxnSpLocks noChangeShapeType="1"/>
          </p:cNvCxnSpPr>
          <p:nvPr/>
        </p:nvCxnSpPr>
        <p:spPr bwMode="auto">
          <a:xfrm>
            <a:off x="381000" y="3089275"/>
            <a:ext cx="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70" name="Picture 21" descr="т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0"/>
            <a:ext cx="830580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Line 36"/>
          <p:cNvSpPr>
            <a:spLocks noChangeShapeType="1"/>
          </p:cNvSpPr>
          <p:nvPr/>
        </p:nvSpPr>
        <p:spPr bwMode="auto">
          <a:xfrm flipV="1">
            <a:off x="1524000" y="2514599"/>
            <a:ext cx="167680" cy="561973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2" name="Line 35"/>
          <p:cNvSpPr>
            <a:spLocks noChangeShapeType="1"/>
          </p:cNvSpPr>
          <p:nvPr/>
        </p:nvSpPr>
        <p:spPr bwMode="auto">
          <a:xfrm>
            <a:off x="1714500" y="2514600"/>
            <a:ext cx="685800" cy="7620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3" name="Line 34"/>
          <p:cNvSpPr>
            <a:spLocks noChangeShapeType="1"/>
          </p:cNvSpPr>
          <p:nvPr/>
        </p:nvSpPr>
        <p:spPr bwMode="auto">
          <a:xfrm>
            <a:off x="2377852" y="2590800"/>
            <a:ext cx="365348" cy="45720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4" name="Line 33"/>
          <p:cNvSpPr>
            <a:spLocks noChangeShapeType="1"/>
          </p:cNvSpPr>
          <p:nvPr/>
        </p:nvSpPr>
        <p:spPr bwMode="auto">
          <a:xfrm flipH="1">
            <a:off x="2057400" y="3048000"/>
            <a:ext cx="685800" cy="286924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5" name="Line 32"/>
          <p:cNvSpPr>
            <a:spLocks noChangeShapeType="1"/>
          </p:cNvSpPr>
          <p:nvPr/>
        </p:nvSpPr>
        <p:spPr bwMode="auto">
          <a:xfrm flipH="1" flipV="1">
            <a:off x="1524000" y="3048000"/>
            <a:ext cx="533400" cy="30480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6" name="Line 26"/>
          <p:cNvSpPr>
            <a:spLocks noChangeShapeType="1"/>
          </p:cNvSpPr>
          <p:nvPr/>
        </p:nvSpPr>
        <p:spPr bwMode="auto">
          <a:xfrm flipV="1">
            <a:off x="3323152" y="2654300"/>
            <a:ext cx="337458" cy="422273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7" name="Line 25"/>
          <p:cNvSpPr>
            <a:spLocks noChangeShapeType="1"/>
          </p:cNvSpPr>
          <p:nvPr/>
        </p:nvSpPr>
        <p:spPr bwMode="auto">
          <a:xfrm>
            <a:off x="3635896" y="2667000"/>
            <a:ext cx="936104" cy="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8" name="Line 24"/>
          <p:cNvSpPr>
            <a:spLocks noChangeShapeType="1"/>
          </p:cNvSpPr>
          <p:nvPr/>
        </p:nvSpPr>
        <p:spPr bwMode="auto">
          <a:xfrm>
            <a:off x="4572000" y="2643758"/>
            <a:ext cx="0" cy="709042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9" name="Line 23"/>
          <p:cNvSpPr>
            <a:spLocks noChangeShapeType="1"/>
          </p:cNvSpPr>
          <p:nvPr/>
        </p:nvSpPr>
        <p:spPr bwMode="auto">
          <a:xfrm flipH="1">
            <a:off x="3810000" y="3334924"/>
            <a:ext cx="789924" cy="11430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80" name="Line 22"/>
          <p:cNvSpPr>
            <a:spLocks noChangeShapeType="1"/>
          </p:cNvSpPr>
          <p:nvPr/>
        </p:nvSpPr>
        <p:spPr bwMode="auto">
          <a:xfrm flipH="1" flipV="1">
            <a:off x="3323151" y="3048794"/>
            <a:ext cx="520824" cy="411354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81" name="Line 31"/>
          <p:cNvSpPr>
            <a:spLocks noChangeShapeType="1"/>
          </p:cNvSpPr>
          <p:nvPr/>
        </p:nvSpPr>
        <p:spPr bwMode="auto">
          <a:xfrm flipH="1">
            <a:off x="5364088" y="2514600"/>
            <a:ext cx="0" cy="66675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82" name="Line 30"/>
          <p:cNvSpPr>
            <a:spLocks noChangeShapeType="1"/>
          </p:cNvSpPr>
          <p:nvPr/>
        </p:nvSpPr>
        <p:spPr bwMode="auto">
          <a:xfrm>
            <a:off x="5364088" y="2514600"/>
            <a:ext cx="1570112" cy="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83" name="Line 29"/>
          <p:cNvSpPr>
            <a:spLocks noChangeShapeType="1"/>
          </p:cNvSpPr>
          <p:nvPr/>
        </p:nvSpPr>
        <p:spPr bwMode="auto">
          <a:xfrm flipH="1">
            <a:off x="6919965" y="2533650"/>
            <a:ext cx="0" cy="68580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84" name="Line 28"/>
          <p:cNvSpPr>
            <a:spLocks noChangeShapeType="1"/>
          </p:cNvSpPr>
          <p:nvPr/>
        </p:nvSpPr>
        <p:spPr bwMode="auto">
          <a:xfrm flipH="1">
            <a:off x="6248400" y="3200400"/>
            <a:ext cx="685800" cy="15240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85" name="Line 27"/>
          <p:cNvSpPr>
            <a:spLocks noChangeShapeType="1"/>
          </p:cNvSpPr>
          <p:nvPr/>
        </p:nvSpPr>
        <p:spPr bwMode="auto">
          <a:xfrm flipH="1" flipV="1">
            <a:off x="5364088" y="3181350"/>
            <a:ext cx="884312" cy="171450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41" name="Rectangle 37"/>
          <p:cNvSpPr>
            <a:spLocks noChangeArrowheads="1"/>
          </p:cNvSpPr>
          <p:nvPr/>
        </p:nvSpPr>
        <p:spPr bwMode="auto">
          <a:xfrm>
            <a:off x="0" y="28654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uk-UA" altLang="uk-UA"/>
          </a:p>
        </p:txBody>
      </p:sp>
      <p:sp>
        <p:nvSpPr>
          <p:cNvPr id="142" name="Rectangle 38"/>
          <p:cNvSpPr>
            <a:spLocks noChangeArrowheads="1"/>
          </p:cNvSpPr>
          <p:nvPr/>
        </p:nvSpPr>
        <p:spPr bwMode="auto">
          <a:xfrm>
            <a:off x="0" y="28654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uk-UA" altLang="uk-UA"/>
          </a:p>
        </p:txBody>
      </p:sp>
      <p:sp>
        <p:nvSpPr>
          <p:cNvPr id="144" name="TextBox 143"/>
          <p:cNvSpPr txBox="1"/>
          <p:nvPr/>
        </p:nvSpPr>
        <p:spPr>
          <a:xfrm>
            <a:off x="-1" y="-20540"/>
            <a:ext cx="76100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З’єднай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відрізками точки,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щоб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утворилися п’ятикутники</a:t>
            </a:r>
            <a:r>
              <a:rPr lang="uk-UA" sz="2200" kern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342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2367</TotalTime>
  <Words>408</Words>
  <Application>Microsoft Office PowerPoint</Application>
  <PresentationFormat>Экран (16:9)</PresentationFormat>
  <Paragraphs>88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Masha</cp:lastModifiedBy>
  <cp:revision>156</cp:revision>
  <dcterms:created xsi:type="dcterms:W3CDTF">2017-08-14T11:51:21Z</dcterms:created>
  <dcterms:modified xsi:type="dcterms:W3CDTF">2018-08-27T08:58:02Z</dcterms:modified>
</cp:coreProperties>
</file>