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6" r:id="rId2"/>
    <p:sldId id="273" r:id="rId3"/>
    <p:sldId id="291" r:id="rId4"/>
    <p:sldId id="292" r:id="rId5"/>
    <p:sldId id="293" r:id="rId6"/>
    <p:sldId id="296" r:id="rId7"/>
    <p:sldId id="294" r:id="rId8"/>
    <p:sldId id="297" r:id="rId9"/>
    <p:sldId id="298" r:id="rId10"/>
    <p:sldId id="295" r:id="rId11"/>
  </p:sldIdLst>
  <p:sldSz cx="9144000" cy="5143500" type="screen16x9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95" userDrawn="1">
          <p15:clr>
            <a:srgbClr val="A4A3A4"/>
          </p15:clr>
        </p15:guide>
        <p15:guide id="2" pos="68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1B9F2"/>
    <a:srgbClr val="F258B4"/>
    <a:srgbClr val="FCD9EE"/>
    <a:srgbClr val="FAD6E5"/>
    <a:srgbClr val="EC1888"/>
    <a:srgbClr val="DDF5FE"/>
    <a:srgbClr val="D1E2F2"/>
    <a:srgbClr val="D8F0FB"/>
    <a:srgbClr val="205868"/>
    <a:srgbClr val="FFFFA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15" autoAdjust="0"/>
    <p:restoredTop sz="94660"/>
  </p:normalViewPr>
  <p:slideViewPr>
    <p:cSldViewPr showGuides="1">
      <p:cViewPr>
        <p:scale>
          <a:sx n="98" d="100"/>
          <a:sy n="98" d="100"/>
        </p:scale>
        <p:origin x="72" y="402"/>
      </p:cViewPr>
      <p:guideLst>
        <p:guide orient="horz" pos="395"/>
        <p:guide pos="6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B5644E3-328E-4313-9B1B-99C67ACFDC7A}" type="datetimeFigureOut">
              <a:rPr lang="ru-RU" smtClean="0"/>
              <a:pPr/>
              <a:t>16.08.2018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BACB61-7783-4045-8B20-1819A11FBBD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459218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pPr/>
              <a:t>16.08.2018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387192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pPr/>
              <a:t>16.08.2018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31089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pPr/>
              <a:t>16.08.2018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920471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pPr/>
              <a:t>16.08.2018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798945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pPr/>
              <a:t>16.08.2018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87387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pPr/>
              <a:t>16.08.2018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047020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pPr/>
              <a:t>16.08.2018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692201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pPr/>
              <a:t>16.08.2018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721834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pPr/>
              <a:t>16.08.2018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481256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pPr/>
              <a:t>16.08.2018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706307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pPr/>
              <a:t>16.08.2018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677947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FC630F-F787-4F64-A8E3-12C69B2440F2}" type="datetimeFigureOut">
              <a:rPr lang="ru-RU" smtClean="0"/>
              <a:pPr/>
              <a:t>16.08.2018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1A8A27-6E1D-4940-B55C-78E7B8655DA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148764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3.png"/><Relationship Id="rId7" Type="http://schemas.openxmlformats.org/officeDocument/2006/relationships/image" Target="../media/image10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10" Type="http://schemas.openxmlformats.org/officeDocument/2006/relationships/image" Target="../media/image13.png"/><Relationship Id="rId4" Type="http://schemas.openxmlformats.org/officeDocument/2006/relationships/image" Target="../media/image7.png"/><Relationship Id="rId9" Type="http://schemas.openxmlformats.org/officeDocument/2006/relationships/image" Target="../media/image1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png"/><Relationship Id="rId5" Type="http://schemas.openxmlformats.org/officeDocument/2006/relationships/image" Target="../media/image6.png"/><Relationship Id="rId4" Type="http://schemas.openxmlformats.org/officeDocument/2006/relationships/image" Target="../media/image1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0" y="0"/>
            <a:ext cx="9144000" cy="2139701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0" y="564654"/>
            <a:ext cx="91440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3175">
              <a:lnSpc>
                <a:spcPct val="120000"/>
              </a:lnSpc>
            </a:pPr>
            <a:r>
              <a:rPr lang="ru-RU" sz="4000" spc="-5" dirty="0" err="1">
                <a:latin typeface="Arial"/>
                <a:cs typeface="Arial"/>
              </a:rPr>
              <a:t>Вивчаємо</a:t>
            </a:r>
            <a:r>
              <a:rPr lang="ru-RU" sz="4000" spc="-5" dirty="0">
                <a:latin typeface="Arial"/>
                <a:cs typeface="Arial"/>
              </a:rPr>
              <a:t> число і цифру </a:t>
            </a:r>
            <a:r>
              <a:rPr lang="ru-RU" sz="4000" spc="-5" dirty="0" smtClean="0">
                <a:latin typeface="Arial"/>
                <a:cs typeface="Arial"/>
              </a:rPr>
              <a:t>4</a:t>
            </a:r>
            <a:endParaRPr lang="ru-RU" sz="4000" spc="-5" dirty="0">
              <a:latin typeface="Arial"/>
              <a:cs typeface="Arial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0" y="2139701"/>
            <a:ext cx="9144000" cy="61739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3740" y="2571750"/>
            <a:ext cx="2356520" cy="23565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Прямоугольник 8"/>
          <p:cNvSpPr/>
          <p:nvPr/>
        </p:nvSpPr>
        <p:spPr>
          <a:xfrm flipV="1">
            <a:off x="0" y="2237999"/>
            <a:ext cx="9144000" cy="45719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3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0"/>
            <a:ext cx="1030931" cy="1104900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62554" y="627534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82855280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Рисунок 19"/>
          <p:cNvPicPr>
            <a:picLocks noChangeAspect="1"/>
          </p:cNvPicPr>
          <p:nvPr/>
        </p:nvPicPr>
        <p:blipFill rotWithShape="1">
          <a:blip r:embed="rId2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" name="Скругленный прямоугольник 24"/>
          <p:cNvSpPr/>
          <p:nvPr/>
        </p:nvSpPr>
        <p:spPr>
          <a:xfrm>
            <a:off x="770990" y="3566170"/>
            <a:ext cx="7602017" cy="1230982"/>
          </a:xfrm>
          <a:prstGeom prst="roundRect">
            <a:avLst/>
          </a:prstGeom>
          <a:ln w="19050">
            <a:solidFill>
              <a:srgbClr val="DDF5FE"/>
            </a:solidFill>
          </a:ln>
          <a:effectLst>
            <a:outerShdw blurRad="177800" dist="101600" dir="2700000" algn="tl" rotWithShape="0">
              <a:srgbClr val="D1E2F2"/>
            </a:outerShd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Число, яке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характеризує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в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даному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випадку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кількість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трикутників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чотирикутників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і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кругів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, —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це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число </a:t>
            </a:r>
            <a:r>
              <a:rPr lang="ru-RU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4.</a:t>
            </a:r>
            <a:endParaRPr lang="ru-RU" sz="2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268"/>
          <a:stretch>
            <a:fillRect/>
          </a:stretch>
        </p:blipFill>
        <p:spPr bwMode="auto">
          <a:xfrm>
            <a:off x="1979712" y="209550"/>
            <a:ext cx="3732213" cy="2544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Содержимое 2"/>
          <p:cNvSpPr txBox="1">
            <a:spLocks/>
          </p:cNvSpPr>
          <p:nvPr/>
        </p:nvSpPr>
        <p:spPr>
          <a:xfrm>
            <a:off x="503237" y="2725601"/>
            <a:ext cx="8229600" cy="1008063"/>
          </a:xfrm>
          <a:prstGeom prst="rect">
            <a:avLst/>
          </a:prstGeom>
        </p:spPr>
        <p:txBody>
          <a:bodyPr>
            <a:normAutofit/>
          </a:bodyPr>
          <a:lstStyle>
            <a:lvl1pPr marL="0">
              <a:defRPr>
                <a:latin typeface="+mn-lt"/>
                <a:ea typeface="+mn-ea"/>
                <a:cs typeface="+mn-cs"/>
              </a:defRPr>
            </a:lvl1pPr>
            <a:lvl2pPr marL="457200">
              <a:defRPr>
                <a:latin typeface="+mn-lt"/>
                <a:ea typeface="+mn-ea"/>
                <a:cs typeface="+mn-cs"/>
              </a:defRPr>
            </a:lvl2pPr>
            <a:lvl3pPr marL="914400">
              <a:defRPr>
                <a:latin typeface="+mn-lt"/>
                <a:ea typeface="+mn-ea"/>
                <a:cs typeface="+mn-cs"/>
              </a:defRPr>
            </a:lvl3pPr>
            <a:lvl4pPr marL="1371600">
              <a:defRPr>
                <a:latin typeface="+mn-lt"/>
                <a:ea typeface="+mn-ea"/>
                <a:cs typeface="+mn-cs"/>
              </a:defRPr>
            </a:lvl4pPr>
            <a:lvl5pPr marL="1828800">
              <a:defRPr>
                <a:latin typeface="+mn-lt"/>
                <a:ea typeface="+mn-ea"/>
                <a:cs typeface="+mn-cs"/>
              </a:defRPr>
            </a:lvl5pPr>
            <a:lvl6pPr marL="2286000">
              <a:defRPr>
                <a:latin typeface="+mn-lt"/>
                <a:ea typeface="+mn-ea"/>
                <a:cs typeface="+mn-cs"/>
              </a:defRPr>
            </a:lvl6pPr>
            <a:lvl7pPr marL="2743200">
              <a:defRPr>
                <a:latin typeface="+mn-lt"/>
                <a:ea typeface="+mn-ea"/>
                <a:cs typeface="+mn-cs"/>
              </a:defRPr>
            </a:lvl7pPr>
            <a:lvl8pPr marL="3200400">
              <a:defRPr>
                <a:latin typeface="+mn-lt"/>
                <a:ea typeface="+mn-ea"/>
                <a:cs typeface="+mn-cs"/>
              </a:defRPr>
            </a:lvl8pPr>
            <a:lvl9pPr marL="3657600">
              <a:defRPr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Що можна сказати про кількість трикутників, </a:t>
            </a:r>
            <a:r>
              <a:rPr lang="uk-UA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uk-UA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uk-UA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чотирикутників </a:t>
            </a: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та кругів на малюнку?</a:t>
            </a:r>
          </a:p>
        </p:txBody>
      </p:sp>
      <p:sp>
        <p:nvSpPr>
          <p:cNvPr id="17" name="Прямоугольник 16"/>
          <p:cNvSpPr/>
          <p:nvPr/>
        </p:nvSpPr>
        <p:spPr>
          <a:xfrm>
            <a:off x="4834037" y="331788"/>
            <a:ext cx="1009650" cy="79216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2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501115" y="2753865"/>
            <a:ext cx="8640763" cy="4302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Скільки на малюнку залишилося трикутників?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513655" y="2713054"/>
            <a:ext cx="7586737" cy="9048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Що треба зробити, щоб трикутників стало стільки </a:t>
            </a:r>
            <a:r>
              <a:rPr lang="uk-UA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ж</a:t>
            </a: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скільки чотирикутників; стільки ж, скільки кругів?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513655" y="2718768"/>
            <a:ext cx="8569325" cy="86748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Число «чотири» на письмі позначають цифрою 4. Уважно розгляньте друковану і рукописну цифру 4. На що вона схожа?</a:t>
            </a:r>
          </a:p>
        </p:txBody>
      </p:sp>
      <p:pic>
        <p:nvPicPr>
          <p:cNvPr id="34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2895" y="1733550"/>
            <a:ext cx="941387" cy="960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14282" y="1755775"/>
            <a:ext cx="946150" cy="95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7503827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25" grpId="1" animBg="1"/>
      <p:bldP spid="16" grpId="0" build="p"/>
      <p:bldP spid="16" grpId="1" build="allAtOnce"/>
      <p:bldP spid="17" grpId="0" animBg="1"/>
      <p:bldP spid="17" grpId="1" animBg="1"/>
      <p:bldP spid="22" grpId="0"/>
      <p:bldP spid="22" grpId="1"/>
      <p:bldP spid="23" grpId="0"/>
      <p:bldP spid="23" grpId="1"/>
      <p:bldP spid="23" grpId="2" build="allAtOnce"/>
      <p:bldP spid="3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Содержимое 3"/>
          <p:cNvSpPr txBox="1">
            <a:spLocks/>
          </p:cNvSpPr>
          <p:nvPr/>
        </p:nvSpPr>
        <p:spPr>
          <a:xfrm>
            <a:off x="110853" y="3890022"/>
            <a:ext cx="8715375" cy="433387"/>
          </a:xfrm>
          <a:prstGeom prst="rect">
            <a:avLst/>
          </a:prstGeom>
        </p:spPr>
        <p:txBody>
          <a:bodyPr lIns="54864" tIns="91440">
            <a:normAutofit fontScale="92500" lnSpcReduction="10000"/>
          </a:bodyPr>
          <a:lstStyle/>
          <a:p>
            <a:pPr marL="438912" algn="just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defRPr/>
            </a:pP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Як одержати 4  з 5?</a:t>
            </a:r>
          </a:p>
          <a:p>
            <a:pPr marL="438912" indent="-320040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endParaRPr lang="ru-RU" sz="2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0" name="Рисунок 19"/>
          <p:cNvPicPr>
            <a:picLocks noChangeAspect="1"/>
          </p:cNvPicPr>
          <p:nvPr/>
        </p:nvPicPr>
        <p:blipFill rotWithShape="1">
          <a:blip r:embed="rId2"/>
          <a:srcRect r="388" b="10649"/>
          <a:stretch/>
        </p:blipFill>
        <p:spPr>
          <a:xfrm flipV="1">
            <a:off x="0" y="-20538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616"/>
          <a:stretch>
            <a:fillRect/>
          </a:stretch>
        </p:blipFill>
        <p:spPr bwMode="auto">
          <a:xfrm>
            <a:off x="1174799" y="250825"/>
            <a:ext cx="3452813" cy="2320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" name="Прямоугольник 29"/>
          <p:cNvSpPr/>
          <p:nvPr/>
        </p:nvSpPr>
        <p:spPr>
          <a:xfrm>
            <a:off x="3671937" y="258300"/>
            <a:ext cx="1008062" cy="80244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2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1" name="Содержимое 3"/>
          <p:cNvSpPr txBox="1">
            <a:spLocks/>
          </p:cNvSpPr>
          <p:nvPr/>
        </p:nvSpPr>
        <p:spPr>
          <a:xfrm>
            <a:off x="110853" y="3942409"/>
            <a:ext cx="8715375" cy="546100"/>
          </a:xfrm>
          <a:prstGeom prst="rect">
            <a:avLst/>
          </a:prstGeom>
        </p:spPr>
        <p:txBody>
          <a:bodyPr lIns="54864" tIns="91440">
            <a:normAutofit/>
          </a:bodyPr>
          <a:lstStyle/>
          <a:p>
            <a:pPr marL="438912" algn="just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Скільки трикутників?</a:t>
            </a:r>
          </a:p>
          <a:p>
            <a:pPr marL="438912" indent="-320040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endParaRPr lang="ru-RU" sz="2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2" name="Содержимое 3"/>
          <p:cNvSpPr txBox="1">
            <a:spLocks/>
          </p:cNvSpPr>
          <p:nvPr/>
        </p:nvSpPr>
        <p:spPr>
          <a:xfrm>
            <a:off x="136253" y="3961459"/>
            <a:ext cx="8715375" cy="461963"/>
          </a:xfrm>
          <a:prstGeom prst="rect">
            <a:avLst/>
          </a:prstGeom>
        </p:spPr>
        <p:txBody>
          <a:bodyPr lIns="54864" tIns="91440">
            <a:normAutofit lnSpcReduction="10000"/>
          </a:bodyPr>
          <a:lstStyle/>
          <a:p>
            <a:pPr marL="438912" algn="just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Скільки чотирикутників? Скільки кругів?</a:t>
            </a:r>
          </a:p>
          <a:p>
            <a:pPr marL="438912" indent="-320040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endParaRPr lang="ru-RU" sz="2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3" name="Содержимое 3"/>
          <p:cNvSpPr txBox="1">
            <a:spLocks/>
          </p:cNvSpPr>
          <p:nvPr/>
        </p:nvSpPr>
        <p:spPr>
          <a:xfrm>
            <a:off x="110853" y="3866209"/>
            <a:ext cx="8205563" cy="1227138"/>
          </a:xfrm>
          <a:prstGeom prst="rect">
            <a:avLst/>
          </a:prstGeom>
        </p:spPr>
        <p:txBody>
          <a:bodyPr lIns="54864" tIns="91440">
            <a:normAutofit/>
          </a:bodyPr>
          <a:lstStyle/>
          <a:p>
            <a:pPr marL="438912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Що треба зробити, щоб трикутників стало стільки </a:t>
            </a:r>
            <a:r>
              <a:rPr lang="uk-UA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ж</a:t>
            </a: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скільки чотирикутників; стільки ж, скільки кругів, тобто 4?</a:t>
            </a:r>
          </a:p>
        </p:txBody>
      </p:sp>
      <p:sp>
        <p:nvSpPr>
          <p:cNvPr id="35" name="Содержимое 3"/>
          <p:cNvSpPr txBox="1">
            <a:spLocks/>
          </p:cNvSpPr>
          <p:nvPr/>
        </p:nvSpPr>
        <p:spPr>
          <a:xfrm>
            <a:off x="110853" y="3886847"/>
            <a:ext cx="8715375" cy="665162"/>
          </a:xfrm>
          <a:prstGeom prst="rect">
            <a:avLst/>
          </a:prstGeom>
        </p:spPr>
        <p:txBody>
          <a:bodyPr lIns="54864" tIns="91440">
            <a:normAutofit/>
          </a:bodyPr>
          <a:lstStyle/>
          <a:p>
            <a:pPr marL="438912" algn="just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Як утворити число 4 з числа 3?</a:t>
            </a:r>
          </a:p>
          <a:p>
            <a:pPr marL="438912" indent="-320040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endParaRPr lang="ru-RU" sz="2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6" name="Содержимое 3"/>
          <p:cNvSpPr txBox="1">
            <a:spLocks/>
          </p:cNvSpPr>
          <p:nvPr/>
        </p:nvSpPr>
        <p:spPr>
          <a:xfrm>
            <a:off x="82278" y="3942409"/>
            <a:ext cx="8715375" cy="685800"/>
          </a:xfrm>
          <a:prstGeom prst="rect">
            <a:avLst/>
          </a:prstGeom>
        </p:spPr>
        <p:txBody>
          <a:bodyPr lIns="54864" tIns="91440">
            <a:normAutofit/>
          </a:bodyPr>
          <a:lstStyle/>
          <a:p>
            <a:pPr marL="438912" algn="just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Викладіть 5 трикутників.</a:t>
            </a:r>
          </a:p>
          <a:p>
            <a:pPr marL="438912" indent="-320040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endParaRPr lang="ru-RU" sz="2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8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9674" y="300038"/>
            <a:ext cx="836613" cy="754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9" name="Содержимое 3"/>
          <p:cNvSpPr txBox="1">
            <a:spLocks/>
          </p:cNvSpPr>
          <p:nvPr/>
        </p:nvSpPr>
        <p:spPr>
          <a:xfrm>
            <a:off x="104503" y="3855559"/>
            <a:ext cx="8277571" cy="1327150"/>
          </a:xfrm>
          <a:prstGeom prst="rect">
            <a:avLst/>
          </a:prstGeom>
        </p:spPr>
        <p:txBody>
          <a:bodyPr lIns="54864" tIns="91440">
            <a:normAutofit/>
          </a:bodyPr>
          <a:lstStyle/>
          <a:p>
            <a:pPr marL="438912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Що треба зробити, щоб трикутників стало  стільки </a:t>
            </a:r>
            <a:r>
              <a:rPr lang="uk-UA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ж</a:t>
            </a: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скільки чотирикутників, стільки ж, скільки кругів?</a:t>
            </a:r>
          </a:p>
          <a:p>
            <a:pPr marL="438912" indent="-320040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endParaRPr lang="ru-RU" sz="2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0" name="Содержимое 3"/>
          <p:cNvSpPr txBox="1">
            <a:spLocks/>
          </p:cNvSpPr>
          <p:nvPr/>
        </p:nvSpPr>
        <p:spPr>
          <a:xfrm>
            <a:off x="94978" y="3752883"/>
            <a:ext cx="8715375" cy="1201738"/>
          </a:xfrm>
          <a:prstGeom prst="rect">
            <a:avLst/>
          </a:prstGeom>
        </p:spPr>
        <p:txBody>
          <a:bodyPr lIns="54864" tIns="91440">
            <a:normAutofit/>
          </a:bodyPr>
          <a:lstStyle/>
          <a:p>
            <a:pPr marL="438912" fontAlgn="auto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Зробіть так, щоб трикутників стало стільки ж, </a:t>
            </a:r>
            <a:b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скільки чотирикутників; скільки кругів, тобто 4.</a:t>
            </a:r>
          </a:p>
          <a:p>
            <a:pPr marL="438912" indent="-320040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endParaRPr lang="ru-RU" sz="2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" name="Прямоугольник 40"/>
          <p:cNvSpPr/>
          <p:nvPr/>
        </p:nvSpPr>
        <p:spPr>
          <a:xfrm>
            <a:off x="4570462" y="235249"/>
            <a:ext cx="1009650" cy="93503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2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536303" y="3866209"/>
            <a:ext cx="7993063" cy="4308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Полічіть числа1–5 у прямому та зворотному порядках.</a:t>
            </a:r>
          </a:p>
        </p:txBody>
      </p:sp>
      <p:pic>
        <p:nvPicPr>
          <p:cNvPr id="47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8403" y="3061347"/>
            <a:ext cx="3941763" cy="576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8" name="TextBox 47"/>
          <p:cNvSpPr txBox="1"/>
          <p:nvPr/>
        </p:nvSpPr>
        <p:spPr>
          <a:xfrm>
            <a:off x="491853" y="3866209"/>
            <a:ext cx="7993063" cy="4308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Число 4 йде безпосередньо за числом 3.</a:t>
            </a:r>
          </a:p>
        </p:txBody>
      </p:sp>
      <p:sp>
        <p:nvSpPr>
          <p:cNvPr id="49" name="Содержимое 3"/>
          <p:cNvSpPr txBox="1">
            <a:spLocks/>
          </p:cNvSpPr>
          <p:nvPr/>
        </p:nvSpPr>
        <p:spPr>
          <a:xfrm>
            <a:off x="529953" y="3831284"/>
            <a:ext cx="8715375" cy="549275"/>
          </a:xfrm>
          <a:prstGeom prst="rect">
            <a:avLst/>
          </a:prstGeom>
        </p:spPr>
        <p:txBody>
          <a:bodyPr lIns="54864" tIns="91440">
            <a:normAutofit/>
          </a:bodyPr>
          <a:lstStyle/>
          <a:p>
            <a:pPr marL="438912" algn="just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Число 3 попереднє до числа 4?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395536" y="3990025"/>
            <a:ext cx="9117013" cy="36317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438912" indent="-320040" fontAlgn="auto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defRPr/>
            </a:pP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Як одержати число </a:t>
            </a:r>
            <a:r>
              <a:rPr lang="uk-UA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 </a:t>
            </a: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із попереднього до нього числа </a:t>
            </a:r>
            <a:r>
              <a:rPr lang="uk-UA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3?</a:t>
            </a:r>
            <a:endParaRPr lang="uk-UA" sz="2200" kern="0" dirty="0"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2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4953" y="2713684"/>
            <a:ext cx="647700" cy="390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5" name="TextBox 54"/>
          <p:cNvSpPr txBox="1"/>
          <p:nvPr/>
        </p:nvSpPr>
        <p:spPr>
          <a:xfrm>
            <a:off x="498203" y="3906999"/>
            <a:ext cx="7993063" cy="4308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Назвіть наступне число до числа </a:t>
            </a:r>
            <a:r>
              <a:rPr lang="uk-UA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4.</a:t>
            </a:r>
            <a:endParaRPr lang="uk-UA" sz="2200" kern="0" dirty="0"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491853" y="3924938"/>
            <a:ext cx="6649193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Як одержати 4 із наступного до нього числа 5?</a:t>
            </a:r>
          </a:p>
        </p:txBody>
      </p:sp>
      <p:pic>
        <p:nvPicPr>
          <p:cNvPr id="72" name="Picture 8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4716" y="2713684"/>
            <a:ext cx="590550" cy="371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436096" y="1105546"/>
            <a:ext cx="2714625" cy="78105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536928" y="1799284"/>
            <a:ext cx="2695575" cy="838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658858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1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8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 build="p"/>
      <p:bldP spid="42" grpId="1" build="allAtOnce"/>
      <p:bldP spid="30" grpId="0" animBg="1"/>
      <p:bldP spid="31" grpId="0"/>
      <p:bldP spid="32" grpId="0"/>
      <p:bldP spid="32" grpId="1"/>
      <p:bldP spid="33" grpId="0"/>
      <p:bldP spid="33" grpId="1"/>
      <p:bldP spid="35" grpId="0" build="p"/>
      <p:bldP spid="35" grpId="1" build="allAtOnce"/>
      <p:bldP spid="36" grpId="0" build="p"/>
      <p:bldP spid="36" grpId="1" build="allAtOnce"/>
      <p:bldP spid="39" grpId="0" build="p"/>
      <p:bldP spid="39" grpId="1" build="allAtOnce"/>
      <p:bldP spid="40" grpId="0" build="p"/>
      <p:bldP spid="40" grpId="1" build="allAtOnce"/>
      <p:bldP spid="41" grpId="0" animBg="1"/>
      <p:bldP spid="45" grpId="0" build="allAtOnce"/>
      <p:bldP spid="48" grpId="0" build="allAtOnce"/>
      <p:bldP spid="49" grpId="0" build="p"/>
      <p:bldP spid="49" grpId="1" build="allAtOnce"/>
      <p:bldP spid="51" grpId="0"/>
      <p:bldP spid="51" grpId="1"/>
      <p:bldP spid="55" grpId="0" build="allAtOnce"/>
      <p:bldP spid="6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2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23728" y="2772296"/>
            <a:ext cx="4953078" cy="1455217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95736" y="2202531"/>
            <a:ext cx="2714625" cy="781050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266979" y="2134728"/>
            <a:ext cx="2695575" cy="838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555077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2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Заголовок 1"/>
          <p:cNvSpPr txBox="1">
            <a:spLocks/>
          </p:cNvSpPr>
          <p:nvPr/>
        </p:nvSpPr>
        <p:spPr>
          <a:xfrm>
            <a:off x="1" y="-19976"/>
            <a:ext cx="7524328" cy="882168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uk-UA" sz="2200" dirty="0" smtClean="0">
              <a:latin typeface="Arial" pitchFamily="34" charset="0"/>
              <a:cs typeface="Arial" pitchFamily="34" charset="0"/>
            </a:endParaRPr>
          </a:p>
          <a:p>
            <a:pPr algn="l"/>
            <a:r>
              <a:rPr lang="uk-UA" sz="2200" dirty="0" smtClean="0">
                <a:latin typeface="Arial" pitchFamily="34" charset="0"/>
                <a:cs typeface="Arial" pitchFamily="34" charset="0"/>
              </a:rPr>
              <a:t>Навчись писати цифру </a:t>
            </a:r>
            <a:r>
              <a:rPr lang="uk-UA" sz="2200" dirty="0">
                <a:latin typeface="Arial" pitchFamily="34" charset="0"/>
                <a:cs typeface="Arial" pitchFamily="34" charset="0"/>
              </a:rPr>
              <a:t>4</a:t>
            </a:r>
            <a:r>
              <a:rPr lang="uk-UA" sz="2200" dirty="0" smtClean="0">
                <a:latin typeface="Arial" pitchFamily="34" charset="0"/>
                <a:cs typeface="Arial" pitchFamily="34" charset="0"/>
              </a:rPr>
              <a:t>.</a:t>
            </a:r>
            <a:endParaRPr lang="ru-RU" sz="22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6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8684" y="733499"/>
            <a:ext cx="4627563" cy="436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Овал 18"/>
          <p:cNvSpPr/>
          <p:nvPr/>
        </p:nvSpPr>
        <p:spPr>
          <a:xfrm>
            <a:off x="5367684" y="809699"/>
            <a:ext cx="457200" cy="457200"/>
          </a:xfrm>
          <a:prstGeom prst="ellipse">
            <a:avLst/>
          </a:prstGeom>
          <a:solidFill>
            <a:srgbClr val="21B9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pic>
        <p:nvPicPr>
          <p:cNvPr id="20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67284" y="858912"/>
            <a:ext cx="1041400" cy="1050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659" y="2443237"/>
            <a:ext cx="3044825" cy="2557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Овал 22"/>
          <p:cNvSpPr/>
          <p:nvPr/>
        </p:nvSpPr>
        <p:spPr>
          <a:xfrm>
            <a:off x="7196484" y="828749"/>
            <a:ext cx="457200" cy="457200"/>
          </a:xfrm>
          <a:prstGeom prst="ellipse">
            <a:avLst/>
          </a:prstGeom>
          <a:solidFill>
            <a:srgbClr val="21B9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1893684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1.85185E-6 C 0.00469 0.02655 0.00087 -0.00555 -0.00625 0.03519 C -0.01007 0.0571 -0.01823 0.07531 -0.025 0.09445 C -0.03108 0.11142 -0.0349 0.12901 -0.04167 0.14568 C -0.0474 0.17809 -0.0434 0.16235 -0.05417 0.1929 C -0.05538 0.19661 -0.05504 0.20124 -0.05625 0.20494 C -0.06545 0.23117 -0.0599 0.20247 -0.06667 0.2284 C -0.07083 0.24414 -0.075 0.25988 -0.07917 0.27562 C -0.08021 0.27932 -0.08004 0.28395 -0.08125 0.28766 C -0.09045 0.31389 -0.0849 0.28519 -0.09167 0.31111 C -0.10208 0.35062 -0.11337 0.39136 -0.12083 0.43334 C -0.12257 0.44352 -0.12674 0.45155 -0.12917 0.46111 C -0.11406 0.47037 -0.12639 0.4642 -0.09583 0.46111 C -0.04549 0.45525 -0.01927 0.45587 0.0375 0.45309 C 0.04792 0.44908 0.04948 0.4463 0.06042 0.45309 C 0.06285 0.45463 0.06667 0.46111 0.06667 0.46142 " pathEditMode="relative" rAng="0" ptsTypes="AAAAAAAAAAAAAAAA">
                                      <p:cBhvr>
                                        <p:cTn id="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25" y="2330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1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0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4.44444E-6 C -0.00434 0.04012 -0.00677 0.06543 -0.02656 0.08858 C -0.0382 0.11882 -0.04063 0.15586 -0.05313 0.18487 C -0.05642 0.20216 -0.06632 0.23117 -0.07309 0.2466 C -0.07448 0.25432 -0.07483 0.26296 -0.07743 0.26975 C -0.07899 0.27345 -0.08073 0.27716 -0.08195 0.28117 C -0.08802 0.30493 -0.08958 0.32037 -0.0974 0.3429 C -0.10278 0.35895 -0.1125 0.37284 -0.11719 0.38919 C -0.1257 0.41821 -0.13229 0.44722 -0.14375 0.47376 C -0.14913 0.50154 -0.14566 0.49012 -0.1526 0.50864 C -0.15521 0.52623 -0.15712 0.55586 -0.16146 0.57037 C -0.16615 0.58672 -0.16563 0.57808 -0.17257 0.59321 C -0.17587 0.60061 -0.1783 0.60864 -0.18125 0.61635 C -0.18281 0.62037 -0.18576 0.62808 -0.18576 0.62839 C -0.18854 0.64722 -0.19323 0.66419 -0.20122 0.67808 C -0.20347 0.69691 -0.20556 0.70925 -0.20556 0.72839 " pathEditMode="relative" rAng="0" ptsTypes="AAAAAAAAAAAAAAAA">
                                      <p:cBhvr>
                                        <p:cTn id="1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278" y="3642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1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19" grpId="1" animBg="1"/>
      <p:bldP spid="23" grpId="0" animBg="1"/>
      <p:bldP spid="23" grpId="1" animBg="1"/>
      <p:bldP spid="23" grpId="2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2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" name="Содержимое 4"/>
          <p:cNvSpPr txBox="1">
            <a:spLocks/>
          </p:cNvSpPr>
          <p:nvPr/>
        </p:nvSpPr>
        <p:spPr>
          <a:xfrm>
            <a:off x="123131" y="476474"/>
            <a:ext cx="8229600" cy="785812"/>
          </a:xfrm>
          <a:prstGeom prst="rect">
            <a:avLst/>
          </a:prstGeom>
          <a:noFill/>
          <a:ln>
            <a:noFill/>
          </a:ln>
        </p:spPr>
        <p:txBody>
          <a:bodyPr lIns="0" tIns="0" rIns="0" bIns="0">
            <a:normAutofit/>
          </a:bodyPr>
          <a:lstStyle>
            <a:lvl1pPr marL="0" indent="0" algn="ctr">
              <a:buNone/>
              <a:defRPr sz="1900" b="0" i="0">
                <a:solidFill>
                  <a:schemeClr val="tx1">
                    <a:tint val="75000"/>
                  </a:schemeClr>
                </a:solidFill>
                <a:latin typeface="Arial"/>
                <a:ea typeface="+mn-ea"/>
                <a:cs typeface="Arial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200" kern="0" dirty="0" err="1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Покладіть</a:t>
            </a:r>
            <a:r>
              <a:rPr lang="ru-RU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на парту 4 кружки і 3 </a:t>
            </a:r>
            <a:r>
              <a:rPr lang="ru-RU" sz="2200" kern="0" dirty="0" err="1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чотирикутники</a:t>
            </a:r>
            <a:r>
              <a:rPr lang="ru-RU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</p:txBody>
      </p:sp>
      <p:sp>
        <p:nvSpPr>
          <p:cNvPr id="41" name="Овал 40"/>
          <p:cNvSpPr/>
          <p:nvPr/>
        </p:nvSpPr>
        <p:spPr>
          <a:xfrm>
            <a:off x="491431" y="1567086"/>
            <a:ext cx="857250" cy="785813"/>
          </a:xfrm>
          <a:prstGeom prst="ellipse">
            <a:avLst/>
          </a:prstGeom>
          <a:solidFill>
            <a:srgbClr val="FFFF00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200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2" name="Овал 41"/>
          <p:cNvSpPr/>
          <p:nvPr/>
        </p:nvSpPr>
        <p:spPr>
          <a:xfrm>
            <a:off x="1420119" y="1567086"/>
            <a:ext cx="857250" cy="785813"/>
          </a:xfrm>
          <a:prstGeom prst="ellipse">
            <a:avLst/>
          </a:prstGeom>
          <a:solidFill>
            <a:srgbClr val="FFFF00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200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3" name="Овал 42"/>
          <p:cNvSpPr/>
          <p:nvPr/>
        </p:nvSpPr>
        <p:spPr>
          <a:xfrm>
            <a:off x="2348806" y="1567086"/>
            <a:ext cx="857250" cy="785813"/>
          </a:xfrm>
          <a:prstGeom prst="ellipse">
            <a:avLst/>
          </a:prstGeom>
          <a:solidFill>
            <a:srgbClr val="FFFF00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200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4" name="Овал 43"/>
          <p:cNvSpPr/>
          <p:nvPr/>
        </p:nvSpPr>
        <p:spPr>
          <a:xfrm>
            <a:off x="3277494" y="1567086"/>
            <a:ext cx="858837" cy="785813"/>
          </a:xfrm>
          <a:prstGeom prst="ellipse">
            <a:avLst/>
          </a:prstGeom>
          <a:solidFill>
            <a:srgbClr val="FFFF00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200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5" name="Прямоугольник 44"/>
          <p:cNvSpPr/>
          <p:nvPr/>
        </p:nvSpPr>
        <p:spPr>
          <a:xfrm>
            <a:off x="5233294" y="1638524"/>
            <a:ext cx="785812" cy="714375"/>
          </a:xfrm>
          <a:prstGeom prst="rect">
            <a:avLst/>
          </a:prstGeom>
          <a:solidFill>
            <a:srgbClr val="1207EF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2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6" name="Прямоугольник 45"/>
          <p:cNvSpPr/>
          <p:nvPr/>
        </p:nvSpPr>
        <p:spPr>
          <a:xfrm>
            <a:off x="6161981" y="1638524"/>
            <a:ext cx="785813" cy="714375"/>
          </a:xfrm>
          <a:prstGeom prst="rect">
            <a:avLst/>
          </a:prstGeom>
          <a:solidFill>
            <a:srgbClr val="1207EF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2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7" name="Прямоугольник 46"/>
          <p:cNvSpPr/>
          <p:nvPr/>
        </p:nvSpPr>
        <p:spPr>
          <a:xfrm>
            <a:off x="7090669" y="1638524"/>
            <a:ext cx="785812" cy="714375"/>
          </a:xfrm>
          <a:prstGeom prst="rect">
            <a:avLst/>
          </a:prstGeom>
          <a:solidFill>
            <a:srgbClr val="1207EF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2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8" name="Содержимое 4"/>
          <p:cNvSpPr txBox="1">
            <a:spLocks/>
          </p:cNvSpPr>
          <p:nvPr/>
        </p:nvSpPr>
        <p:spPr>
          <a:xfrm>
            <a:off x="-124519" y="400274"/>
            <a:ext cx="8229600" cy="785812"/>
          </a:xfrm>
          <a:prstGeom prst="rect">
            <a:avLst/>
          </a:prstGeom>
          <a:noFill/>
          <a:ln>
            <a:noFill/>
          </a:ln>
        </p:spPr>
        <p:txBody>
          <a:bodyPr lIns="54864" tIns="91440">
            <a:normAutofit/>
          </a:bodyPr>
          <a:lstStyle/>
          <a:p>
            <a:pPr marL="438912" indent="-320040" algn="just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defRPr/>
            </a:pP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kern="0" dirty="0" err="1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Скільки</a:t>
            </a:r>
            <a:r>
              <a:rPr lang="ru-RU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kern="0" dirty="0" err="1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кружків</a:t>
            </a:r>
            <a:r>
              <a:rPr lang="ru-RU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? </a:t>
            </a:r>
          </a:p>
        </p:txBody>
      </p:sp>
      <p:sp>
        <p:nvSpPr>
          <p:cNvPr id="49" name="Содержимое 4"/>
          <p:cNvSpPr txBox="1">
            <a:spLocks/>
          </p:cNvSpPr>
          <p:nvPr/>
        </p:nvSpPr>
        <p:spPr>
          <a:xfrm>
            <a:off x="85031" y="195486"/>
            <a:ext cx="8858250" cy="1143000"/>
          </a:xfrm>
          <a:prstGeom prst="rect">
            <a:avLst/>
          </a:prstGeom>
          <a:noFill/>
          <a:ln>
            <a:noFill/>
          </a:ln>
        </p:spPr>
        <p:txBody>
          <a:bodyPr lIns="54864" tIns="91440">
            <a:normAutofit/>
          </a:bodyPr>
          <a:lstStyle/>
          <a:p>
            <a:pPr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defRPr/>
            </a:pPr>
            <a:r>
              <a:rPr lang="ru-RU" sz="2200" kern="0" dirty="0" err="1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Скільки</a:t>
            </a:r>
            <a:r>
              <a:rPr lang="ru-RU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kern="0" dirty="0" err="1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чотирикутників</a:t>
            </a:r>
            <a:r>
              <a:rPr lang="ru-RU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? </a:t>
            </a:r>
            <a:r>
              <a:rPr lang="ru-RU" sz="2200" kern="0" dirty="0" err="1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Покладіть</a:t>
            </a:r>
            <a:r>
              <a:rPr lang="ru-RU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kern="0" dirty="0" err="1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під</a:t>
            </a:r>
            <a:r>
              <a:rPr lang="ru-RU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br>
              <a:rPr lang="ru-RU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200" kern="0" dirty="0" err="1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фігурами</a:t>
            </a:r>
            <a:r>
              <a:rPr lang="ru-RU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kern="0" dirty="0" err="1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відповідні</a:t>
            </a:r>
            <a:r>
              <a:rPr lang="ru-RU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kern="0" dirty="0" err="1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картки</a:t>
            </a:r>
            <a:r>
              <a:rPr lang="ru-RU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з числами. </a:t>
            </a:r>
          </a:p>
        </p:txBody>
      </p:sp>
      <p:sp>
        <p:nvSpPr>
          <p:cNvPr id="50" name="TextBox 49"/>
          <p:cNvSpPr txBox="1">
            <a:spLocks noChangeArrowheads="1"/>
          </p:cNvSpPr>
          <p:nvPr/>
        </p:nvSpPr>
        <p:spPr bwMode="auto">
          <a:xfrm>
            <a:off x="2528987" y="3884686"/>
            <a:ext cx="527709" cy="830997"/>
          </a:xfrm>
          <a:prstGeom prst="rect">
            <a:avLst/>
          </a:prstGeom>
          <a:solidFill>
            <a:srgbClr val="FCD9EE"/>
          </a:solidFill>
          <a:ln w="28575">
            <a:solidFill>
              <a:srgbClr val="F258B4"/>
            </a:solidFill>
          </a:ln>
        </p:spPr>
        <p:txBody>
          <a:bodyPr wrap="none" rtlCol="0">
            <a:spAutoFit/>
          </a:bodyPr>
          <a:lstStyle>
            <a:defPPr>
              <a:defRPr lang="ru-RU"/>
            </a:defPPr>
            <a:lvl1pPr>
              <a:defRPr sz="4800" b="1"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uk-UA" dirty="0"/>
              <a:t>4</a:t>
            </a:r>
            <a:endParaRPr lang="ru-RU" dirty="0"/>
          </a:p>
        </p:txBody>
      </p:sp>
      <p:sp>
        <p:nvSpPr>
          <p:cNvPr id="51" name="TextBox 50"/>
          <p:cNvSpPr txBox="1">
            <a:spLocks noChangeArrowheads="1"/>
          </p:cNvSpPr>
          <p:nvPr/>
        </p:nvSpPr>
        <p:spPr bwMode="auto">
          <a:xfrm>
            <a:off x="6583464" y="3884686"/>
            <a:ext cx="527709" cy="830997"/>
          </a:xfrm>
          <a:prstGeom prst="rect">
            <a:avLst/>
          </a:prstGeom>
          <a:solidFill>
            <a:srgbClr val="FCD9EE"/>
          </a:solidFill>
          <a:ln w="28575">
            <a:solidFill>
              <a:srgbClr val="F258B4"/>
            </a:solidFill>
          </a:ln>
        </p:spPr>
        <p:txBody>
          <a:bodyPr wrap="none" rtlCol="0">
            <a:spAutoFit/>
          </a:bodyPr>
          <a:lstStyle>
            <a:defPPr>
              <a:defRPr lang="ru-RU"/>
            </a:defPPr>
            <a:lvl1pPr>
              <a:defRPr sz="4800" b="1"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uk-UA" dirty="0"/>
              <a:t>3</a:t>
            </a:r>
            <a:endParaRPr lang="ru-RU" dirty="0"/>
          </a:p>
        </p:txBody>
      </p:sp>
      <p:sp>
        <p:nvSpPr>
          <p:cNvPr id="52" name="Содержимое 4"/>
          <p:cNvSpPr txBox="1">
            <a:spLocks/>
          </p:cNvSpPr>
          <p:nvPr/>
        </p:nvSpPr>
        <p:spPr>
          <a:xfrm>
            <a:off x="-124519" y="305024"/>
            <a:ext cx="8229600" cy="500062"/>
          </a:xfrm>
          <a:prstGeom prst="rect">
            <a:avLst/>
          </a:prstGeom>
          <a:noFill/>
          <a:ln>
            <a:noFill/>
          </a:ln>
        </p:spPr>
        <p:txBody>
          <a:bodyPr lIns="54864" tIns="91440">
            <a:normAutofit/>
          </a:bodyPr>
          <a:lstStyle/>
          <a:p>
            <a:pPr marL="438912" indent="-320040" algn="just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defRPr/>
            </a:pP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kern="0" dirty="0" err="1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Складіть</a:t>
            </a:r>
            <a:r>
              <a:rPr lang="ru-RU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пари. </a:t>
            </a:r>
          </a:p>
        </p:txBody>
      </p:sp>
      <p:sp>
        <p:nvSpPr>
          <p:cNvPr id="53" name="Содержимое 4"/>
          <p:cNvSpPr txBox="1">
            <a:spLocks/>
          </p:cNvSpPr>
          <p:nvPr/>
        </p:nvSpPr>
        <p:spPr>
          <a:xfrm>
            <a:off x="21531" y="231999"/>
            <a:ext cx="8229600" cy="1071562"/>
          </a:xfrm>
          <a:prstGeom prst="rect">
            <a:avLst/>
          </a:prstGeom>
          <a:noFill/>
          <a:ln>
            <a:noFill/>
          </a:ln>
        </p:spPr>
        <p:txBody>
          <a:bodyPr lIns="54864" tIns="91440">
            <a:normAutofit/>
          </a:bodyPr>
          <a:lstStyle/>
          <a:p>
            <a:pPr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defRPr/>
            </a:pPr>
            <a:r>
              <a:rPr lang="ru-RU" sz="2200" kern="0" dirty="0" err="1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Ці</a:t>
            </a:r>
            <a:r>
              <a:rPr lang="ru-RU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числа </a:t>
            </a:r>
            <a:r>
              <a:rPr lang="ru-RU" sz="2200" kern="0" dirty="0" err="1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рівні</a:t>
            </a:r>
            <a:r>
              <a:rPr lang="ru-RU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kern="0" dirty="0" err="1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чи</a:t>
            </a:r>
            <a:r>
              <a:rPr lang="ru-RU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не </a:t>
            </a:r>
            <a:r>
              <a:rPr lang="ru-RU" sz="2200" kern="0" dirty="0" err="1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рівні</a:t>
            </a:r>
            <a:r>
              <a:rPr lang="ru-RU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? </a:t>
            </a:r>
            <a:r>
              <a:rPr lang="ru-RU" sz="2200" kern="0" dirty="0" err="1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Покладіть</a:t>
            </a:r>
            <a:r>
              <a:rPr lang="ru-RU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kern="0" dirty="0" err="1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між</a:t>
            </a:r>
            <a:r>
              <a:rPr lang="ru-RU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kern="0" dirty="0" err="1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картками</a:t>
            </a:r>
            <a:r>
              <a:rPr lang="ru-RU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br>
              <a:rPr lang="ru-RU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 числами </a:t>
            </a:r>
            <a:r>
              <a:rPr lang="ru-RU" sz="2200" kern="0" dirty="0" err="1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картку</a:t>
            </a:r>
            <a:r>
              <a:rPr lang="ru-RU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з </a:t>
            </a:r>
            <a:r>
              <a:rPr lang="ru-RU" sz="2200" kern="0" dirty="0" err="1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відповідним</a:t>
            </a:r>
            <a:r>
              <a:rPr lang="ru-RU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знаком: «=» </a:t>
            </a:r>
            <a:r>
              <a:rPr lang="ru-RU" sz="2200" kern="0" dirty="0" err="1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або</a:t>
            </a:r>
            <a:r>
              <a:rPr lang="ru-RU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«≠».</a:t>
            </a:r>
          </a:p>
        </p:txBody>
      </p:sp>
      <p:sp>
        <p:nvSpPr>
          <p:cNvPr id="54" name="Не равно 53"/>
          <p:cNvSpPr/>
          <p:nvPr/>
        </p:nvSpPr>
        <p:spPr>
          <a:xfrm>
            <a:off x="4376044" y="4075336"/>
            <a:ext cx="857250" cy="428625"/>
          </a:xfrm>
          <a:prstGeom prst="mathNotEqual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20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5" name="Содержимое 4"/>
          <p:cNvSpPr txBox="1">
            <a:spLocks/>
          </p:cNvSpPr>
          <p:nvPr/>
        </p:nvSpPr>
        <p:spPr>
          <a:xfrm>
            <a:off x="-48319" y="228824"/>
            <a:ext cx="8229600" cy="500062"/>
          </a:xfrm>
          <a:prstGeom prst="rect">
            <a:avLst/>
          </a:prstGeom>
          <a:noFill/>
          <a:ln>
            <a:noFill/>
          </a:ln>
        </p:spPr>
        <p:txBody>
          <a:bodyPr lIns="54864" tIns="91440"/>
          <a:lstStyle/>
          <a:p>
            <a:pPr marL="438912" indent="-320040" algn="just" fontAlgn="auto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defRPr/>
            </a:pPr>
            <a:r>
              <a:rPr lang="ru-RU" sz="2200" kern="0" dirty="0" err="1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Які</a:t>
            </a:r>
            <a:r>
              <a:rPr lang="ru-RU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kern="0" dirty="0" err="1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фігури</a:t>
            </a:r>
            <a:r>
              <a:rPr lang="ru-RU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kern="0" dirty="0" err="1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залишилися</a:t>
            </a:r>
            <a:r>
              <a:rPr lang="ru-RU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без пари? </a:t>
            </a:r>
          </a:p>
        </p:txBody>
      </p:sp>
      <p:sp>
        <p:nvSpPr>
          <p:cNvPr id="56" name="Овал 55"/>
          <p:cNvSpPr/>
          <p:nvPr/>
        </p:nvSpPr>
        <p:spPr>
          <a:xfrm>
            <a:off x="3277494" y="1300386"/>
            <a:ext cx="858837" cy="1255713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2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7" name="Содержимое 4"/>
          <p:cNvSpPr txBox="1">
            <a:spLocks/>
          </p:cNvSpPr>
          <p:nvPr/>
        </p:nvSpPr>
        <p:spPr>
          <a:xfrm>
            <a:off x="85031" y="247874"/>
            <a:ext cx="8229600" cy="773112"/>
          </a:xfrm>
          <a:prstGeom prst="rect">
            <a:avLst/>
          </a:prstGeom>
          <a:noFill/>
          <a:ln>
            <a:noFill/>
          </a:ln>
        </p:spPr>
        <p:txBody>
          <a:bodyPr lIns="54864" tIns="91440">
            <a:normAutofit/>
          </a:bodyPr>
          <a:lstStyle/>
          <a:p>
            <a:pPr marL="438912" indent="-320040" algn="just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defRPr/>
            </a:pP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kern="0" dirty="0" err="1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Яких</a:t>
            </a:r>
            <a:r>
              <a:rPr lang="ru-RU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kern="0" dirty="0" err="1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фігур</a:t>
            </a:r>
            <a:r>
              <a:rPr lang="ru-RU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не </a:t>
            </a:r>
            <a:r>
              <a:rPr lang="ru-RU" sz="2200" kern="0" dirty="0" err="1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вистачило</a:t>
            </a:r>
            <a:r>
              <a:rPr lang="ru-RU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для </a:t>
            </a:r>
            <a:r>
              <a:rPr lang="ru-RU" sz="2200" kern="0" dirty="0" err="1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складання</a:t>
            </a:r>
            <a:r>
              <a:rPr lang="ru-RU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пар? </a:t>
            </a:r>
          </a:p>
        </p:txBody>
      </p:sp>
      <p:sp>
        <p:nvSpPr>
          <p:cNvPr id="58" name="Содержимое 4"/>
          <p:cNvSpPr txBox="1">
            <a:spLocks/>
          </p:cNvSpPr>
          <p:nvPr/>
        </p:nvSpPr>
        <p:spPr>
          <a:xfrm>
            <a:off x="-324544" y="247874"/>
            <a:ext cx="8229600" cy="1071562"/>
          </a:xfrm>
          <a:prstGeom prst="rect">
            <a:avLst/>
          </a:prstGeom>
          <a:noFill/>
          <a:ln>
            <a:noFill/>
          </a:ln>
        </p:spPr>
        <p:txBody>
          <a:bodyPr lIns="54864" tIns="91440">
            <a:normAutofit/>
          </a:bodyPr>
          <a:lstStyle/>
          <a:p>
            <a:pPr marL="438912" indent="-320040" algn="just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defRPr/>
            </a:pP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   </a:t>
            </a:r>
            <a:r>
              <a:rPr lang="ru-RU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Яке число </a:t>
            </a:r>
            <a:r>
              <a:rPr lang="ru-RU" sz="2200" kern="0" dirty="0" err="1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більше</a:t>
            </a:r>
            <a:r>
              <a:rPr lang="ru-RU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? </a:t>
            </a:r>
          </a:p>
        </p:txBody>
      </p:sp>
      <p:sp>
        <p:nvSpPr>
          <p:cNvPr id="59" name="Содержимое 4"/>
          <p:cNvSpPr txBox="1">
            <a:spLocks/>
          </p:cNvSpPr>
          <p:nvPr/>
        </p:nvSpPr>
        <p:spPr>
          <a:xfrm>
            <a:off x="21531" y="287561"/>
            <a:ext cx="8229600" cy="534988"/>
          </a:xfrm>
          <a:prstGeom prst="rect">
            <a:avLst/>
          </a:prstGeom>
          <a:noFill/>
          <a:ln>
            <a:noFill/>
          </a:ln>
        </p:spPr>
        <p:txBody>
          <a:bodyPr lIns="54864" tIns="91440">
            <a:normAutofit/>
          </a:bodyPr>
          <a:lstStyle/>
          <a:p>
            <a:pPr marL="438912" indent="-320040" algn="just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defRPr/>
            </a:pP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   </a:t>
            </a:r>
            <a:r>
              <a:rPr lang="ru-RU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Яке число </a:t>
            </a:r>
            <a:r>
              <a:rPr lang="ru-RU" sz="2200" kern="0" dirty="0" err="1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менше</a:t>
            </a:r>
            <a:r>
              <a:rPr lang="ru-RU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70603016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2239 0.07963 C 0.06649 0.1355 0.11059 0.19105 0.02083 0.21297 C -0.0691 0.23457 -0.42743 0.21081 -0.51702 0.21019 " pathEditMode="relative" rAng="0" ptsTypes="AAA">
                                      <p:cBhvr>
                                        <p:cTn id="5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444" y="709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"/>
                            </p:stCondLst>
                            <p:childTnLst>
                              <p:par>
                                <p:cTn id="54" presetID="0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486 -2.96296E-6 C 0.04653 0.08735 0.08819 0.17439 0.00313 0.20864 C -0.08177 0.2426 -0.42014 0.20525 -0.50469 0.20432 " pathEditMode="relative" rAng="0" ptsTypes="AAA">
                                      <p:cBhvr>
                                        <p:cTn id="55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090" y="1114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000"/>
                            </p:stCondLst>
                            <p:childTnLst>
                              <p:par>
                                <p:cTn id="57" presetID="0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695 -2.96296E-6 C 0.04757 0.08735 0.0882 0.17439 0.00538 0.20864 C -0.07743 0.2426 -0.40729 0.20525 -0.48958 0.20432 " pathEditMode="relative" rAng="0" ptsTypes="AAA">
                                      <p:cBhvr>
                                        <p:cTn id="5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500" y="1114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26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9" dur="500" tmFilter="0, 0; .2, .5; .8, .5; 1, 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0" dur="250" autoRev="1" fill="hold"/>
                                        <p:tgtEl>
                                          <p:spTgt spid="4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0" dur="500" tmFilter="0, 0; .2, .5; .8, .5; 1, 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1" dur="250" autoRev="1" fill="hold"/>
                                        <p:tgtEl>
                                          <p:spTgt spid="5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1" dur="500" tmFilter="0, 0; .2, .5; .8, .5; 1, 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2" dur="250" autoRev="1" fill="hold"/>
                                        <p:tgtEl>
                                          <p:spTgt spid="5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/>
      <p:bldP spid="41" grpId="0" animBg="1"/>
      <p:bldP spid="42" grpId="0" animBg="1"/>
      <p:bldP spid="43" grpId="0" animBg="1"/>
      <p:bldP spid="44" grpId="0" animBg="1"/>
      <p:bldP spid="45" grpId="0" animBg="1"/>
      <p:bldP spid="45" grpId="1" animBg="1"/>
      <p:bldP spid="46" grpId="0" animBg="1"/>
      <p:bldP spid="46" grpId="1" animBg="1"/>
      <p:bldP spid="47" grpId="0" animBg="1"/>
      <p:bldP spid="47" grpId="1" animBg="1"/>
      <p:bldP spid="47" grpId="2" animBg="1"/>
      <p:bldP spid="48" grpId="0" build="allAtOnce"/>
      <p:bldP spid="49" grpId="0"/>
      <p:bldP spid="49" grpId="1"/>
      <p:bldP spid="50" grpId="0" animBg="1"/>
      <p:bldP spid="50" grpId="1" animBg="1"/>
      <p:bldP spid="51" grpId="0" animBg="1"/>
      <p:bldP spid="51" grpId="1" animBg="1"/>
      <p:bldP spid="52" grpId="0" build="allAtOnce"/>
      <p:bldP spid="53" grpId="0"/>
      <p:bldP spid="53" grpId="1"/>
      <p:bldP spid="55" grpId="0" build="allAtOnce"/>
      <p:bldP spid="56" grpId="0" animBg="1"/>
      <p:bldP spid="57" grpId="0" build="allAtOnce"/>
      <p:bldP spid="58" grpId="0" build="allAtOnce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Содержимое 2"/>
          <p:cNvSpPr txBox="1">
            <a:spLocks/>
          </p:cNvSpPr>
          <p:nvPr/>
        </p:nvSpPr>
        <p:spPr>
          <a:xfrm>
            <a:off x="107950" y="200744"/>
            <a:ext cx="8229600" cy="1255713"/>
          </a:xfrm>
          <a:prstGeom prst="rect">
            <a:avLst/>
          </a:prstGeom>
        </p:spPr>
        <p:txBody>
          <a:bodyPr lIns="54864" tIns="91440">
            <a:normAutofit/>
          </a:bodyPr>
          <a:lstStyle/>
          <a:p>
            <a:pPr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r>
              <a:rPr lang="ru-RU" sz="2200" kern="0" dirty="0" err="1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Складіть</a:t>
            </a:r>
            <a:r>
              <a:rPr lang="ru-RU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пари. </a:t>
            </a:r>
            <a:r>
              <a:rPr lang="ru-RU" sz="2200" kern="0" dirty="0" err="1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Що</a:t>
            </a:r>
            <a:r>
              <a:rPr lang="ru-RU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kern="0" dirty="0" err="1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можна</a:t>
            </a:r>
            <a:r>
              <a:rPr lang="ru-RU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kern="0" dirty="0" err="1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сказати</a:t>
            </a:r>
            <a:r>
              <a:rPr lang="ru-RU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br>
              <a:rPr lang="ru-RU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 </a:t>
            </a:r>
            <a:r>
              <a:rPr lang="ru-RU" sz="2200" kern="0" dirty="0" err="1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кількість</a:t>
            </a:r>
            <a:r>
              <a:rPr lang="ru-RU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kern="0" dirty="0" err="1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трикутників</a:t>
            </a:r>
            <a:r>
              <a:rPr lang="ru-RU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і </a:t>
            </a:r>
            <a:r>
              <a:rPr lang="ru-RU" sz="2200" kern="0" dirty="0" err="1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кружків</a:t>
            </a:r>
            <a:r>
              <a:rPr lang="ru-RU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? </a:t>
            </a:r>
          </a:p>
        </p:txBody>
      </p:sp>
      <p:sp>
        <p:nvSpPr>
          <p:cNvPr id="37" name="Содержимое 2"/>
          <p:cNvSpPr txBox="1">
            <a:spLocks/>
          </p:cNvSpPr>
          <p:nvPr/>
        </p:nvSpPr>
        <p:spPr>
          <a:xfrm>
            <a:off x="-381000" y="218311"/>
            <a:ext cx="8229600" cy="1255923"/>
          </a:xfrm>
          <a:prstGeom prst="rect">
            <a:avLst/>
          </a:prstGeom>
        </p:spPr>
        <p:txBody>
          <a:bodyPr lIns="54864" tIns="91440">
            <a:normAutofit/>
          </a:bodyPr>
          <a:lstStyle/>
          <a:p>
            <a:pPr marL="438912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r>
              <a:rPr lang="ru-RU" sz="2200" kern="0" dirty="0" err="1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Рівні</a:t>
            </a:r>
            <a:r>
              <a:rPr lang="ru-RU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kern="0" dirty="0" err="1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чи</a:t>
            </a:r>
            <a:r>
              <a:rPr lang="ru-RU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kern="0" dirty="0" err="1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ні</a:t>
            </a:r>
            <a:r>
              <a:rPr lang="ru-RU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kern="0" dirty="0" err="1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кількості</a:t>
            </a:r>
            <a:r>
              <a:rPr lang="ru-RU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kern="0" dirty="0" err="1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кружків</a:t>
            </a:r>
            <a:r>
              <a:rPr lang="ru-RU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kern="0" dirty="0" err="1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і</a:t>
            </a:r>
            <a:r>
              <a:rPr lang="ru-RU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kern="0" dirty="0" err="1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трикутників</a:t>
            </a:r>
            <a:r>
              <a:rPr lang="ru-RU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</a:p>
          <a:p>
            <a:pPr marL="438912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r>
              <a:rPr lang="ru-RU" sz="2200" kern="0" dirty="0" err="1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Покладіть</a:t>
            </a:r>
            <a:r>
              <a:rPr lang="ru-RU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kern="0" dirty="0" err="1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між</a:t>
            </a:r>
            <a:r>
              <a:rPr lang="ru-RU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kern="0" dirty="0" err="1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картками</a:t>
            </a:r>
            <a:r>
              <a:rPr lang="ru-RU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з числами </a:t>
            </a:r>
            <a:br>
              <a:rPr lang="ru-RU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200" kern="0" dirty="0" err="1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картку</a:t>
            </a:r>
            <a:r>
              <a:rPr lang="ru-RU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з </a:t>
            </a:r>
            <a:r>
              <a:rPr lang="ru-RU" sz="2200" kern="0" dirty="0" err="1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відповідним</a:t>
            </a:r>
            <a:r>
              <a:rPr lang="ru-RU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знаком.</a:t>
            </a:r>
          </a:p>
        </p:txBody>
      </p:sp>
      <p:pic>
        <p:nvPicPr>
          <p:cNvPr id="73" name="Рисунок 72"/>
          <p:cNvPicPr>
            <a:picLocks noChangeAspect="1"/>
          </p:cNvPicPr>
          <p:nvPr/>
        </p:nvPicPr>
        <p:blipFill rotWithShape="1">
          <a:blip r:embed="rId2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>
              <a:latin typeface="Arial" pitchFamily="34" charset="0"/>
              <a:cs typeface="Arial" pitchFamily="34" charset="0"/>
            </a:endParaRPr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" name="Содержимое 2"/>
          <p:cNvSpPr txBox="1">
            <a:spLocks/>
          </p:cNvSpPr>
          <p:nvPr/>
        </p:nvSpPr>
        <p:spPr>
          <a:xfrm>
            <a:off x="-1177925" y="314691"/>
            <a:ext cx="8229600" cy="696913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 marL="0" indent="0" algn="ctr">
              <a:buNone/>
              <a:defRPr sz="1900" b="0" i="0">
                <a:solidFill>
                  <a:schemeClr val="tx1">
                    <a:tint val="75000"/>
                  </a:schemeClr>
                </a:solidFill>
                <a:latin typeface="Arial"/>
                <a:ea typeface="+mn-ea"/>
                <a:cs typeface="Arial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200" kern="0" dirty="0" err="1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Покладіть</a:t>
            </a:r>
            <a:r>
              <a:rPr lang="ru-RU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на парту 4 </a:t>
            </a:r>
            <a:r>
              <a:rPr lang="ru-RU" sz="2200" kern="0" dirty="0" err="1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трикутники</a:t>
            </a:r>
            <a:r>
              <a:rPr lang="ru-RU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і 4 </a:t>
            </a:r>
            <a:r>
              <a:rPr lang="ru-RU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кружки. </a:t>
            </a:r>
            <a:endParaRPr lang="ru-RU" sz="2200" kern="0" dirty="0"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6" name="Равнобедренный треугольник 25"/>
          <p:cNvSpPr/>
          <p:nvPr/>
        </p:nvSpPr>
        <p:spPr>
          <a:xfrm>
            <a:off x="442913" y="1657350"/>
            <a:ext cx="642937" cy="642938"/>
          </a:xfrm>
          <a:prstGeom prst="triangle">
            <a:avLst/>
          </a:prstGeom>
          <a:solidFill>
            <a:srgbClr val="FF0000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200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7" name="Равнобедренный треугольник 26"/>
          <p:cNvSpPr/>
          <p:nvPr/>
        </p:nvSpPr>
        <p:spPr>
          <a:xfrm>
            <a:off x="1300163" y="1657350"/>
            <a:ext cx="642937" cy="642938"/>
          </a:xfrm>
          <a:prstGeom prst="triangle">
            <a:avLst/>
          </a:prstGeom>
          <a:solidFill>
            <a:srgbClr val="FF0000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200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8" name="Равнобедренный треугольник 27"/>
          <p:cNvSpPr/>
          <p:nvPr/>
        </p:nvSpPr>
        <p:spPr>
          <a:xfrm>
            <a:off x="2157413" y="1657350"/>
            <a:ext cx="642937" cy="642938"/>
          </a:xfrm>
          <a:prstGeom prst="triangle">
            <a:avLst/>
          </a:prstGeom>
          <a:solidFill>
            <a:srgbClr val="FF0000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200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9" name="Равнобедренный треугольник 28"/>
          <p:cNvSpPr/>
          <p:nvPr/>
        </p:nvSpPr>
        <p:spPr>
          <a:xfrm>
            <a:off x="3014663" y="1657350"/>
            <a:ext cx="642937" cy="642938"/>
          </a:xfrm>
          <a:prstGeom prst="triangle">
            <a:avLst/>
          </a:prstGeom>
          <a:solidFill>
            <a:srgbClr val="FF0000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200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0" name="TextBox 29"/>
          <p:cNvSpPr txBox="1">
            <a:spLocks noChangeArrowheads="1"/>
          </p:cNvSpPr>
          <p:nvPr/>
        </p:nvSpPr>
        <p:spPr bwMode="auto">
          <a:xfrm>
            <a:off x="2224013" y="3500397"/>
            <a:ext cx="527709" cy="830997"/>
          </a:xfrm>
          <a:prstGeom prst="rect">
            <a:avLst/>
          </a:prstGeom>
          <a:solidFill>
            <a:srgbClr val="FCD9EE"/>
          </a:solidFill>
          <a:ln w="28575">
            <a:solidFill>
              <a:srgbClr val="F258B4"/>
            </a:solidFill>
          </a:ln>
        </p:spPr>
        <p:txBody>
          <a:bodyPr wrap="none" rtlCol="0">
            <a:spAutoFit/>
          </a:bodyPr>
          <a:lstStyle>
            <a:defPPr>
              <a:defRPr lang="ru-RU"/>
            </a:defPPr>
            <a:lvl1pPr>
              <a:defRPr sz="4800" b="1"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uk-UA" dirty="0"/>
              <a:t>4</a:t>
            </a:r>
            <a:endParaRPr lang="ru-RU" dirty="0"/>
          </a:p>
        </p:txBody>
      </p:sp>
      <p:sp>
        <p:nvSpPr>
          <p:cNvPr id="31" name="Овал 30"/>
          <p:cNvSpPr/>
          <p:nvPr/>
        </p:nvSpPr>
        <p:spPr>
          <a:xfrm>
            <a:off x="5000625" y="1787525"/>
            <a:ext cx="642938" cy="642938"/>
          </a:xfrm>
          <a:prstGeom prst="ellipse">
            <a:avLst/>
          </a:prstGeom>
          <a:solidFill>
            <a:srgbClr val="FFFF00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2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2" name="Овал 31"/>
          <p:cNvSpPr/>
          <p:nvPr/>
        </p:nvSpPr>
        <p:spPr>
          <a:xfrm>
            <a:off x="5857875" y="1787525"/>
            <a:ext cx="642938" cy="642938"/>
          </a:xfrm>
          <a:prstGeom prst="ellipse">
            <a:avLst/>
          </a:prstGeom>
          <a:solidFill>
            <a:srgbClr val="FFFF00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2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3" name="Овал 32"/>
          <p:cNvSpPr/>
          <p:nvPr/>
        </p:nvSpPr>
        <p:spPr>
          <a:xfrm>
            <a:off x="6715125" y="1787525"/>
            <a:ext cx="642938" cy="642938"/>
          </a:xfrm>
          <a:prstGeom prst="ellipse">
            <a:avLst/>
          </a:prstGeom>
          <a:solidFill>
            <a:srgbClr val="FFFF00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2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4" name="Овал 33"/>
          <p:cNvSpPr/>
          <p:nvPr/>
        </p:nvSpPr>
        <p:spPr>
          <a:xfrm>
            <a:off x="7572375" y="1787525"/>
            <a:ext cx="642938" cy="642938"/>
          </a:xfrm>
          <a:prstGeom prst="ellipse">
            <a:avLst/>
          </a:prstGeom>
          <a:solidFill>
            <a:srgbClr val="FFFF00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2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5" name="TextBox 34"/>
          <p:cNvSpPr txBox="1">
            <a:spLocks noChangeArrowheads="1"/>
          </p:cNvSpPr>
          <p:nvPr/>
        </p:nvSpPr>
        <p:spPr bwMode="auto">
          <a:xfrm>
            <a:off x="5796136" y="3486150"/>
            <a:ext cx="527709" cy="830997"/>
          </a:xfrm>
          <a:prstGeom prst="rect">
            <a:avLst/>
          </a:prstGeom>
          <a:solidFill>
            <a:srgbClr val="FCD9EE"/>
          </a:solidFill>
          <a:ln w="28575">
            <a:solidFill>
              <a:srgbClr val="F258B4"/>
            </a:solidFill>
          </a:ln>
        </p:spPr>
        <p:txBody>
          <a:bodyPr wrap="none" rtlCol="0">
            <a:spAutoFit/>
          </a:bodyPr>
          <a:lstStyle>
            <a:defPPr>
              <a:defRPr lang="ru-RU"/>
            </a:defPPr>
            <a:lvl1pPr>
              <a:defRPr sz="4800" b="1"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uk-UA"/>
              <a:t>4</a:t>
            </a:r>
            <a:endParaRPr lang="ru-RU"/>
          </a:p>
        </p:txBody>
      </p:sp>
      <p:sp>
        <p:nvSpPr>
          <p:cNvPr id="38" name="Равно 37"/>
          <p:cNvSpPr/>
          <p:nvPr/>
        </p:nvSpPr>
        <p:spPr>
          <a:xfrm>
            <a:off x="3829893" y="3714750"/>
            <a:ext cx="857250" cy="428625"/>
          </a:xfrm>
          <a:prstGeom prst="mathEqual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20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8090003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3.45679E-6 C 0.0415 0.04845 0.08282 0.09691 -4.44444E-6 0.11821 C -0.08298 0.1395 -0.4151 0.12685 -0.49809 0.12839 " pathEditMode="relative" rAng="0" ptsTypes="AAA">
                                      <p:cBhvr>
                                        <p:cTn id="4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517" y="651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"/>
                            </p:stCondLst>
                            <p:childTnLst>
                              <p:par>
                                <p:cTn id="44" presetID="0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3.45679E-6 C 0.0415 0.04845 0.08282 0.09691 -4.44444E-6 0.11821 C -0.08298 0.1395 -0.4151 0.12685 -0.49809 0.12839 " pathEditMode="relative" rAng="0" ptsTypes="AAA">
                                      <p:cBhvr>
                                        <p:cTn id="4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517" y="651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000"/>
                            </p:stCondLst>
                            <p:childTnLst>
                              <p:par>
                                <p:cTn id="47" presetID="0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3.45679E-6 C 0.0415 0.04845 0.08282 0.09691 -4.44444E-6 0.11821 C -0.08298 0.1395 -0.4151 0.12685 -0.49809 0.12839 " pathEditMode="relative" rAng="0" ptsTypes="AAA">
                                      <p:cBhvr>
                                        <p:cTn id="4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517" y="651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500"/>
                            </p:stCondLst>
                            <p:childTnLst>
                              <p:par>
                                <p:cTn id="50" presetID="0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3.45679E-6 C 0.0415 0.04845 0.08282 0.09691 -4.44444E-6 0.11821 C -0.08298 0.1395 -0.4151 0.12685 -0.49809 0.12839 " pathEditMode="relative" rAng="0" ptsTypes="AAA">
                                      <p:cBhvr>
                                        <p:cTn id="5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517" y="651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/>
      <p:bldP spid="36" grpId="1"/>
      <p:bldP spid="37" grpId="0"/>
      <p:bldP spid="25" grpId="0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1" grpId="1" animBg="1"/>
      <p:bldP spid="32" grpId="0" animBg="1"/>
      <p:bldP spid="32" grpId="1" animBg="1"/>
      <p:bldP spid="33" grpId="0" animBg="1"/>
      <p:bldP spid="33" grpId="1" animBg="1"/>
      <p:bldP spid="34" grpId="0" animBg="1"/>
      <p:bldP spid="34" grpId="1" animBg="1"/>
      <p:bldP spid="3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" name="Рисунок 72"/>
          <p:cNvPicPr>
            <a:picLocks noChangeAspect="1"/>
          </p:cNvPicPr>
          <p:nvPr/>
        </p:nvPicPr>
        <p:blipFill rotWithShape="1">
          <a:blip r:embed="rId2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>
              <a:latin typeface="Arial" pitchFamily="34" charset="0"/>
              <a:cs typeface="Arial" pitchFamily="34" charset="0"/>
            </a:endParaRPr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4" name="Заголовок 1"/>
          <p:cNvSpPr txBox="1">
            <a:spLocks/>
          </p:cNvSpPr>
          <p:nvPr/>
        </p:nvSpPr>
        <p:spPr>
          <a:xfrm>
            <a:off x="1" y="-19976"/>
            <a:ext cx="7916862" cy="11254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uk-UA" sz="2200" dirty="0" smtClean="0">
              <a:latin typeface="Arial" pitchFamily="34" charset="0"/>
              <a:cs typeface="Arial" pitchFamily="34" charset="0"/>
            </a:endParaRPr>
          </a:p>
          <a:p>
            <a:pPr algn="l"/>
            <a:r>
              <a:rPr lang="uk-UA" sz="2200" dirty="0" err="1" smtClean="0">
                <a:latin typeface="Arial" pitchFamily="34" charset="0"/>
                <a:cs typeface="Arial" pitchFamily="34" charset="0"/>
              </a:rPr>
              <a:t>Запиши</a:t>
            </a:r>
            <a:r>
              <a:rPr lang="uk-UA" sz="2200" dirty="0" smtClean="0">
                <a:latin typeface="Arial" pitchFamily="34" charset="0"/>
                <a:cs typeface="Arial" pitchFamily="34" charset="0"/>
              </a:rPr>
              <a:t>, скільки елементів у кожній множині. Порівняй їх кількість і постав відповідні знаки: =, ≠.</a:t>
            </a:r>
            <a:endParaRPr lang="ru-RU" sz="22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25" name="Picture 4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947"/>
          <a:stretch/>
        </p:blipFill>
        <p:spPr bwMode="auto">
          <a:xfrm>
            <a:off x="0" y="1707654"/>
            <a:ext cx="9144000" cy="24270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26" name="Прямая соединительная линия 25"/>
          <p:cNvCxnSpPr/>
          <p:nvPr/>
        </p:nvCxnSpPr>
        <p:spPr>
          <a:xfrm flipV="1">
            <a:off x="684213" y="2118618"/>
            <a:ext cx="1439862" cy="7143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Прямая соединительная линия 26"/>
          <p:cNvCxnSpPr/>
          <p:nvPr/>
        </p:nvCxnSpPr>
        <p:spPr>
          <a:xfrm>
            <a:off x="684213" y="2550418"/>
            <a:ext cx="1071562" cy="158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Прямая соединительная линия 27"/>
          <p:cNvCxnSpPr/>
          <p:nvPr/>
        </p:nvCxnSpPr>
        <p:spPr>
          <a:xfrm>
            <a:off x="900113" y="2839343"/>
            <a:ext cx="100806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Прямая соединительная линия 28"/>
          <p:cNvCxnSpPr/>
          <p:nvPr/>
        </p:nvCxnSpPr>
        <p:spPr>
          <a:xfrm flipV="1">
            <a:off x="3708400" y="2047181"/>
            <a:ext cx="1079500" cy="71437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Прямая соединительная линия 29"/>
          <p:cNvCxnSpPr/>
          <p:nvPr/>
        </p:nvCxnSpPr>
        <p:spPr>
          <a:xfrm>
            <a:off x="4427538" y="2478981"/>
            <a:ext cx="573087" cy="1587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Прямая соединительная линия 30"/>
          <p:cNvCxnSpPr/>
          <p:nvPr/>
        </p:nvCxnSpPr>
        <p:spPr>
          <a:xfrm>
            <a:off x="3924300" y="2839343"/>
            <a:ext cx="1071563" cy="158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Прямая соединительная линия 31"/>
          <p:cNvCxnSpPr/>
          <p:nvPr/>
        </p:nvCxnSpPr>
        <p:spPr>
          <a:xfrm>
            <a:off x="6948488" y="2128143"/>
            <a:ext cx="1079500" cy="206375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Содержимое 2"/>
          <p:cNvSpPr txBox="1">
            <a:spLocks/>
          </p:cNvSpPr>
          <p:nvPr/>
        </p:nvSpPr>
        <p:spPr bwMode="auto">
          <a:xfrm>
            <a:off x="539750" y="3490218"/>
            <a:ext cx="595313" cy="500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54864" tIns="91440"/>
          <a:lstStyle>
            <a:lvl1pPr marL="438150" indent="-319088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buClr>
                <a:schemeClr val="accent1"/>
              </a:buClr>
              <a:buSzPct val="80000"/>
            </a:pPr>
            <a:r>
              <a:rPr lang="uk-UA" sz="3600" b="1" i="1"/>
              <a:t>3</a:t>
            </a:r>
            <a:endParaRPr lang="ru-RU" sz="3600" b="1" i="1"/>
          </a:p>
          <a:p>
            <a:pPr>
              <a:buClr>
                <a:schemeClr val="accent1"/>
              </a:buClr>
              <a:buSzPct val="80000"/>
              <a:buFont typeface="Wingdings 2" panose="05020102010507070707" pitchFamily="18" charset="2"/>
              <a:buChar char=""/>
            </a:pPr>
            <a:endParaRPr lang="ru-RU" sz="2400"/>
          </a:p>
        </p:txBody>
      </p:sp>
      <p:sp>
        <p:nvSpPr>
          <p:cNvPr id="34" name="Содержимое 2"/>
          <p:cNvSpPr txBox="1">
            <a:spLocks/>
          </p:cNvSpPr>
          <p:nvPr/>
        </p:nvSpPr>
        <p:spPr bwMode="auto">
          <a:xfrm>
            <a:off x="1960563" y="3487043"/>
            <a:ext cx="595312" cy="500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54864" tIns="91440"/>
          <a:lstStyle>
            <a:lvl1pPr marL="438150" indent="-319088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buClr>
                <a:schemeClr val="accent1"/>
              </a:buClr>
              <a:buSzPct val="80000"/>
            </a:pPr>
            <a:r>
              <a:rPr lang="uk-UA" sz="3600" b="1" i="1"/>
              <a:t>4</a:t>
            </a:r>
            <a:endParaRPr lang="ru-RU" sz="3600" b="1" i="1"/>
          </a:p>
          <a:p>
            <a:pPr>
              <a:buClr>
                <a:schemeClr val="accent1"/>
              </a:buClr>
              <a:buSzPct val="80000"/>
              <a:buFont typeface="Wingdings 2" panose="05020102010507070707" pitchFamily="18" charset="2"/>
              <a:buChar char=""/>
            </a:pPr>
            <a:endParaRPr lang="ru-RU" sz="2400"/>
          </a:p>
        </p:txBody>
      </p:sp>
      <p:sp>
        <p:nvSpPr>
          <p:cNvPr id="35" name="Содержимое 2"/>
          <p:cNvSpPr txBox="1">
            <a:spLocks/>
          </p:cNvSpPr>
          <p:nvPr/>
        </p:nvSpPr>
        <p:spPr bwMode="auto">
          <a:xfrm>
            <a:off x="3563938" y="3487043"/>
            <a:ext cx="595312" cy="500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54864" tIns="91440"/>
          <a:lstStyle>
            <a:lvl1pPr marL="438150" indent="-319088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buClr>
                <a:schemeClr val="accent1"/>
              </a:buClr>
              <a:buSzPct val="80000"/>
            </a:pPr>
            <a:r>
              <a:rPr lang="uk-UA" sz="3600" b="1" i="1"/>
              <a:t>4</a:t>
            </a:r>
            <a:endParaRPr lang="ru-RU" sz="3600" b="1" i="1"/>
          </a:p>
          <a:p>
            <a:pPr>
              <a:buClr>
                <a:schemeClr val="accent1"/>
              </a:buClr>
              <a:buSzPct val="80000"/>
              <a:buFont typeface="Wingdings 2" panose="05020102010507070707" pitchFamily="18" charset="2"/>
              <a:buChar char=""/>
            </a:pPr>
            <a:endParaRPr lang="ru-RU" sz="2400"/>
          </a:p>
        </p:txBody>
      </p:sp>
      <p:sp>
        <p:nvSpPr>
          <p:cNvPr id="36" name="Содержимое 2"/>
          <p:cNvSpPr txBox="1">
            <a:spLocks/>
          </p:cNvSpPr>
          <p:nvPr/>
        </p:nvSpPr>
        <p:spPr bwMode="auto">
          <a:xfrm>
            <a:off x="5003800" y="3487043"/>
            <a:ext cx="595313" cy="500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54864" tIns="91440"/>
          <a:lstStyle>
            <a:lvl1pPr marL="438150" indent="-319088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buClr>
                <a:schemeClr val="accent1"/>
              </a:buClr>
              <a:buSzPct val="80000"/>
            </a:pPr>
            <a:r>
              <a:rPr lang="uk-UA" sz="3600" b="1" i="1"/>
              <a:t>4</a:t>
            </a:r>
            <a:endParaRPr lang="ru-RU" sz="3600" b="1" i="1"/>
          </a:p>
          <a:p>
            <a:pPr>
              <a:buClr>
                <a:schemeClr val="accent1"/>
              </a:buClr>
              <a:buSzPct val="80000"/>
              <a:buFont typeface="Wingdings 2" panose="05020102010507070707" pitchFamily="18" charset="2"/>
              <a:buChar char=""/>
            </a:pPr>
            <a:endParaRPr lang="ru-RU" sz="2400"/>
          </a:p>
        </p:txBody>
      </p:sp>
      <p:sp>
        <p:nvSpPr>
          <p:cNvPr id="37" name="Содержимое 2"/>
          <p:cNvSpPr txBox="1">
            <a:spLocks/>
          </p:cNvSpPr>
          <p:nvPr/>
        </p:nvSpPr>
        <p:spPr bwMode="auto">
          <a:xfrm>
            <a:off x="6732588" y="3487043"/>
            <a:ext cx="595312" cy="500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54864" tIns="91440"/>
          <a:lstStyle>
            <a:lvl1pPr marL="438150" indent="-319088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buClr>
                <a:schemeClr val="accent1"/>
              </a:buClr>
              <a:buSzPct val="80000"/>
            </a:pPr>
            <a:r>
              <a:rPr lang="uk-UA" sz="3600" b="1" i="1" dirty="0"/>
              <a:t>4</a:t>
            </a:r>
            <a:endParaRPr lang="ru-RU" sz="3600" b="1" i="1" dirty="0"/>
          </a:p>
          <a:p>
            <a:pPr>
              <a:buClr>
                <a:schemeClr val="accent1"/>
              </a:buClr>
              <a:buSzPct val="80000"/>
              <a:buFont typeface="Wingdings 2" panose="05020102010507070707" pitchFamily="18" charset="2"/>
              <a:buChar char=""/>
            </a:pPr>
            <a:endParaRPr lang="ru-RU" sz="2400" dirty="0"/>
          </a:p>
        </p:txBody>
      </p:sp>
      <p:sp>
        <p:nvSpPr>
          <p:cNvPr id="38" name="Содержимое 2"/>
          <p:cNvSpPr txBox="1">
            <a:spLocks/>
          </p:cNvSpPr>
          <p:nvPr/>
        </p:nvSpPr>
        <p:spPr bwMode="auto">
          <a:xfrm>
            <a:off x="8172450" y="3487043"/>
            <a:ext cx="595313" cy="500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54864" tIns="91440"/>
          <a:lstStyle>
            <a:lvl1pPr marL="438150" indent="-319088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buClr>
                <a:schemeClr val="accent1"/>
              </a:buClr>
              <a:buSzPct val="80000"/>
            </a:pPr>
            <a:r>
              <a:rPr lang="uk-UA" sz="3600" b="1" i="1"/>
              <a:t>1</a:t>
            </a:r>
            <a:endParaRPr lang="ru-RU" sz="3600" b="1" i="1"/>
          </a:p>
          <a:p>
            <a:pPr>
              <a:buClr>
                <a:schemeClr val="accent1"/>
              </a:buClr>
              <a:buSzPct val="80000"/>
              <a:buFont typeface="Wingdings 2" panose="05020102010507070707" pitchFamily="18" charset="2"/>
              <a:buChar char=""/>
            </a:pPr>
            <a:endParaRPr lang="ru-RU" sz="2400"/>
          </a:p>
        </p:txBody>
      </p:sp>
      <p:sp>
        <p:nvSpPr>
          <p:cNvPr id="39" name="Равно 38"/>
          <p:cNvSpPr/>
          <p:nvPr/>
        </p:nvSpPr>
        <p:spPr>
          <a:xfrm>
            <a:off x="4356100" y="3739456"/>
            <a:ext cx="428625" cy="288925"/>
          </a:xfrm>
          <a:prstGeom prst="mathEqual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tx1"/>
              </a:solidFill>
            </a:endParaRPr>
          </a:p>
        </p:txBody>
      </p:sp>
      <p:sp>
        <p:nvSpPr>
          <p:cNvPr id="40" name="Не равно 39"/>
          <p:cNvSpPr/>
          <p:nvPr/>
        </p:nvSpPr>
        <p:spPr>
          <a:xfrm>
            <a:off x="1312863" y="3774381"/>
            <a:ext cx="428625" cy="214312"/>
          </a:xfrm>
          <a:prstGeom prst="mathNotEqual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tx1"/>
              </a:solidFill>
            </a:endParaRPr>
          </a:p>
        </p:txBody>
      </p:sp>
      <p:sp>
        <p:nvSpPr>
          <p:cNvPr id="41" name="Не равно 40"/>
          <p:cNvSpPr/>
          <p:nvPr/>
        </p:nvSpPr>
        <p:spPr>
          <a:xfrm>
            <a:off x="7488238" y="3775968"/>
            <a:ext cx="428625" cy="214313"/>
          </a:xfrm>
          <a:prstGeom prst="mathNotEqual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tx1"/>
              </a:solidFill>
            </a:endParaRPr>
          </a:p>
        </p:txBody>
      </p:sp>
      <p:sp>
        <p:nvSpPr>
          <p:cNvPr id="42" name="Овал 41"/>
          <p:cNvSpPr/>
          <p:nvPr/>
        </p:nvSpPr>
        <p:spPr>
          <a:xfrm rot="5400000">
            <a:off x="2224881" y="2378175"/>
            <a:ext cx="360363" cy="1714500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3" name="Овал 42"/>
          <p:cNvSpPr/>
          <p:nvPr/>
        </p:nvSpPr>
        <p:spPr>
          <a:xfrm>
            <a:off x="6300788" y="2190056"/>
            <a:ext cx="1366837" cy="1368425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cxnSp>
        <p:nvCxnSpPr>
          <p:cNvPr id="44" name="Прямая соединительная линия 43"/>
          <p:cNvCxnSpPr/>
          <p:nvPr/>
        </p:nvCxnSpPr>
        <p:spPr>
          <a:xfrm flipV="1">
            <a:off x="4356100" y="3271143"/>
            <a:ext cx="576263" cy="7143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6323797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8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"/>
                            </p:stCondLst>
                            <p:childTnLst>
                              <p:par>
                                <p:cTn id="4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000"/>
                            </p:stCondLst>
                            <p:childTnLst>
                              <p:par>
                                <p:cTn id="5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500"/>
                            </p:stCondLst>
                            <p:childTnLst>
                              <p:par>
                                <p:cTn id="5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  <p:bldP spid="34" grpId="0"/>
      <p:bldP spid="35" grpId="0"/>
      <p:bldP spid="36" grpId="0"/>
      <p:bldP spid="37" grpId="0"/>
      <p:bldP spid="38" grpId="0"/>
      <p:bldP spid="42" grpId="0" animBg="1"/>
      <p:bldP spid="4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98127" y="1850359"/>
            <a:ext cx="3038475" cy="2324100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43352" y="1659725"/>
            <a:ext cx="1352550" cy="2286000"/>
          </a:xfrm>
          <a:prstGeom prst="rect">
            <a:avLst/>
          </a:prstGeom>
        </p:spPr>
      </p:pic>
      <p:pic>
        <p:nvPicPr>
          <p:cNvPr id="73" name="Рисунок 72"/>
          <p:cNvPicPr>
            <a:picLocks noChangeAspect="1"/>
          </p:cNvPicPr>
          <p:nvPr/>
        </p:nvPicPr>
        <p:blipFill rotWithShape="1">
          <a:blip r:embed="rId4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>
              <a:latin typeface="Arial" pitchFamily="34" charset="0"/>
              <a:cs typeface="Arial" pitchFamily="34" charset="0"/>
            </a:endParaRPr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4" name="Заголовок 1"/>
          <p:cNvSpPr txBox="1">
            <a:spLocks/>
          </p:cNvSpPr>
          <p:nvPr/>
        </p:nvSpPr>
        <p:spPr>
          <a:xfrm>
            <a:off x="1" y="-19976"/>
            <a:ext cx="7524328" cy="11254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uk-UA" sz="2200" dirty="0" smtClean="0">
              <a:latin typeface="Arial" pitchFamily="34" charset="0"/>
              <a:cs typeface="Arial" pitchFamily="34" charset="0"/>
            </a:endParaRPr>
          </a:p>
          <a:p>
            <a:pPr algn="l"/>
            <a:r>
              <a:rPr lang="uk-UA" sz="2200" dirty="0" smtClean="0">
                <a:latin typeface="Arial" pitchFamily="34" charset="0"/>
                <a:cs typeface="Arial" pitchFamily="34" charset="0"/>
              </a:rPr>
              <a:t>Зафарбуй кружки так, щоб показати склад числа 4. Заповни таблицю.</a:t>
            </a:r>
            <a:endParaRPr lang="ru-RU" sz="2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6" name="Овал 25"/>
          <p:cNvSpPr/>
          <p:nvPr/>
        </p:nvSpPr>
        <p:spPr>
          <a:xfrm>
            <a:off x="1287485" y="3219549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7" name="Овал 26"/>
          <p:cNvSpPr/>
          <p:nvPr/>
        </p:nvSpPr>
        <p:spPr>
          <a:xfrm>
            <a:off x="1616669" y="3219549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8" name="Овал 27"/>
          <p:cNvSpPr/>
          <p:nvPr/>
        </p:nvSpPr>
        <p:spPr>
          <a:xfrm>
            <a:off x="1948311" y="3220610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9" name="Овал 28"/>
          <p:cNvSpPr/>
          <p:nvPr/>
        </p:nvSpPr>
        <p:spPr>
          <a:xfrm>
            <a:off x="2275783" y="3219549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0" name="Овал 29"/>
          <p:cNvSpPr/>
          <p:nvPr/>
        </p:nvSpPr>
        <p:spPr>
          <a:xfrm>
            <a:off x="1287485" y="3584484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1" name="Овал 30"/>
          <p:cNvSpPr/>
          <p:nvPr/>
        </p:nvSpPr>
        <p:spPr>
          <a:xfrm>
            <a:off x="1616669" y="3576711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2" name="Овал 31"/>
          <p:cNvSpPr/>
          <p:nvPr/>
        </p:nvSpPr>
        <p:spPr>
          <a:xfrm>
            <a:off x="1938560" y="3576711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3" name="Овал 32"/>
          <p:cNvSpPr/>
          <p:nvPr/>
        </p:nvSpPr>
        <p:spPr>
          <a:xfrm>
            <a:off x="2267744" y="3576711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4" name="Овал 33"/>
          <p:cNvSpPr/>
          <p:nvPr/>
        </p:nvSpPr>
        <p:spPr>
          <a:xfrm>
            <a:off x="1275959" y="2143444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5" name="Овал 34"/>
          <p:cNvSpPr/>
          <p:nvPr/>
        </p:nvSpPr>
        <p:spPr>
          <a:xfrm>
            <a:off x="1616669" y="2137156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6" name="Овал 35"/>
          <p:cNvSpPr/>
          <p:nvPr/>
        </p:nvSpPr>
        <p:spPr>
          <a:xfrm>
            <a:off x="1938560" y="2140556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7" name="Овал 36"/>
          <p:cNvSpPr/>
          <p:nvPr/>
        </p:nvSpPr>
        <p:spPr>
          <a:xfrm>
            <a:off x="2275783" y="2137156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8" name="Овал 37"/>
          <p:cNvSpPr/>
          <p:nvPr/>
        </p:nvSpPr>
        <p:spPr>
          <a:xfrm>
            <a:off x="1287485" y="2502905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9" name="Овал 38"/>
          <p:cNvSpPr/>
          <p:nvPr/>
        </p:nvSpPr>
        <p:spPr>
          <a:xfrm>
            <a:off x="1616669" y="2499965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0" name="Овал 39"/>
          <p:cNvSpPr/>
          <p:nvPr/>
        </p:nvSpPr>
        <p:spPr>
          <a:xfrm>
            <a:off x="1945114" y="2499965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1" name="Овал 40"/>
          <p:cNvSpPr/>
          <p:nvPr/>
        </p:nvSpPr>
        <p:spPr>
          <a:xfrm>
            <a:off x="2273560" y="2502905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2" name="Овал 41"/>
          <p:cNvSpPr/>
          <p:nvPr/>
        </p:nvSpPr>
        <p:spPr>
          <a:xfrm>
            <a:off x="1288487" y="2860088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3" name="Овал 42"/>
          <p:cNvSpPr/>
          <p:nvPr/>
        </p:nvSpPr>
        <p:spPr>
          <a:xfrm>
            <a:off x="1616669" y="2860471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4" name="Овал 43"/>
          <p:cNvSpPr/>
          <p:nvPr/>
        </p:nvSpPr>
        <p:spPr>
          <a:xfrm>
            <a:off x="1948311" y="2862387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5" name="Овал 44"/>
          <p:cNvSpPr/>
          <p:nvPr/>
        </p:nvSpPr>
        <p:spPr>
          <a:xfrm>
            <a:off x="2277814" y="2862387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7" name="Прямоугольник 46"/>
          <p:cNvSpPr/>
          <p:nvPr/>
        </p:nvSpPr>
        <p:spPr>
          <a:xfrm>
            <a:off x="7092652" y="2499965"/>
            <a:ext cx="358775" cy="36988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dirty="0"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</a:p>
        </p:txBody>
      </p:sp>
      <p:sp>
        <p:nvSpPr>
          <p:cNvPr id="48" name="Прямоугольник 47"/>
          <p:cNvSpPr/>
          <p:nvPr/>
        </p:nvSpPr>
        <p:spPr>
          <a:xfrm>
            <a:off x="6660852" y="2931765"/>
            <a:ext cx="358775" cy="36988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3200" dirty="0"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endParaRPr lang="ru-RU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9" name="Прямоугольник 48"/>
          <p:cNvSpPr/>
          <p:nvPr/>
        </p:nvSpPr>
        <p:spPr>
          <a:xfrm>
            <a:off x="7092652" y="2931765"/>
            <a:ext cx="358775" cy="36988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dirty="0"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</a:p>
        </p:txBody>
      </p:sp>
      <p:sp>
        <p:nvSpPr>
          <p:cNvPr id="50" name="Прямоугольник 49"/>
          <p:cNvSpPr/>
          <p:nvPr/>
        </p:nvSpPr>
        <p:spPr>
          <a:xfrm>
            <a:off x="6660852" y="3363565"/>
            <a:ext cx="358775" cy="36988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3200" dirty="0"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endParaRPr lang="ru-RU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1" name="Прямоугольник 50"/>
          <p:cNvSpPr/>
          <p:nvPr/>
        </p:nvSpPr>
        <p:spPr>
          <a:xfrm>
            <a:off x="7092652" y="3363565"/>
            <a:ext cx="358775" cy="36988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dirty="0"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</a:p>
        </p:txBody>
      </p:sp>
      <p:sp>
        <p:nvSpPr>
          <p:cNvPr id="52" name="Прямоугольник 51"/>
          <p:cNvSpPr/>
          <p:nvPr/>
        </p:nvSpPr>
        <p:spPr>
          <a:xfrm>
            <a:off x="6660852" y="2499965"/>
            <a:ext cx="358775" cy="36988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3200" dirty="0"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endParaRPr lang="ru-RU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2644281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3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3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 tmFilter="0, 0; .2, .5; .8, .5; 1, 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" dur="250" autoRev="1" fill="hold"/>
                                        <p:tgtEl>
                                          <p:spTgt spid="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 tmFilter="0, 0; .2, .5; .8, .5; 1, 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250" autoRev="1" fill="hold"/>
                                        <p:tgtEl>
                                          <p:spTgt spid="3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73 -0.00186 L 0.15278 -0.00031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726" y="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 tmFilter="0, 0; .2, .5; .8, .5; 1, 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250" autoRev="1" fill="hold"/>
                                        <p:tgtEl>
                                          <p:spTgt spid="3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6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 tmFilter="0, 0; .2, .5; .8, .5; 1, 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" dur="250" autoRev="1" fill="hold"/>
                                        <p:tgtEl>
                                          <p:spTgt spid="4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9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 tmFilter="0, 0; .2, .5; .8, .5; 1, 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1" dur="250" autoRev="1" fill="hold"/>
                                        <p:tgtEl>
                                          <p:spTgt spid="4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 tmFilter="0, 0; .2, .5; .8, .5; 1, 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1" dur="250" autoRev="1" fill="hold"/>
                                        <p:tgtEl>
                                          <p:spTgt spid="3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04 -6.17284E-7 L 0.1533 -6.17284E-7 " pathEditMode="relative" rAng="0" ptsTypes="AA">
                                      <p:cBhvr>
                                        <p:cTn id="62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708" y="0"/>
                                    </p:animMotion>
                                  </p:childTnLst>
                                </p:cTn>
                              </p:par>
                              <p:par>
                                <p:cTn id="63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244 -6.17284E-7 L 0.15244 -6.17284E-7 " pathEditMode="relative" rAng="0" ptsTypes="AA">
                                      <p:cBhvr>
                                        <p:cTn id="64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50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500" tmFilter="0, 0; .2, .5; .8, .5; 1, 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9" dur="250" autoRev="1" fill="hold"/>
                                        <p:tgtEl>
                                          <p:spTgt spid="4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0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500" tmFilter="0, 0; .2, .5; .8, .5; 1, 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2" dur="250" autoRev="1" fill="hold"/>
                                        <p:tgtEl>
                                          <p:spTgt spid="4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3" dur="500" tmFilter="0, 0; .2, .5; .8, .5; 1, 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4" dur="250" autoRev="1" fill="hold"/>
                                        <p:tgtEl>
                                          <p:spTgt spid="4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5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6" dur="500" tmFilter="0, 0; .2, .5; .8, .5; 1, 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7" dur="250" autoRev="1" fill="hold"/>
                                        <p:tgtEl>
                                          <p:spTgt spid="4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08 -3.7037E-6 L 0.15243 0.00031 " pathEditMode="relative" rAng="0" ptsTypes="AA">
                                      <p:cBhvr>
                                        <p:cTn id="9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726" y="0"/>
                                    </p:animMotion>
                                  </p:childTnLst>
                                </p:cTn>
                              </p:par>
                              <p:par>
                                <p:cTn id="97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313 -3.7037E-6 L 0.15313 0.00031 " pathEditMode="relative" rAng="0" ptsTypes="AA">
                                      <p:cBhvr>
                                        <p:cTn id="9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500" y="0"/>
                                    </p:animMotion>
                                  </p:childTnLst>
                                </p:cTn>
                              </p:par>
                              <p:par>
                                <p:cTn id="99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2.34568E-6 L 0.15312 -2.34568E-6 " pathEditMode="relative" rAng="0" ptsTypes="AA">
                                      <p:cBhvr>
                                        <p:cTn id="10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656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4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5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6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7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8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9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0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1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2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3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39 -0.00247 L 0.15313 -0.00123 " pathEditMode="relative" rAng="0" ptsTypes="AA">
                                      <p:cBhvr>
                                        <p:cTn id="13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726" y="62"/>
                                    </p:animMotion>
                                  </p:childTnLst>
                                </p:cTn>
                              </p:par>
                              <p:par>
                                <p:cTn id="133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313 -0.00185 L 0.15313 0.00092 " pathEditMode="relative" rAng="0" ptsTypes="AA">
                                      <p:cBhvr>
                                        <p:cTn id="13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500" y="123"/>
                                    </p:animMotion>
                                  </p:childTnLst>
                                </p:cTn>
                              </p:par>
                              <p:par>
                                <p:cTn id="135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7 -0.00247 L 0.15347 0.00031 " pathEditMode="relative" rAng="0" ptsTypes="AA">
                                      <p:cBhvr>
                                        <p:cTn id="13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708" y="123"/>
                                    </p:animMotion>
                                  </p:childTnLst>
                                </p:cTn>
                              </p:par>
                              <p:par>
                                <p:cTn id="137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381 1.85185E-6 L 0.15381 0.00092 " pathEditMode="relative" rAng="0" ptsTypes="AA">
                                      <p:cBhvr>
                                        <p:cTn id="138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500" y="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2" dur="5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3" dur="2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4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5" dur="500" tmFilter="0, 0; .2, .5; .8, .5; 1, 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6" dur="250" autoRev="1" fill="hold"/>
                                        <p:tgtEl>
                                          <p:spTgt spid="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7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8" dur="500" tmFilter="0, 0; .2, .5; .8, .5; 1, 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9" dur="250" autoRev="1" fill="hold"/>
                                        <p:tgtEl>
                                          <p:spTgt spid="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0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1" dur="500" tmFilter="0, 0; .2, .5; .8, .5; 1, 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2" dur="250" autoRev="1" fill="hold"/>
                                        <p:tgtEl>
                                          <p:spTgt spid="3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6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7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7" grpId="0"/>
      <p:bldP spid="48" grpId="0"/>
      <p:bldP spid="49" grpId="0"/>
      <p:bldP spid="50" grpId="0"/>
      <p:bldP spid="51" grpId="0"/>
      <p:bldP spid="5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" name="Рисунок 72"/>
          <p:cNvPicPr>
            <a:picLocks noChangeAspect="1"/>
          </p:cNvPicPr>
          <p:nvPr/>
        </p:nvPicPr>
        <p:blipFill rotWithShape="1">
          <a:blip r:embed="rId2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>
              <a:latin typeface="Arial" pitchFamily="34" charset="0"/>
              <a:cs typeface="Arial" pitchFamily="34" charset="0"/>
            </a:endParaRPr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4" name="Заголовок 1"/>
          <p:cNvSpPr txBox="1">
            <a:spLocks/>
          </p:cNvSpPr>
          <p:nvPr/>
        </p:nvSpPr>
        <p:spPr>
          <a:xfrm>
            <a:off x="1" y="-19976"/>
            <a:ext cx="7524328" cy="11254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uk-UA" sz="2200" dirty="0" smtClean="0">
              <a:latin typeface="Arial" pitchFamily="34" charset="0"/>
              <a:cs typeface="Arial" pitchFamily="34" charset="0"/>
            </a:endParaRPr>
          </a:p>
          <a:p>
            <a:pPr algn="l"/>
            <a:r>
              <a:rPr lang="uk-UA" sz="2200" dirty="0" smtClean="0">
                <a:latin typeface="Arial" pitchFamily="34" charset="0"/>
                <a:cs typeface="Arial" pitchFamily="34" charset="0"/>
              </a:rPr>
              <a:t>Чотирикутники</a:t>
            </a:r>
            <a:endParaRPr lang="ru-RU" sz="22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35" name="Picture 2" descr="C:\Users\user\Downloads\воор.gif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8205" y="1055662"/>
            <a:ext cx="815975" cy="655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Прямоугольник 14"/>
          <p:cNvSpPr/>
          <p:nvPr/>
        </p:nvSpPr>
        <p:spPr>
          <a:xfrm>
            <a:off x="3131840" y="1812935"/>
            <a:ext cx="2932113" cy="2683518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6" name="Прямоугольник 15"/>
          <p:cNvSpPr/>
          <p:nvPr/>
        </p:nvSpPr>
        <p:spPr>
          <a:xfrm>
            <a:off x="3552528" y="2373322"/>
            <a:ext cx="700087" cy="638175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7" name="Прямоугольник 16"/>
          <p:cNvSpPr/>
          <p:nvPr/>
        </p:nvSpPr>
        <p:spPr>
          <a:xfrm>
            <a:off x="3338215" y="3378210"/>
            <a:ext cx="1414463" cy="579437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8" name="Параллелограмм 17"/>
          <p:cNvSpPr/>
          <p:nvPr/>
        </p:nvSpPr>
        <p:spPr>
          <a:xfrm>
            <a:off x="4766965" y="2366972"/>
            <a:ext cx="928688" cy="579438"/>
          </a:xfrm>
          <a:prstGeom prst="parallelogram">
            <a:avLst/>
          </a:prstGeom>
          <a:solidFill>
            <a:srgbClr val="FF0000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9" name="Трапеция 18"/>
          <p:cNvSpPr/>
          <p:nvPr/>
        </p:nvSpPr>
        <p:spPr>
          <a:xfrm>
            <a:off x="4981278" y="3244860"/>
            <a:ext cx="842962" cy="766762"/>
          </a:xfrm>
          <a:prstGeom prst="trapezoid">
            <a:avLst/>
          </a:prstGeom>
          <a:solidFill>
            <a:srgbClr val="33CC33"/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1" name="Овал 20"/>
          <p:cNvSpPr/>
          <p:nvPr/>
        </p:nvSpPr>
        <p:spPr>
          <a:xfrm>
            <a:off x="3481090" y="2273310"/>
            <a:ext cx="142875" cy="11747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2" name="Овал 21"/>
          <p:cNvSpPr/>
          <p:nvPr/>
        </p:nvSpPr>
        <p:spPr>
          <a:xfrm>
            <a:off x="3266778" y="3305185"/>
            <a:ext cx="142875" cy="165100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3" name="Овал 22"/>
          <p:cNvSpPr/>
          <p:nvPr/>
        </p:nvSpPr>
        <p:spPr>
          <a:xfrm>
            <a:off x="4909840" y="2273311"/>
            <a:ext cx="166216" cy="1524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4" name="Овал 23"/>
          <p:cNvSpPr/>
          <p:nvPr/>
        </p:nvSpPr>
        <p:spPr>
          <a:xfrm>
            <a:off x="5124153" y="3136910"/>
            <a:ext cx="142875" cy="117475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9443675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782 0.01419 L 0.07969 0.01141 L 0.07969 0.12959 L 0.00261 0.12959 L 0.00157 0.01697 " pathEditMode="relative" rAng="0" ptsTypes="AAAAA">
                                      <p:cBhvr>
                                        <p:cTn id="1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8100" y="5616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937 -0.00154 L 0.15729 -0.00154 L 0.15833 0.09997 L -0.00625 0.09843 L -0.00209 -0.00432 " pathEditMode="relative" rAng="0" ptsTypes="AAAAA"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66700" y="4937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129 -0.00494 L 0.08629 -0.00494 L 0.06337 0.10182 L -0.02204 0.10059 L -0.00121 0.00062 " pathEditMode="relative" rAng="0" ptsTypes="AAAAA">
                                      <p:cBhvr>
                                        <p:cTn id="2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8300" y="5338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077 0.01172 L 0.05035 0.01326 L 0.07327 0.15211 L -0.02361 0.14933 L -0.00069 0.02159 " pathEditMode="relative" rAng="0" ptsTypes="AAAAA">
                                      <p:cBhvr>
                                        <p:cTn id="3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0600" y="7004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1684</TotalTime>
  <Words>346</Words>
  <Application>Microsoft Office PowerPoint</Application>
  <PresentationFormat>Экран (16:9)</PresentationFormat>
  <Paragraphs>57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4" baseType="lpstr">
      <vt:lpstr>Arial</vt:lpstr>
      <vt:lpstr>Calibri</vt:lpstr>
      <vt:lpstr>Wingdings 2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Masha</dc:creator>
  <cp:lastModifiedBy>K77</cp:lastModifiedBy>
  <cp:revision>163</cp:revision>
  <dcterms:created xsi:type="dcterms:W3CDTF">2017-08-14T11:51:21Z</dcterms:created>
  <dcterms:modified xsi:type="dcterms:W3CDTF">2018-08-16T10:45:27Z</dcterms:modified>
</cp:coreProperties>
</file>