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73" r:id="rId3"/>
    <p:sldId id="291" r:id="rId4"/>
    <p:sldId id="292" r:id="rId5"/>
    <p:sldId id="293" r:id="rId6"/>
    <p:sldId id="278" r:id="rId7"/>
    <p:sldId id="294" r:id="rId8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41" userDrawn="1">
          <p15:clr>
            <a:srgbClr val="A4A3A4"/>
          </p15:clr>
        </p15:guide>
        <p15:guide id="2" pos="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B9F2"/>
    <a:srgbClr val="F258B4"/>
    <a:srgbClr val="FCD9EE"/>
    <a:srgbClr val="FAD6E5"/>
    <a:srgbClr val="EC1888"/>
    <a:srgbClr val="DDF5FE"/>
    <a:srgbClr val="D1E2F2"/>
    <a:srgbClr val="D8F0FB"/>
    <a:srgbClr val="205868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howGuides="1">
      <p:cViewPr>
        <p:scale>
          <a:sx n="100" d="100"/>
          <a:sy n="100" d="100"/>
        </p:scale>
        <p:origin x="462" y="318"/>
      </p:cViewPr>
      <p:guideLst>
        <p:guide orient="horz" pos="441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pPr/>
              <a:t>16.08.2018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3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ru-RU" sz="4000" spc="-5" dirty="0" err="1">
                <a:latin typeface="Arial"/>
                <a:cs typeface="Arial"/>
              </a:rPr>
              <a:t>Вивчаємо</a:t>
            </a:r>
            <a:r>
              <a:rPr lang="ru-RU" sz="4000" spc="-5" dirty="0">
                <a:latin typeface="Arial"/>
                <a:cs typeface="Arial"/>
              </a:rPr>
              <a:t> число і цифру </a:t>
            </a:r>
            <a:r>
              <a:rPr lang="ru-RU" sz="4000" spc="-5" dirty="0" smtClean="0">
                <a:latin typeface="Arial"/>
                <a:cs typeface="Arial"/>
              </a:rPr>
              <a:t>2</a:t>
            </a:r>
            <a:endParaRPr lang="ru-RU" sz="4000" spc="-5" dirty="0">
              <a:latin typeface="Arial"/>
              <a:cs typeface="Arial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83"/>
          <a:stretch>
            <a:fillRect/>
          </a:stretch>
        </p:blipFill>
        <p:spPr bwMode="auto">
          <a:xfrm>
            <a:off x="3736975" y="255588"/>
            <a:ext cx="1627188" cy="231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Содержимое 2"/>
          <p:cNvSpPr txBox="1">
            <a:spLocks/>
          </p:cNvSpPr>
          <p:nvPr/>
        </p:nvSpPr>
        <p:spPr>
          <a:xfrm>
            <a:off x="503237" y="2579877"/>
            <a:ext cx="8229600" cy="1008062"/>
          </a:xfrm>
          <a:prstGeom prst="rect">
            <a:avLst/>
          </a:prstGeom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можна сказати про кількість трикутників, </a:t>
            </a:r>
            <a: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чотирикутників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 кругів на малюнку?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572000" y="285750"/>
            <a:ext cx="1008063" cy="7921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484187" y="2597339"/>
            <a:ext cx="8640763" cy="430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Скільки на малюнку залишилося трикутників?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84187" y="2568764"/>
            <a:ext cx="8640763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Що треба зробити, щоб трикутників стало стільки ж, </a:t>
            </a:r>
            <a:b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</a:b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скільки чотирикутників; стільки ж, скільки кругів?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84187" y="2597339"/>
            <a:ext cx="9183687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Число «два» на письмі позначають цифрою 2. Уважно </a:t>
            </a:r>
            <a:b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</a:b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розгляньте друковану і рукописну цифру 2. На що вона схожа?</a:t>
            </a:r>
          </a:p>
        </p:txBody>
      </p:sp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492" y="1581150"/>
            <a:ext cx="8953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629" y="1581150"/>
            <a:ext cx="8937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Скругленный прямоугольник 24"/>
          <p:cNvSpPr/>
          <p:nvPr/>
        </p:nvSpPr>
        <p:spPr>
          <a:xfrm>
            <a:off x="770990" y="3566170"/>
            <a:ext cx="7602017" cy="1230982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Число, яке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характеризує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даному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випадку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кількість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трикутників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чотирикутників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кругів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—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число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2.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038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14" grpId="1" build="p"/>
      <p:bldP spid="14" grpId="2" build="allAtOnce"/>
      <p:bldP spid="15" grpId="0" animBg="1"/>
      <p:bldP spid="15" grpId="1" animBg="1"/>
      <p:bldP spid="16" grpId="0"/>
      <p:bldP spid="16" grpId="1"/>
      <p:bldP spid="17" grpId="0"/>
      <p:bldP spid="17" grpId="1"/>
      <p:bldP spid="22" grpId="0"/>
      <p:bldP spid="25" grpId="0" animBg="1"/>
      <p:bldP spid="2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4455" y="3154660"/>
            <a:ext cx="3248025" cy="85725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Прямоугольник 22"/>
          <p:cNvSpPr/>
          <p:nvPr/>
        </p:nvSpPr>
        <p:spPr>
          <a:xfrm>
            <a:off x="4500563" y="1222375"/>
            <a:ext cx="1008062" cy="701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384300"/>
            <a:ext cx="83661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Прямоугольник 28"/>
          <p:cNvSpPr/>
          <p:nvPr/>
        </p:nvSpPr>
        <p:spPr>
          <a:xfrm>
            <a:off x="5580063" y="1222375"/>
            <a:ext cx="1008062" cy="701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одержимое 3"/>
          <p:cNvSpPr txBox="1">
            <a:spLocks/>
          </p:cNvSpPr>
          <p:nvPr/>
        </p:nvSpPr>
        <p:spPr>
          <a:xfrm>
            <a:off x="25400" y="4065692"/>
            <a:ext cx="9144000" cy="685800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Скільки трикутників?</a:t>
            </a: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83"/>
          <a:stretch>
            <a:fillRect/>
          </a:stretch>
        </p:blipFill>
        <p:spPr bwMode="auto">
          <a:xfrm>
            <a:off x="3635896" y="255588"/>
            <a:ext cx="1627188" cy="231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Содержимое 3"/>
          <p:cNvSpPr txBox="1">
            <a:spLocks/>
          </p:cNvSpPr>
          <p:nvPr/>
        </p:nvSpPr>
        <p:spPr>
          <a:xfrm>
            <a:off x="142875" y="3989650"/>
            <a:ext cx="8715375" cy="623888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Скільки чотирикутників? Скільки кругів?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3200" dirty="0">
              <a:latin typeface="+mn-lt"/>
              <a:cs typeface="+mn-cs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448696" y="338138"/>
            <a:ext cx="765175" cy="7096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Содержимое 3"/>
          <p:cNvSpPr txBox="1">
            <a:spLocks/>
          </p:cNvSpPr>
          <p:nvPr/>
        </p:nvSpPr>
        <p:spPr>
          <a:xfrm>
            <a:off x="46038" y="4010489"/>
            <a:ext cx="8715375" cy="1062038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Що треба зробити, щоб трикутників стало  стільки ж, </a:t>
            </a:r>
            <a:b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</a:b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скільки чотирикутників, стільки ж, скільки кругів?</a:t>
            </a:r>
          </a:p>
        </p:txBody>
      </p:sp>
      <p:sp>
        <p:nvSpPr>
          <p:cNvPr id="36" name="Содержимое 3"/>
          <p:cNvSpPr txBox="1">
            <a:spLocks/>
          </p:cNvSpPr>
          <p:nvPr/>
        </p:nvSpPr>
        <p:spPr>
          <a:xfrm>
            <a:off x="46038" y="4026364"/>
            <a:ext cx="8715375" cy="593725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Як утворити число 2 з числа 1?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3200" dirty="0">
              <a:latin typeface="+mn-lt"/>
              <a:cs typeface="+mn-cs"/>
            </a:endParaRPr>
          </a:p>
        </p:txBody>
      </p:sp>
      <p:sp>
        <p:nvSpPr>
          <p:cNvPr id="38" name="Содержимое 3"/>
          <p:cNvSpPr txBox="1">
            <a:spLocks/>
          </p:cNvSpPr>
          <p:nvPr/>
        </p:nvSpPr>
        <p:spPr>
          <a:xfrm>
            <a:off x="142875" y="4030925"/>
            <a:ext cx="8715375" cy="560388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Викладіть 3 трикутники.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3200" dirty="0">
              <a:latin typeface="+mn-lt"/>
              <a:cs typeface="+mn-cs"/>
            </a:endParaRPr>
          </a:p>
        </p:txBody>
      </p:sp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788" y="356939"/>
            <a:ext cx="791095" cy="713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Содержимое 3"/>
          <p:cNvSpPr txBox="1">
            <a:spLocks/>
          </p:cNvSpPr>
          <p:nvPr/>
        </p:nvSpPr>
        <p:spPr>
          <a:xfrm>
            <a:off x="42590" y="4020057"/>
            <a:ext cx="8090122" cy="1138237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Що треба зробити, щоб трикутників стало  стільки </a:t>
            </a:r>
            <a:r>
              <a:rPr lang="uk-UA" sz="2200" kern="0" dirty="0" smtClean="0">
                <a:solidFill>
                  <a:sysClr val="windowText" lastClr="000000"/>
                </a:solidFill>
                <a:latin typeface="Arial" panose="020B0604020202020204" pitchFamily="34" charset="0"/>
              </a:rPr>
              <a:t>ж,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скільки чотирикутників; стільки ж, скільки кругів, тобто 2?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5411788" y="285097"/>
            <a:ext cx="968375" cy="8096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Содержимое 3"/>
          <p:cNvSpPr txBox="1">
            <a:spLocks/>
          </p:cNvSpPr>
          <p:nvPr/>
        </p:nvSpPr>
        <p:spPr>
          <a:xfrm>
            <a:off x="35719" y="4022159"/>
            <a:ext cx="8715375" cy="1220787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Зробіть так, щоб трикутників стало стільки ж, 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/>
            </a:r>
            <a:b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</a:b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скільки чотирикутників; скільки кругів, тобто 2.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ru-RU" sz="2200" kern="0" dirty="0">
              <a:solidFill>
                <a:sysClr val="windowText" lastClr="000000"/>
              </a:solidFill>
              <a:latin typeface="Arial" panose="020B0604020202020204" pitchFamily="34" charset="0"/>
            </a:endParaRPr>
          </a:p>
        </p:txBody>
      </p:sp>
      <p:sp>
        <p:nvSpPr>
          <p:cNvPr id="44" name="Содержимое 3"/>
          <p:cNvSpPr txBox="1">
            <a:spLocks/>
          </p:cNvSpPr>
          <p:nvPr/>
        </p:nvSpPr>
        <p:spPr>
          <a:xfrm>
            <a:off x="25400" y="4078550"/>
            <a:ext cx="8715375" cy="517525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Як одержати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2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з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3?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68313" y="4094627"/>
            <a:ext cx="7993063" cy="4302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Полічіть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числа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1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–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3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у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прямому та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зворотному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порядках.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01651" y="4110502"/>
            <a:ext cx="7993062" cy="4302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Число 3 йде безпосередньо за числом 2.</a:t>
            </a:r>
          </a:p>
        </p:txBody>
      </p:sp>
      <p:sp>
        <p:nvSpPr>
          <p:cNvPr id="48" name="Содержимое 3"/>
          <p:cNvSpPr txBox="1">
            <a:spLocks/>
          </p:cNvSpPr>
          <p:nvPr/>
        </p:nvSpPr>
        <p:spPr>
          <a:xfrm>
            <a:off x="551656" y="4030925"/>
            <a:ext cx="8715375" cy="638175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Число</a:t>
            </a:r>
            <a:r>
              <a:rPr lang="en-US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1 попереднє до числа 2?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95301" y="4110502"/>
            <a:ext cx="7993062" cy="4302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Як одержати число 2 із попереднього до нього числа 1?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27038" y="4129552"/>
            <a:ext cx="7993063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Назвіть наступне число до числа 2.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42119" y="4093039"/>
            <a:ext cx="7991475" cy="431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Як одержати 2 із наступного до нього числа 3?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0871" y="1436522"/>
            <a:ext cx="3190875" cy="6572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25405" y="2139702"/>
            <a:ext cx="3267075" cy="7239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24128" y="3078618"/>
            <a:ext cx="3105150" cy="8572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24128" y="3011742"/>
            <a:ext cx="3028950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5885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0" grpId="1"/>
      <p:bldP spid="33" grpId="0" build="p"/>
      <p:bldP spid="33" grpId="1" build="allAtOnce"/>
      <p:bldP spid="34" grpId="0" animBg="1"/>
      <p:bldP spid="35" grpId="0"/>
      <p:bldP spid="35" grpId="1"/>
      <p:bldP spid="36" grpId="0" build="p"/>
      <p:bldP spid="36" grpId="1" build="allAtOnce"/>
      <p:bldP spid="38" grpId="0"/>
      <p:bldP spid="38" grpId="1"/>
      <p:bldP spid="40" grpId="0"/>
      <p:bldP spid="40" grpId="1"/>
      <p:bldP spid="41" grpId="0" animBg="1"/>
      <p:bldP spid="42" grpId="0"/>
      <p:bldP spid="42" grpId="1"/>
      <p:bldP spid="44" grpId="0"/>
      <p:bldP spid="44" grpId="1"/>
      <p:bldP spid="45" grpId="0"/>
      <p:bldP spid="45" grpId="1"/>
      <p:bldP spid="47" grpId="0" build="allAtOnce"/>
      <p:bldP spid="48" grpId="0"/>
      <p:bldP spid="48" grpId="1"/>
      <p:bldP spid="49" grpId="0" build="allAtOnce"/>
      <p:bldP spid="51" grpId="0" build="allAtOnce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1760" y="2499742"/>
            <a:ext cx="4472805" cy="146280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1985767"/>
            <a:ext cx="3190875" cy="65722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1962662"/>
            <a:ext cx="3267075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5507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Заголовок 1"/>
          <p:cNvSpPr txBox="1">
            <a:spLocks/>
          </p:cNvSpPr>
          <p:nvPr/>
        </p:nvSpPr>
        <p:spPr>
          <a:xfrm>
            <a:off x="1" y="-19976"/>
            <a:ext cx="7524328" cy="88216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Навчись писати цифру 2.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511" y="1155477"/>
            <a:ext cx="1082675" cy="110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911" y="1068164"/>
            <a:ext cx="4013200" cy="387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Овал 19"/>
          <p:cNvSpPr/>
          <p:nvPr/>
        </p:nvSpPr>
        <p:spPr>
          <a:xfrm>
            <a:off x="5372274" y="1836514"/>
            <a:ext cx="376237" cy="376238"/>
          </a:xfrm>
          <a:prstGeom prst="ellipse">
            <a:avLst/>
          </a:prstGeom>
          <a:solidFill>
            <a:srgbClr val="21B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563714"/>
            <a:ext cx="2427287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89368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-0.01667 C -0.00052 -0.02654 -0.00157 -0.04506 0.00173 -0.05648 C 0.00486 -0.06883 0.00989 -0.0855 0.01579 -0.09445 C 0.01857 -0.09877 0.02395 -0.10093 0.02725 -0.10371 C 0.03576 -0.11173 0.02639 -0.10525 0.03489 -0.11512 C 0.04218 -0.12438 0.06076 -0.13735 0.07083 -0.1392 C 0.08125 -0.14167 0.09114 -0.1429 0.10139 -0.14537 C 0.13507 -0.14414 0.13507 -0.14877 0.15781 -0.12778 C 0.16163 -0.12037 0.16458 -0.11945 0.16927 -0.11327 C 0.17204 -0.10587 0.17517 -0.10093 0.17691 -0.09259 C 0.17951 -0.05216 0.18454 0.02963 0.16527 0.06574 C 0.16284 0.08457 0.15607 0.10154 0.15 0.11697 C 0.14097 0.14043 0.15885 0.10586 0.14496 0.13117 C 0.14323 0.14043 0.14166 0.14444 0.13732 0.15031 C 0.13333 0.1608 0.12743 0.16574 0.12326 0.17562 C 0.11527 0.19444 0.1217 0.1858 0.11423 0.19444 C 0.11336 0.19753 0.11267 0.20031 0.11163 0.20216 C 0.11059 0.2037 0.10885 0.20401 0.10781 0.20617 C 0.1 0.22284 0.09618 0.24136 0.08611 0.2537 C 0.08264 0.26389 0.08507 0.25864 0.07968 0.26512 C 0.07708 0.26883 0.07187 0.27469 0.07187 0.275 C 0.06927 0.29074 0.07309 0.27284 0.06684 0.28673 C 0.05885 0.3037 0.05503 0.32839 0.04253 0.3358 C 0.03941 0.34413 0.0375 0.34444 0.03229 0.34784 C 0.02795 0.35339 0.02395 0.35895 0.01961 0.3642 C 0.01614 0.37376 0.01076 0.3821 0.00538 0.38765 C 0.00295 0.40278 -0.00521 0.40957 -0.01111 0.42068 C -0.01337 0.43426 -0.01702 0.44012 -0.02257 0.44907 C -0.02691 0.45586 -0.02761 0.46204 -0.03282 0.46543 C -0.03507 0.47932 -0.04514 0.48827 -0.0507 0.49846 C -0.0441 0.50278 -0.03872 0.49629 -0.0316 0.49629 C -0.01927 0.49506 -0.00677 0.49475 0.00538 0.49352 C 0.00677 0.49197 0.00816 0.49074 0.00937 0.4892 C 0.01041 0.48704 0.01076 0.48364 0.01198 0.48148 C 0.02118 0.4679 0.03385 0.46636 0.04514 0.46265 C 0.0677 0.44876 0.06944 0.4608 0.08229 0.47747 C 0.08489 0.48055 0.08836 0.48086 0.09132 0.48426 C 0.10104 0.49475 0.10347 0.50092 0.11562 0.50339 C 0.12222 0.50741 0.12916 0.50833 0.13593 0.51358 C 0.15451 0.5108 0.1625 0.51018 0.17812 0.50154 C 0.17986 0.49197 0.17951 0.48426 0.18333 0.47747 " pathEditMode="relative" rAng="0" ptsTypes="AAAAAAAAAAAAAAAAAAAAAAAAAAAAAAAAAAAAAAAAA">
                                      <p:cBhvr>
                                        <p:cTn id="6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200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00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Содержимое 4"/>
          <p:cNvSpPr txBox="1">
            <a:spLocks/>
          </p:cNvSpPr>
          <p:nvPr/>
        </p:nvSpPr>
        <p:spPr>
          <a:xfrm>
            <a:off x="-325589" y="378423"/>
            <a:ext cx="9144000" cy="785813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556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парту 2 кружки і 1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чотирикутник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52" name="Овал 51"/>
          <p:cNvSpPr/>
          <p:nvPr/>
        </p:nvSpPr>
        <p:spPr>
          <a:xfrm>
            <a:off x="2051720" y="1818382"/>
            <a:ext cx="857250" cy="78581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dirty="0">
              <a:solidFill>
                <a:srgbClr val="FFFF00"/>
              </a:solidFill>
            </a:endParaRPr>
          </a:p>
        </p:txBody>
      </p:sp>
      <p:sp>
        <p:nvSpPr>
          <p:cNvPr id="53" name="Овал 52"/>
          <p:cNvSpPr/>
          <p:nvPr/>
        </p:nvSpPr>
        <p:spPr>
          <a:xfrm>
            <a:off x="3066133" y="1818382"/>
            <a:ext cx="857250" cy="785813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 dirty="0">
              <a:solidFill>
                <a:srgbClr val="FFFF00"/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6339558" y="1818382"/>
            <a:ext cx="785812" cy="7143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/>
          </a:p>
        </p:txBody>
      </p:sp>
      <p:sp>
        <p:nvSpPr>
          <p:cNvPr id="55" name="Содержимое 4"/>
          <p:cNvSpPr txBox="1">
            <a:spLocks/>
          </p:cNvSpPr>
          <p:nvPr/>
        </p:nvSpPr>
        <p:spPr>
          <a:xfrm>
            <a:off x="-96989" y="302223"/>
            <a:ext cx="4343400" cy="785813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marL="438912" indent="-32004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dirty="0">
                <a:latin typeface="+mn-lt"/>
                <a:cs typeface="+mn-cs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Скільки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кружків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? </a:t>
            </a:r>
          </a:p>
        </p:txBody>
      </p:sp>
      <p:sp>
        <p:nvSpPr>
          <p:cNvPr id="56" name="TextBox 55"/>
          <p:cNvSpPr txBox="1">
            <a:spLocks noChangeArrowheads="1"/>
          </p:cNvSpPr>
          <p:nvPr/>
        </p:nvSpPr>
        <p:spPr bwMode="auto">
          <a:xfrm>
            <a:off x="2699792" y="3815432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dirty="0"/>
              <a:t>2</a:t>
            </a:r>
            <a:endParaRPr lang="ru-RU" dirty="0"/>
          </a:p>
        </p:txBody>
      </p:sp>
      <p:sp>
        <p:nvSpPr>
          <p:cNvPr id="57" name="Содержимое 4"/>
          <p:cNvSpPr txBox="1">
            <a:spLocks/>
          </p:cNvSpPr>
          <p:nvPr/>
        </p:nvSpPr>
        <p:spPr>
          <a:xfrm>
            <a:off x="-268439" y="302223"/>
            <a:ext cx="9163050" cy="1143000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marL="355600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Скільки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чотирикутників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?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Покладіть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під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b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</a:b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фігурами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відповідні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картки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з числами. </a:t>
            </a:r>
          </a:p>
        </p:txBody>
      </p:sp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6438354" y="3829720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dirty="0"/>
              <a:t>1</a:t>
            </a:r>
            <a:endParaRPr lang="ru-RU" dirty="0"/>
          </a:p>
        </p:txBody>
      </p:sp>
      <p:sp>
        <p:nvSpPr>
          <p:cNvPr id="59" name="Содержимое 4"/>
          <p:cNvSpPr txBox="1">
            <a:spLocks/>
          </p:cNvSpPr>
          <p:nvPr/>
        </p:nvSpPr>
        <p:spPr>
          <a:xfrm>
            <a:off x="-96989" y="378423"/>
            <a:ext cx="8229600" cy="500063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marL="438912" indent="-32004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dirty="0">
                <a:latin typeface="+mn-lt"/>
                <a:cs typeface="+mn-cs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Складіть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пари. </a:t>
            </a:r>
          </a:p>
        </p:txBody>
      </p:sp>
      <p:sp>
        <p:nvSpPr>
          <p:cNvPr id="60" name="Содержимое 4"/>
          <p:cNvSpPr txBox="1">
            <a:spLocks/>
          </p:cNvSpPr>
          <p:nvPr/>
        </p:nvSpPr>
        <p:spPr>
          <a:xfrm>
            <a:off x="-20789" y="378423"/>
            <a:ext cx="8229600" cy="1071563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marL="438912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F81BD"/>
              </a:buClr>
              <a:buSzPct val="80000"/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Ці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числа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рівні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чи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не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рівні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?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Покладіть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між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картками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b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</a:b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з числами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картку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з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відповідним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знаком: «=»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або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«≠».</a:t>
            </a:r>
          </a:p>
        </p:txBody>
      </p:sp>
      <p:sp>
        <p:nvSpPr>
          <p:cNvPr id="61" name="Не равно 60"/>
          <p:cNvSpPr/>
          <p:nvPr/>
        </p:nvSpPr>
        <p:spPr>
          <a:xfrm>
            <a:off x="4387304" y="4029745"/>
            <a:ext cx="857250" cy="428625"/>
          </a:xfrm>
          <a:prstGeom prst="mathNot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62" name="Содержимое 4"/>
          <p:cNvSpPr txBox="1">
            <a:spLocks/>
          </p:cNvSpPr>
          <p:nvPr/>
        </p:nvSpPr>
        <p:spPr>
          <a:xfrm>
            <a:off x="-20789" y="335561"/>
            <a:ext cx="8229600" cy="500062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marL="438912" indent="-32004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Які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фігури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залишилися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без пари? </a:t>
            </a:r>
          </a:p>
        </p:txBody>
      </p:sp>
      <p:sp>
        <p:nvSpPr>
          <p:cNvPr id="63" name="Овал 62"/>
          <p:cNvSpPr/>
          <p:nvPr/>
        </p:nvSpPr>
        <p:spPr>
          <a:xfrm>
            <a:off x="3024858" y="1562795"/>
            <a:ext cx="939800" cy="129698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200"/>
          </a:p>
        </p:txBody>
      </p:sp>
      <p:sp>
        <p:nvSpPr>
          <p:cNvPr id="64" name="Содержимое 4"/>
          <p:cNvSpPr txBox="1">
            <a:spLocks/>
          </p:cNvSpPr>
          <p:nvPr/>
        </p:nvSpPr>
        <p:spPr>
          <a:xfrm>
            <a:off x="-96989" y="378423"/>
            <a:ext cx="8229600" cy="1071563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marL="438912" indent="-32004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dirty="0">
                <a:latin typeface="+mn-lt"/>
                <a:cs typeface="+mn-cs"/>
              </a:rPr>
              <a:t>    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Яке число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більше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? </a:t>
            </a:r>
          </a:p>
        </p:txBody>
      </p:sp>
      <p:sp>
        <p:nvSpPr>
          <p:cNvPr id="65" name="Содержимое 4"/>
          <p:cNvSpPr txBox="1">
            <a:spLocks/>
          </p:cNvSpPr>
          <p:nvPr/>
        </p:nvSpPr>
        <p:spPr>
          <a:xfrm>
            <a:off x="-96989" y="378423"/>
            <a:ext cx="8229600" cy="1071563"/>
          </a:xfrm>
          <a:prstGeom prst="rect">
            <a:avLst/>
          </a:prstGeom>
          <a:noFill/>
          <a:ln>
            <a:noFill/>
          </a:ln>
        </p:spPr>
        <p:txBody>
          <a:bodyPr lIns="54864" tIns="91440">
            <a:normAutofit/>
          </a:bodyPr>
          <a:lstStyle/>
          <a:p>
            <a:pPr marL="438912" indent="-32004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dirty="0">
                <a:latin typeface="+mn-lt"/>
                <a:cs typeface="+mn-cs"/>
              </a:rPr>
              <a:t>    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Яке число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менше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474553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7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33 0.19722 L -0.11753 0.21173 C -0.14375 0.21512 -0.18316 0.21697 -0.22413 0.21697 C -0.27083 0.21697 -0.30833 0.21512 -0.33455 0.21173 L -0.45972 0.19722 " pathEditMode="relative" rAng="0" ptsTypes="AAAAA">
                                      <p:cBhvr>
                                        <p:cTn id="4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03" y="9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 animBg="1"/>
      <p:bldP spid="53" grpId="0" animBg="1"/>
      <p:bldP spid="54" grpId="0" animBg="1"/>
      <p:bldP spid="54" grpId="1" animBg="1"/>
      <p:bldP spid="55" grpId="0"/>
      <p:bldP spid="55" grpId="1"/>
      <p:bldP spid="56" grpId="0" animBg="1"/>
      <p:bldP spid="56" grpId="1" animBg="1"/>
      <p:bldP spid="57" grpId="0"/>
      <p:bldP spid="57" grpId="1"/>
      <p:bldP spid="58" grpId="0" animBg="1"/>
      <p:bldP spid="58" grpId="1" animBg="1"/>
      <p:bldP spid="59" grpId="0" build="allAtOnce"/>
      <p:bldP spid="60" grpId="0"/>
      <p:bldP spid="60" grpId="1"/>
      <p:bldP spid="62" grpId="0" build="allAtOnce"/>
      <p:bldP spid="63" grpId="0" animBg="1"/>
      <p:bldP spid="64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Содержимое 4"/>
          <p:cNvSpPr txBox="1">
            <a:spLocks/>
          </p:cNvSpPr>
          <p:nvPr/>
        </p:nvSpPr>
        <p:spPr>
          <a:xfrm>
            <a:off x="-320352" y="358138"/>
            <a:ext cx="9144000" cy="785813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35560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парту 2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трикутники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і 2 кружки. </a:t>
            </a:r>
          </a:p>
        </p:txBody>
      </p:sp>
      <p:sp>
        <p:nvSpPr>
          <p:cNvPr id="22" name="Равнобедренный треугольник 21"/>
          <p:cNvSpPr/>
          <p:nvPr/>
        </p:nvSpPr>
        <p:spPr>
          <a:xfrm>
            <a:off x="1666577" y="1653538"/>
            <a:ext cx="642937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23" name="Равнобедренный треугольник 22"/>
          <p:cNvSpPr/>
          <p:nvPr/>
        </p:nvSpPr>
        <p:spPr>
          <a:xfrm>
            <a:off x="2523827" y="1653538"/>
            <a:ext cx="642937" cy="642938"/>
          </a:xfrm>
          <a:prstGeom prst="triangle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6240164" y="1805938"/>
            <a:ext cx="642938" cy="64293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7097414" y="1805938"/>
            <a:ext cx="642938" cy="642938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2627784" y="3613696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dirty="0"/>
              <a:t>2</a:t>
            </a:r>
            <a:endParaRPr lang="ru-RU" dirty="0"/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6309991" y="3612108"/>
            <a:ext cx="527709" cy="830997"/>
          </a:xfrm>
          <a:prstGeom prst="rect">
            <a:avLst/>
          </a:prstGeom>
          <a:solidFill>
            <a:srgbClr val="FCD9EE"/>
          </a:solidFill>
          <a:ln w="28575">
            <a:solidFill>
              <a:srgbClr val="F258B4"/>
            </a:solidFill>
          </a:ln>
        </p:spPr>
        <p:txBody>
          <a:bodyPr wrap="none" rtlCol="0">
            <a:spAutoFit/>
          </a:bodyPr>
          <a:lstStyle>
            <a:defPPr>
              <a:defRPr lang="ru-RU"/>
            </a:defPPr>
            <a:lvl1pPr>
              <a:defRPr sz="48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uk-UA" dirty="0"/>
              <a:t>2</a:t>
            </a:r>
            <a:endParaRPr lang="ru-RU" dirty="0"/>
          </a:p>
        </p:txBody>
      </p:sp>
      <p:sp>
        <p:nvSpPr>
          <p:cNvPr id="28" name="Содержимое 2"/>
          <p:cNvSpPr txBox="1">
            <a:spLocks/>
          </p:cNvSpPr>
          <p:nvPr/>
        </p:nvSpPr>
        <p:spPr>
          <a:xfrm>
            <a:off x="-396552" y="285113"/>
            <a:ext cx="8229600" cy="2511425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Складіть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пари.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Що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можна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сказати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b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</a:b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про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кількість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трикутників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і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кружків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? </a:t>
            </a:r>
          </a:p>
        </p:txBody>
      </p:sp>
      <p:sp>
        <p:nvSpPr>
          <p:cNvPr id="29" name="Содержимое 2"/>
          <p:cNvSpPr txBox="1">
            <a:spLocks/>
          </p:cNvSpPr>
          <p:nvPr/>
        </p:nvSpPr>
        <p:spPr>
          <a:xfrm>
            <a:off x="-396552" y="285113"/>
            <a:ext cx="10058400" cy="2511425"/>
          </a:xfrm>
          <a:prstGeom prst="rect">
            <a:avLst/>
          </a:prstGeom>
        </p:spPr>
        <p:txBody>
          <a:bodyPr lIns="54864" tIns="91440">
            <a:normAutofit/>
          </a:bodyPr>
          <a:lstStyle/>
          <a:p>
            <a:pPr marL="438912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Рівні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чи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ні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кількості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кружків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і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трикутників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?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Покладіть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b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</a:b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між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картками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з числами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картку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з </a:t>
            </a:r>
            <a:r>
              <a:rPr lang="ru-RU" sz="2200" kern="0" dirty="0" err="1">
                <a:solidFill>
                  <a:sysClr val="windowText" lastClr="000000"/>
                </a:solidFill>
                <a:latin typeface="Arial" panose="020B0604020202020204" pitchFamily="34" charset="0"/>
              </a:rPr>
              <a:t>відповідним</a:t>
            </a:r>
            <a:r>
              <a:rPr lang="ru-RU" sz="2200" kern="0" dirty="0">
                <a:solidFill>
                  <a:sysClr val="windowText" lastClr="000000"/>
                </a:solidFill>
                <a:latin typeface="Arial" panose="020B0604020202020204" pitchFamily="34" charset="0"/>
              </a:rPr>
              <a:t> знаком.</a:t>
            </a:r>
          </a:p>
        </p:txBody>
      </p:sp>
      <p:sp>
        <p:nvSpPr>
          <p:cNvPr id="30" name="Равно 29"/>
          <p:cNvSpPr/>
          <p:nvPr/>
        </p:nvSpPr>
        <p:spPr>
          <a:xfrm>
            <a:off x="4295453" y="3853482"/>
            <a:ext cx="857250" cy="428625"/>
          </a:xfrm>
          <a:prstGeom prst="mathEqual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9863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46914E-7 C 0.0415 0.04846 0.08282 0.09691 -4.72222E-6 0.11821 C -0.08298 0.13951 -0.4151 0.12685 -0.49809 0.1284 " pathEditMode="relative" rAng="0" ptsTypes="AAA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17" y="65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46914E-7 C 0.0415 0.04846 0.08282 0.09691 -4.72222E-6 0.11821 C -0.08298 0.13951 -0.4151 0.12685 -0.49809 0.1284 " pathEditMode="relative" rAng="0" ptsTypes="AAA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17" y="65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  <p:bldP spid="23" grpId="0" animBg="1"/>
      <p:bldP spid="24" grpId="0" animBg="1"/>
      <p:bldP spid="24" grpId="1" animBg="1"/>
      <p:bldP spid="25" grpId="0" animBg="1"/>
      <p:bldP spid="25" grpId="1" animBg="1"/>
      <p:bldP spid="26" grpId="0" animBg="1"/>
      <p:bldP spid="27" grpId="0" animBg="1"/>
      <p:bldP spid="28" grpId="0" build="p"/>
      <p:bldP spid="28" grpId="1" build="allAtOnce"/>
      <p:bldP spid="29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1616</TotalTime>
  <Words>261</Words>
  <Application>Microsoft Office PowerPoint</Application>
  <PresentationFormat>Экран (16:9)</PresentationFormat>
  <Paragraphs>37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Wingdings 2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K77</cp:lastModifiedBy>
  <cp:revision>151</cp:revision>
  <dcterms:created xsi:type="dcterms:W3CDTF">2017-08-14T11:51:21Z</dcterms:created>
  <dcterms:modified xsi:type="dcterms:W3CDTF">2018-08-16T10:35:34Z</dcterms:modified>
</cp:coreProperties>
</file>