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77" r:id="rId4"/>
    <p:sldId id="274" r:id="rId5"/>
    <p:sldId id="278" r:id="rId6"/>
    <p:sldId id="279" r:id="rId7"/>
    <p:sldId id="280" r:id="rId8"/>
    <p:sldId id="281" r:id="rId9"/>
    <p:sldId id="282" r:id="rId1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95">
          <p15:clr>
            <a:srgbClr val="A4A3A4"/>
          </p15:clr>
        </p15:guide>
        <p15:guide id="4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5" d="100"/>
          <a:sy n="85" d="100"/>
        </p:scale>
        <p:origin x="-840" y="-108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852686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 smtClean="0">
                <a:latin typeface="Arial"/>
                <a:cs typeface="Arial"/>
              </a:rPr>
              <a:t>Вивчаємо</a:t>
            </a:r>
            <a:r>
              <a:rPr lang="ru-RU" sz="4000" spc="-5" dirty="0" smtClean="0">
                <a:latin typeface="Arial"/>
                <a:cs typeface="Arial"/>
              </a:rPr>
              <a:t> </a:t>
            </a:r>
            <a:r>
              <a:rPr lang="ru-RU" sz="4000" spc="-5" dirty="0" err="1">
                <a:latin typeface="Arial"/>
                <a:cs typeface="Arial"/>
              </a:rPr>
              <a:t>арифметичні</a:t>
            </a:r>
            <a:r>
              <a:rPr lang="ru-RU" sz="4000" spc="-5" dirty="0">
                <a:latin typeface="Arial"/>
                <a:cs typeface="Arial"/>
              </a:rPr>
              <a:t> </a:t>
            </a:r>
            <a:br>
              <a:rPr lang="ru-RU" sz="4000" spc="-5" dirty="0">
                <a:latin typeface="Arial"/>
                <a:cs typeface="Arial"/>
              </a:rPr>
            </a:br>
            <a:r>
              <a:rPr lang="ru-RU" sz="4000" spc="-5" dirty="0" err="1">
                <a:latin typeface="Arial"/>
                <a:cs typeface="Arial"/>
              </a:rPr>
              <a:t>дії</a:t>
            </a:r>
            <a:r>
              <a:rPr lang="ru-RU" sz="4000" spc="-5" dirty="0">
                <a:latin typeface="Arial"/>
                <a:cs typeface="Arial"/>
              </a:rPr>
              <a:t> </a:t>
            </a:r>
            <a:r>
              <a:rPr lang="ru-RU" sz="4000" spc="-5" dirty="0" err="1">
                <a:latin typeface="Arial"/>
                <a:cs typeface="Arial"/>
              </a:rPr>
              <a:t>додавання</a:t>
            </a:r>
            <a:r>
              <a:rPr lang="ru-RU" sz="4000" spc="-5" dirty="0">
                <a:latin typeface="Arial"/>
                <a:cs typeface="Arial"/>
              </a:rPr>
              <a:t> і </a:t>
            </a:r>
            <a:r>
              <a:rPr lang="ru-RU" sz="4000" spc="-5" dirty="0" err="1">
                <a:latin typeface="Arial"/>
                <a:cs typeface="Arial"/>
              </a:rPr>
              <a:t>віднімання</a:t>
            </a:r>
            <a:r>
              <a:rPr lang="ru-RU" sz="4000" spc="-5" dirty="0">
                <a:latin typeface="Arial"/>
                <a:cs typeface="Arial"/>
              </a:rPr>
              <a:t> </a:t>
            </a:r>
          </a:p>
          <a:p>
            <a:pPr marL="3175">
              <a:lnSpc>
                <a:spcPct val="120000"/>
              </a:lnSpc>
            </a:pP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Содержимое 3"/>
          <p:cNvSpPr txBox="1">
            <a:spLocks/>
          </p:cNvSpPr>
          <p:nvPr/>
        </p:nvSpPr>
        <p:spPr>
          <a:xfrm>
            <a:off x="0" y="-30202"/>
            <a:ext cx="8786812" cy="946337"/>
          </a:xfrm>
          <a:prstGeom prst="rect">
            <a:avLst/>
          </a:prstGeom>
        </p:spPr>
        <p:txBody>
          <a:bodyPr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 на парті 4 червоні круги і 3 сині круги.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666750" y="2205038"/>
            <a:ext cx="928688" cy="857250"/>
          </a:xfrm>
          <a:prstGeom prst="ellipse">
            <a:avLst/>
          </a:prstGeom>
          <a:solidFill>
            <a:srgbClr val="C0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595438" y="1919288"/>
            <a:ext cx="928687" cy="857250"/>
          </a:xfrm>
          <a:prstGeom prst="ellipse">
            <a:avLst/>
          </a:prstGeom>
          <a:solidFill>
            <a:srgbClr val="C0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95313" y="3133725"/>
            <a:ext cx="928687" cy="857250"/>
          </a:xfrm>
          <a:prstGeom prst="ellipse">
            <a:avLst/>
          </a:prstGeom>
          <a:solidFill>
            <a:srgbClr val="C0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524000" y="2847975"/>
            <a:ext cx="928688" cy="857250"/>
          </a:xfrm>
          <a:prstGeom prst="ellipse">
            <a:avLst/>
          </a:prstGeom>
          <a:solidFill>
            <a:srgbClr val="C0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5791200" y="2566988"/>
            <a:ext cx="928688" cy="857250"/>
          </a:xfrm>
          <a:prstGeom prst="ellipse">
            <a:avLst/>
          </a:prstGeom>
          <a:solidFill>
            <a:srgbClr val="00B0F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719888" y="2209800"/>
            <a:ext cx="928687" cy="857250"/>
          </a:xfrm>
          <a:prstGeom prst="ellipse">
            <a:avLst/>
          </a:prstGeom>
          <a:solidFill>
            <a:srgbClr val="00B0F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5934075" y="1638300"/>
            <a:ext cx="928688" cy="857250"/>
          </a:xfrm>
          <a:prstGeom prst="ellipse">
            <a:avLst/>
          </a:prstGeom>
          <a:solidFill>
            <a:srgbClr val="00B0F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23875" y="1847850"/>
            <a:ext cx="3286125" cy="2857500"/>
          </a:xfrm>
          <a:prstGeom prst="round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4788024" y="3622253"/>
            <a:ext cx="3719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усього 4 і 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3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— 7 кружків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5754800" y="4075207"/>
            <a:ext cx="19301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рівність</a:t>
            </a:r>
            <a:endParaRPr lang="ru-RU" altLang="uk-UA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>
            <a:spLocks noChangeArrowheads="1"/>
          </p:cNvSpPr>
          <p:nvPr/>
        </p:nvSpPr>
        <p:spPr bwMode="auto">
          <a:xfrm>
            <a:off x="5788725" y="4070234"/>
            <a:ext cx="16097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вираз</a:t>
            </a:r>
            <a:endParaRPr lang="ru-RU" altLang="uk-UA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910727" y="3647331"/>
            <a:ext cx="1291364" cy="4590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905742" y="3643159"/>
            <a:ext cx="746503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38" name="Содержимое 3"/>
          <p:cNvSpPr txBox="1">
            <a:spLocks/>
          </p:cNvSpPr>
          <p:nvPr/>
        </p:nvSpPr>
        <p:spPr bwMode="auto">
          <a:xfrm>
            <a:off x="33659" y="267494"/>
            <a:ext cx="878681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>
                <a:latin typeface="Arial" pitchFamily="34" charset="0"/>
                <a:cs typeface="Arial" pitchFamily="34" charset="0"/>
              </a:rPr>
              <a:t>Покажіть всі фігури. Що для цього треба зробити?</a:t>
            </a:r>
            <a:endParaRPr lang="ru-RU" altLang="uk-UA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Содержимое 3"/>
          <p:cNvSpPr txBox="1">
            <a:spLocks/>
          </p:cNvSpPr>
          <p:nvPr/>
        </p:nvSpPr>
        <p:spPr bwMode="auto">
          <a:xfrm>
            <a:off x="30375" y="-79226"/>
            <a:ext cx="878681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3175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pitchFamily="34" charset="0"/>
              <a:cs typeface="Arial" pitchFamily="34" charset="0"/>
            </a:endParaRPr>
          </a:p>
          <a:p>
            <a:pPr marL="3175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pitchFamily="34" charset="0"/>
                <a:cs typeface="Arial" pitchFamily="34" charset="0"/>
              </a:rPr>
              <a:t>Об'єднайте </a:t>
            </a:r>
            <a:r>
              <a:rPr lang="uk-UA" altLang="uk-UA" sz="2200" dirty="0">
                <a:latin typeface="Arial" pitchFamily="34" charset="0"/>
                <a:cs typeface="Arial" pitchFamily="34" charset="0"/>
              </a:rPr>
              <a:t>червоні і сині круги. </a:t>
            </a:r>
            <a:r>
              <a:rPr lang="en-US" altLang="uk-UA" sz="2200" dirty="0">
                <a:latin typeface="Arial" pitchFamily="34" charset="0"/>
                <a:cs typeface="Arial" pitchFamily="34" charset="0"/>
              </a:rPr>
              <a:t/>
            </a:r>
            <a:br>
              <a:rPr lang="en-US" altLang="uk-UA" sz="2200" dirty="0">
                <a:latin typeface="Arial" pitchFamily="34" charset="0"/>
                <a:cs typeface="Arial" pitchFamily="34" charset="0"/>
              </a:rPr>
            </a:br>
            <a:r>
              <a:rPr lang="uk-UA" altLang="uk-UA" sz="2200" dirty="0">
                <a:latin typeface="Arial" pitchFamily="34" charset="0"/>
                <a:cs typeface="Arial" pitchFamily="34" charset="0"/>
              </a:rPr>
              <a:t>Назвіть одержану множину. </a:t>
            </a:r>
            <a:endParaRPr lang="ru-RU" altLang="uk-UA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Содержимое 3"/>
          <p:cNvSpPr txBox="1">
            <a:spLocks/>
          </p:cNvSpPr>
          <p:nvPr/>
        </p:nvSpPr>
        <p:spPr bwMode="auto">
          <a:xfrm>
            <a:off x="35496" y="-92546"/>
            <a:ext cx="87868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pitchFamily="34" charset="0"/>
              <a:cs typeface="Arial" pitchFamily="34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pitchFamily="34" charset="0"/>
                <a:cs typeface="Arial" pitchFamily="34" charset="0"/>
              </a:rPr>
              <a:t>Скільки </a:t>
            </a:r>
            <a:r>
              <a:rPr lang="uk-UA" altLang="uk-UA" sz="2200" dirty="0">
                <a:latin typeface="Arial" pitchFamily="34" charset="0"/>
                <a:cs typeface="Arial" pitchFamily="34" charset="0"/>
              </a:rPr>
              <a:t>в ній елементів? Скільки всього кружків? </a:t>
            </a:r>
            <a:endParaRPr lang="ru-RU" altLang="uk-UA" sz="2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2" name="Прямая со стрелкой 41"/>
          <p:cNvCxnSpPr>
            <a:stCxn id="43" idx="2"/>
          </p:cNvCxnSpPr>
          <p:nvPr/>
        </p:nvCxnSpPr>
        <p:spPr>
          <a:xfrm>
            <a:off x="6574036" y="1896263"/>
            <a:ext cx="39104" cy="18089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Скругленный прямоугольник 42"/>
          <p:cNvSpPr/>
          <p:nvPr/>
        </p:nvSpPr>
        <p:spPr>
          <a:xfrm>
            <a:off x="4904185" y="1363049"/>
            <a:ext cx="3339702" cy="533214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400" dirty="0">
                <a:latin typeface="Arial" pitchFamily="34" charset="0"/>
                <a:cs typeface="Arial" pitchFamily="34" charset="0"/>
              </a:rPr>
              <a:t>Об</a:t>
            </a:r>
            <a:r>
              <a:rPr lang="en-US" altLang="uk-UA" sz="2400" dirty="0">
                <a:latin typeface="Arial" pitchFamily="34" charset="0"/>
                <a:cs typeface="Arial" pitchFamily="34" charset="0"/>
              </a:rPr>
              <a:t>’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єднати —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додати.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Прямоугольник 44"/>
          <p:cNvSpPr>
            <a:spLocks noChangeArrowheads="1"/>
          </p:cNvSpPr>
          <p:nvPr/>
        </p:nvSpPr>
        <p:spPr bwMode="auto">
          <a:xfrm>
            <a:off x="4788024" y="3643159"/>
            <a:ext cx="3719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усього 4 + 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3 =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 7 кружків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429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6.17665E-8 L -0.36632 0.06856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16" y="342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97653E-7 L -0.43559 0.1500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88" y="7505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85979E-6 L -0.39236 0.24367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18" y="12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 build="p"/>
      <p:bldP spid="17" grpId="0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6" grpId="0"/>
      <p:bldP spid="26" grpId="1"/>
      <p:bldP spid="34" grpId="0"/>
      <p:bldP spid="35" grpId="0"/>
      <p:bldP spid="35" grpId="1"/>
      <p:bldP spid="36" grpId="0" animBg="1"/>
      <p:bldP spid="37" grpId="0" animBg="1"/>
      <p:bldP spid="38" grpId="0" build="p"/>
      <p:bldP spid="38" grpId="1" build="p"/>
      <p:bldP spid="39" grpId="0" build="p"/>
      <p:bldP spid="39" grpId="1" build="p"/>
      <p:bldP spid="40" grpId="0" build="p"/>
      <p:bldP spid="43" grpId="0" animBg="1"/>
      <p:bldP spid="43" grpId="1" animBg="1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" name="Прямоугольник 87"/>
          <p:cNvSpPr/>
          <p:nvPr/>
        </p:nvSpPr>
        <p:spPr>
          <a:xfrm>
            <a:off x="4788024" y="195486"/>
            <a:ext cx="1008112" cy="720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Rectangle 2"/>
          <p:cNvSpPr txBox="1">
            <a:spLocks noChangeArrowheads="1"/>
          </p:cNvSpPr>
          <p:nvPr/>
        </p:nvSpPr>
        <p:spPr>
          <a:xfrm>
            <a:off x="0" y="-20540"/>
            <a:ext cx="8250974" cy="936676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Скільки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великих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кубиків? </a:t>
            </a:r>
            <a:r>
              <a:rPr lang="uk-UA" altLang="uk-UA" sz="2200" dirty="0">
                <a:latin typeface="Arial" pitchFamily="34" charset="0"/>
                <a:cs typeface="Arial" pitchFamily="34" charset="0"/>
              </a:rPr>
              <a:t>Скільки маленьких?</a:t>
            </a:r>
            <a:endParaRPr lang="ru-RU" altLang="uk-UA" sz="2200" dirty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lang="ru-RU" sz="22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61" t="22342" r="1469" b="12065"/>
          <a:stretch>
            <a:fillRect/>
          </a:stretch>
        </p:blipFill>
        <p:spPr bwMode="auto">
          <a:xfrm>
            <a:off x="6659563" y="1059582"/>
            <a:ext cx="65563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4" t="3311" r="76424"/>
          <a:stretch>
            <a:fillRect/>
          </a:stretch>
        </p:blipFill>
        <p:spPr bwMode="auto">
          <a:xfrm>
            <a:off x="1192213" y="1145307"/>
            <a:ext cx="846137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3" t="-2415" r="54315"/>
          <a:stretch>
            <a:fillRect/>
          </a:stretch>
        </p:blipFill>
        <p:spPr bwMode="auto">
          <a:xfrm>
            <a:off x="2511425" y="1078632"/>
            <a:ext cx="935038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6" r="31688" b="7272"/>
          <a:stretch>
            <a:fillRect/>
          </a:stretch>
        </p:blipFill>
        <p:spPr bwMode="auto">
          <a:xfrm>
            <a:off x="4083050" y="1111970"/>
            <a:ext cx="904875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37" t="30856" r="15118" b="-2"/>
          <a:stretch>
            <a:fillRect/>
          </a:stretch>
        </p:blipFill>
        <p:spPr bwMode="auto">
          <a:xfrm>
            <a:off x="5565775" y="1170707"/>
            <a:ext cx="7477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2" descr="post-12303-118224507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2608263"/>
            <a:ext cx="2500908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43"/>
          <p:cNvSpPr>
            <a:spLocks noChangeArrowheads="1"/>
          </p:cNvSpPr>
          <p:nvPr/>
        </p:nvSpPr>
        <p:spPr bwMode="auto">
          <a:xfrm>
            <a:off x="609600" y="3101975"/>
            <a:ext cx="18637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Скільки всього?</a:t>
            </a:r>
          </a:p>
        </p:txBody>
      </p:sp>
      <p:sp>
        <p:nvSpPr>
          <p:cNvPr id="52" name="Овал 51"/>
          <p:cNvSpPr/>
          <p:nvPr/>
        </p:nvSpPr>
        <p:spPr>
          <a:xfrm>
            <a:off x="358156" y="843558"/>
            <a:ext cx="8001000" cy="1632304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370388" y="2542866"/>
            <a:ext cx="328477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957743" y="2001159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260890" y="181160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pic>
        <p:nvPicPr>
          <p:cNvPr id="56" name="Picture 46" descr="post-12303-118224507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2767013"/>
            <a:ext cx="2882900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Rectangle 48"/>
          <p:cNvSpPr>
            <a:spLocks noChangeArrowheads="1"/>
          </p:cNvSpPr>
          <p:nvPr/>
        </p:nvSpPr>
        <p:spPr bwMode="auto">
          <a:xfrm>
            <a:off x="4122738" y="3240088"/>
            <a:ext cx="1277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Об’єднати</a:t>
            </a:r>
          </a:p>
        </p:txBody>
      </p:sp>
      <p:sp>
        <p:nvSpPr>
          <p:cNvPr id="58" name="Rectangle 57"/>
          <p:cNvSpPr>
            <a:spLocks noChangeArrowheads="1"/>
          </p:cNvSpPr>
          <p:nvPr/>
        </p:nvSpPr>
        <p:spPr bwMode="auto">
          <a:xfrm>
            <a:off x="3605213" y="3240088"/>
            <a:ext cx="30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9" name="Rectangle 58"/>
          <p:cNvSpPr>
            <a:spLocks noChangeArrowheads="1"/>
          </p:cNvSpPr>
          <p:nvPr/>
        </p:nvSpPr>
        <p:spPr bwMode="auto">
          <a:xfrm>
            <a:off x="3986213" y="3254375"/>
            <a:ext cx="234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і</a:t>
            </a:r>
          </a:p>
        </p:txBody>
      </p:sp>
      <p:sp>
        <p:nvSpPr>
          <p:cNvPr id="60" name="Rectangle 59"/>
          <p:cNvSpPr>
            <a:spLocks noChangeArrowheads="1"/>
          </p:cNvSpPr>
          <p:nvPr/>
        </p:nvSpPr>
        <p:spPr bwMode="auto">
          <a:xfrm>
            <a:off x="4214813" y="32400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61" name="Rectangle 60"/>
          <p:cNvSpPr>
            <a:spLocks noChangeArrowheads="1"/>
          </p:cNvSpPr>
          <p:nvPr/>
        </p:nvSpPr>
        <p:spPr bwMode="auto">
          <a:xfrm>
            <a:off x="4595813" y="3240088"/>
            <a:ext cx="688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буде</a:t>
            </a:r>
          </a:p>
        </p:txBody>
      </p:sp>
      <p:sp>
        <p:nvSpPr>
          <p:cNvPr id="62" name="Rectangle 61"/>
          <p:cNvSpPr>
            <a:spLocks noChangeArrowheads="1"/>
          </p:cNvSpPr>
          <p:nvPr/>
        </p:nvSpPr>
        <p:spPr bwMode="auto">
          <a:xfrm>
            <a:off x="5183188" y="32400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63" name="Rectangle 62"/>
          <p:cNvSpPr>
            <a:spLocks noChangeArrowheads="1"/>
          </p:cNvSpPr>
          <p:nvPr/>
        </p:nvSpPr>
        <p:spPr bwMode="auto">
          <a:xfrm>
            <a:off x="3833813" y="316388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>
                <a:latin typeface="Arial" pitchFamily="34" charset="0"/>
                <a:cs typeface="Arial" pitchFamily="34" charset="0"/>
              </a:rPr>
              <a:t>+</a:t>
            </a:r>
            <a:r>
              <a:rPr lang="ru-RU" altLang="uk-UA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4672013" y="3163888"/>
            <a:ext cx="446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>
                <a:latin typeface="Arial" pitchFamily="34" charset="0"/>
                <a:cs typeface="Arial" pitchFamily="34" charset="0"/>
              </a:rPr>
              <a:t>=</a:t>
            </a:r>
            <a:r>
              <a:rPr lang="ru-RU" altLang="uk-UA" sz="240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1" name="Дуга 94"/>
          <p:cNvSpPr>
            <a:spLocks/>
          </p:cNvSpPr>
          <p:nvPr/>
        </p:nvSpPr>
        <p:spPr bwMode="auto">
          <a:xfrm>
            <a:off x="6677347" y="3076381"/>
            <a:ext cx="1939653" cy="485775"/>
          </a:xfrm>
          <a:custGeom>
            <a:avLst/>
            <a:gdLst>
              <a:gd name="T0" fmla="*/ 28 w 1571636"/>
              <a:gd name="T1" fmla="*/ 244937 h 714380"/>
              <a:gd name="T2" fmla="*/ 785813 w 1571636"/>
              <a:gd name="T3" fmla="*/ 242887 h 714380"/>
              <a:gd name="T4" fmla="*/ 1571226 w 1571636"/>
              <a:gd name="T5" fmla="*/ 250628 h 714380"/>
              <a:gd name="T6" fmla="*/ 5898240 60000 65536"/>
              <a:gd name="T7" fmla="*/ 5898240 60000 65536"/>
              <a:gd name="T8" fmla="*/ 5898240 60000 65536"/>
              <a:gd name="T9" fmla="*/ 0 w 1571636"/>
              <a:gd name="T10" fmla="*/ 0 h 714380"/>
              <a:gd name="T11" fmla="*/ 1571636 w 1571636"/>
              <a:gd name="T12" fmla="*/ 368573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71636" h="714380" stroke="0">
                <a:moveTo>
                  <a:pt x="28" y="360204"/>
                </a:moveTo>
                <a:lnTo>
                  <a:pt x="27" y="360204"/>
                </a:lnTo>
                <a:cubicBezTo>
                  <a:pt x="9" y="359199"/>
                  <a:pt x="0" y="358194"/>
                  <a:pt x="0" y="357190"/>
                </a:cubicBezTo>
                <a:cubicBezTo>
                  <a:pt x="0" y="159919"/>
                  <a:pt x="351822" y="0"/>
                  <a:pt x="785818" y="0"/>
                </a:cubicBezTo>
                <a:cubicBezTo>
                  <a:pt x="1219813" y="0"/>
                  <a:pt x="1571636" y="159919"/>
                  <a:pt x="1571636" y="357190"/>
                </a:cubicBezTo>
                <a:cubicBezTo>
                  <a:pt x="1571636" y="360985"/>
                  <a:pt x="1571502" y="364780"/>
                  <a:pt x="1571236" y="368573"/>
                </a:cubicBezTo>
                <a:lnTo>
                  <a:pt x="785818" y="357190"/>
                </a:lnTo>
                <a:lnTo>
                  <a:pt x="28" y="360204"/>
                </a:lnTo>
                <a:close/>
              </a:path>
              <a:path w="1571636" h="714380" fill="none">
                <a:moveTo>
                  <a:pt x="28" y="360204"/>
                </a:moveTo>
                <a:lnTo>
                  <a:pt x="27" y="360204"/>
                </a:lnTo>
                <a:cubicBezTo>
                  <a:pt x="9" y="359199"/>
                  <a:pt x="0" y="358194"/>
                  <a:pt x="0" y="357190"/>
                </a:cubicBezTo>
                <a:cubicBezTo>
                  <a:pt x="0" y="159919"/>
                  <a:pt x="351822" y="0"/>
                  <a:pt x="785818" y="0"/>
                </a:cubicBezTo>
                <a:cubicBezTo>
                  <a:pt x="1219813" y="0"/>
                  <a:pt x="1571636" y="159919"/>
                  <a:pt x="1571636" y="357190"/>
                </a:cubicBezTo>
                <a:cubicBezTo>
                  <a:pt x="1571636" y="360985"/>
                  <a:pt x="1571502" y="364780"/>
                  <a:pt x="1571236" y="368573"/>
                </a:cubicBezTo>
              </a:path>
            </a:pathLst>
          </a:custGeom>
          <a:noFill/>
          <a:ln w="25400" cap="flat" cmpd="sng" algn="ctr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7045146" y="2643758"/>
            <a:ext cx="123463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b="1" dirty="0">
                <a:solidFill>
                  <a:srgbClr val="BF200F"/>
                </a:solidFill>
                <a:latin typeface="Arial" pitchFamily="34" charset="0"/>
                <a:cs typeface="Arial" pitchFamily="34" charset="0"/>
              </a:rPr>
              <a:t>Рівність</a:t>
            </a:r>
          </a:p>
        </p:txBody>
      </p:sp>
      <p:sp>
        <p:nvSpPr>
          <p:cNvPr id="73" name="Дуга 61"/>
          <p:cNvSpPr>
            <a:spLocks/>
          </p:cNvSpPr>
          <p:nvPr/>
        </p:nvSpPr>
        <p:spPr bwMode="auto">
          <a:xfrm rot="10800000">
            <a:off x="6763072" y="3668519"/>
            <a:ext cx="1057275" cy="571500"/>
          </a:xfrm>
          <a:custGeom>
            <a:avLst/>
            <a:gdLst>
              <a:gd name="T0" fmla="*/ 1453 w 1285884"/>
              <a:gd name="T1" fmla="*/ 264578 h 571504"/>
              <a:gd name="T2" fmla="*/ 528638 w 1285884"/>
              <a:gd name="T3" fmla="*/ 285750 h 571504"/>
              <a:gd name="T4" fmla="*/ 1057275 w 1285884"/>
              <a:gd name="T5" fmla="*/ 285750 h 571504"/>
              <a:gd name="T6" fmla="*/ 5898240 60000 65536"/>
              <a:gd name="T7" fmla="*/ 5898240 60000 65536"/>
              <a:gd name="T8" fmla="*/ 5898240 60000 65536"/>
              <a:gd name="T9" fmla="*/ 1767 w 1285884"/>
              <a:gd name="T10" fmla="*/ 0 h 571504"/>
              <a:gd name="T11" fmla="*/ 1285884 w 1285884"/>
              <a:gd name="T12" fmla="*/ 285752 h 57150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5884" h="571504" stroke="0">
                <a:moveTo>
                  <a:pt x="1767" y="264580"/>
                </a:moveTo>
                <a:lnTo>
                  <a:pt x="1767" y="264580"/>
                </a:lnTo>
                <a:cubicBezTo>
                  <a:pt x="26707" y="115388"/>
                  <a:pt x="306335" y="-1"/>
                  <a:pt x="642942" y="0"/>
                </a:cubicBezTo>
                <a:cubicBezTo>
                  <a:pt x="998029" y="0"/>
                  <a:pt x="1285884" y="127935"/>
                  <a:pt x="1285884" y="285752"/>
                </a:cubicBezTo>
                <a:cubicBezTo>
                  <a:pt x="1285884" y="285752"/>
                  <a:pt x="1285883" y="285753"/>
                  <a:pt x="1285883" y="285753"/>
                </a:cubicBezTo>
                <a:lnTo>
                  <a:pt x="642942" y="285752"/>
                </a:lnTo>
                <a:lnTo>
                  <a:pt x="1767" y="264580"/>
                </a:lnTo>
                <a:close/>
              </a:path>
              <a:path w="1285884" h="571504" fill="none">
                <a:moveTo>
                  <a:pt x="1767" y="264580"/>
                </a:moveTo>
                <a:lnTo>
                  <a:pt x="1767" y="264580"/>
                </a:lnTo>
                <a:cubicBezTo>
                  <a:pt x="26707" y="115388"/>
                  <a:pt x="306335" y="-1"/>
                  <a:pt x="642942" y="0"/>
                </a:cubicBezTo>
                <a:cubicBezTo>
                  <a:pt x="998029" y="0"/>
                  <a:pt x="1285884" y="127935"/>
                  <a:pt x="1285884" y="285752"/>
                </a:cubicBezTo>
                <a:cubicBezTo>
                  <a:pt x="1285884" y="285752"/>
                  <a:pt x="1285883" y="285753"/>
                  <a:pt x="1285883" y="285753"/>
                </a:cubicBezTo>
              </a:path>
            </a:pathLst>
          </a:custGeom>
          <a:noFill/>
          <a:ln w="25400" cap="flat" cmpd="sng" algn="ctr">
            <a:solidFill>
              <a:srgbClr val="0070C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Rectangle 28"/>
          <p:cNvSpPr>
            <a:spLocks noChangeArrowheads="1"/>
          </p:cNvSpPr>
          <p:nvPr/>
        </p:nvSpPr>
        <p:spPr bwMode="auto">
          <a:xfrm>
            <a:off x="6816871" y="4308256"/>
            <a:ext cx="95885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Вираз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6516216" y="3369843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684067" y="347155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75887" y="347939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507935" y="34793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888220" y="348373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320268" y="348373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24049" y="4155926"/>
            <a:ext cx="5760119" cy="792088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400" dirty="0">
                <a:latin typeface="Arial" pitchFamily="34" charset="0"/>
                <a:cs typeface="Arial" pitchFamily="34" charset="0"/>
              </a:rPr>
              <a:t>Об</a:t>
            </a:r>
            <a:r>
              <a:rPr lang="en-US" altLang="uk-UA" sz="2400" dirty="0">
                <a:latin typeface="Arial" pitchFamily="34" charset="0"/>
                <a:cs typeface="Arial" pitchFamily="34" charset="0"/>
              </a:rPr>
              <a:t>’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єднати —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додати.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і 2 буде 5.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/>
            </a:r>
            <a:br>
              <a:rPr lang="en-US" sz="2400" dirty="0">
                <a:latin typeface="Arial" pitchFamily="34" charset="0"/>
                <a:cs typeface="Arial" pitchFamily="34" charset="0"/>
              </a:rPr>
            </a:br>
            <a:r>
              <a:rPr lang="uk-UA" sz="2400" dirty="0">
                <a:latin typeface="Arial" pitchFamily="34" charset="0"/>
                <a:cs typeface="Arial" pitchFamily="34" charset="0"/>
              </a:rPr>
              <a:t>Усього 5 кубиків.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До 3 додати 2 буде 5.  </a:t>
            </a:r>
          </a:p>
        </p:txBody>
      </p:sp>
    </p:spTree>
    <p:extLst>
      <p:ext uri="{BB962C8B-B14F-4D97-AF65-F5344CB8AC3E}">
        <p14:creationId xmlns:p14="http://schemas.microsoft.com/office/powerpoint/2010/main" val="34596632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autoRev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autoRev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" dur="500" autoRev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autoRev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8" grpId="1" animBg="1"/>
      <p:bldP spid="51" grpId="0"/>
      <p:bldP spid="51" grpId="1"/>
      <p:bldP spid="52" grpId="0" animBg="1"/>
      <p:bldP spid="53" grpId="0" animBg="1"/>
      <p:bldP spid="54" grpId="0" animBg="1"/>
      <p:bldP spid="54" grpId="1" animBg="1"/>
      <p:bldP spid="55" grpId="0" animBg="1"/>
      <p:bldP spid="57" grpId="0"/>
      <p:bldP spid="57" grpId="1"/>
      <p:bldP spid="57" grpId="2"/>
      <p:bldP spid="58" grpId="0"/>
      <p:bldP spid="59" grpId="0"/>
      <p:bldP spid="59" grpId="1"/>
      <p:bldP spid="60" grpId="0"/>
      <p:bldP spid="62" grpId="0"/>
      <p:bldP spid="63" grpId="0"/>
      <p:bldP spid="64" grpId="0"/>
      <p:bldP spid="71" grpId="0" animBg="1"/>
      <p:bldP spid="73" grpId="0" animBg="1"/>
      <p:bldP spid="5" grpId="0"/>
      <p:bldP spid="77" grpId="0"/>
      <p:bldP spid="78" grpId="0"/>
      <p:bldP spid="79" grpId="0"/>
      <p:bldP spid="8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Содержимое 3"/>
          <p:cNvSpPr txBox="1">
            <a:spLocks/>
          </p:cNvSpPr>
          <p:nvPr/>
        </p:nvSpPr>
        <p:spPr>
          <a:xfrm>
            <a:off x="0" y="-20538"/>
            <a:ext cx="9144000" cy="741611"/>
          </a:xfrm>
          <a:prstGeom prst="rect">
            <a:avLst/>
          </a:prstGeom>
        </p:spPr>
        <p:txBody>
          <a:bodyPr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 на парті 8 трикутників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Вилучіть 3.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71500" y="1600200"/>
            <a:ext cx="2071688" cy="2857500"/>
          </a:xfrm>
          <a:prstGeom prst="round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Равнобедренный треугольник 36"/>
          <p:cNvSpPr/>
          <p:nvPr/>
        </p:nvSpPr>
        <p:spPr>
          <a:xfrm>
            <a:off x="1285875" y="1743075"/>
            <a:ext cx="785813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642938" y="2600325"/>
            <a:ext cx="785812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Равнобедренный треугольник 38"/>
          <p:cNvSpPr/>
          <p:nvPr/>
        </p:nvSpPr>
        <p:spPr>
          <a:xfrm>
            <a:off x="2214563" y="1743075"/>
            <a:ext cx="785812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Равнобедренный треугольник 42"/>
          <p:cNvSpPr/>
          <p:nvPr/>
        </p:nvSpPr>
        <p:spPr>
          <a:xfrm>
            <a:off x="857250" y="3457575"/>
            <a:ext cx="785813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Равнобедренный треугольник 43"/>
          <p:cNvSpPr/>
          <p:nvPr/>
        </p:nvSpPr>
        <p:spPr>
          <a:xfrm>
            <a:off x="1571625" y="2600325"/>
            <a:ext cx="785813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Равнобедренный треугольник 44"/>
          <p:cNvSpPr/>
          <p:nvPr/>
        </p:nvSpPr>
        <p:spPr>
          <a:xfrm>
            <a:off x="1714500" y="3457575"/>
            <a:ext cx="785813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Равнобедренный треугольник 45"/>
          <p:cNvSpPr/>
          <p:nvPr/>
        </p:nvSpPr>
        <p:spPr>
          <a:xfrm>
            <a:off x="2571750" y="3457575"/>
            <a:ext cx="785813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Равнобедренный треугольник 46"/>
          <p:cNvSpPr/>
          <p:nvPr/>
        </p:nvSpPr>
        <p:spPr>
          <a:xfrm>
            <a:off x="2643188" y="2600325"/>
            <a:ext cx="785812" cy="785813"/>
          </a:xfrm>
          <a:prstGeom prst="triangle">
            <a:avLst/>
          </a:prstGeom>
          <a:solidFill>
            <a:srgbClr val="92D05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Содержимое 3"/>
          <p:cNvSpPr txBox="1">
            <a:spLocks/>
          </p:cNvSpPr>
          <p:nvPr/>
        </p:nvSpPr>
        <p:spPr>
          <a:xfrm>
            <a:off x="11442" y="264121"/>
            <a:ext cx="3984494" cy="57943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Покажіть решту фігур.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Содержимое 3"/>
          <p:cNvSpPr txBox="1">
            <a:spLocks/>
          </p:cNvSpPr>
          <p:nvPr/>
        </p:nvSpPr>
        <p:spPr>
          <a:xfrm>
            <a:off x="0" y="-45720"/>
            <a:ext cx="9144000" cy="117316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цього ми зробили?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 залишилось?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976714" y="1333593"/>
            <a:ext cx="3339702" cy="533214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Вилучити 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—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відняти.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Прямоугольник 66"/>
          <p:cNvSpPr>
            <a:spLocks noChangeArrowheads="1"/>
          </p:cNvSpPr>
          <p:nvPr/>
        </p:nvSpPr>
        <p:spPr bwMode="auto">
          <a:xfrm>
            <a:off x="3707904" y="4147214"/>
            <a:ext cx="54836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залишилось 8 без 3 — 5 трикутників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Прямоугольник 67"/>
          <p:cNvSpPr>
            <a:spLocks noChangeArrowheads="1"/>
          </p:cNvSpPr>
          <p:nvPr/>
        </p:nvSpPr>
        <p:spPr bwMode="auto">
          <a:xfrm>
            <a:off x="5754800" y="4587974"/>
            <a:ext cx="19301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рівність</a:t>
            </a:r>
            <a:endParaRPr lang="ru-RU" altLang="uk-UA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Прямоугольник 68"/>
          <p:cNvSpPr>
            <a:spLocks noChangeArrowheads="1"/>
          </p:cNvSpPr>
          <p:nvPr/>
        </p:nvSpPr>
        <p:spPr bwMode="auto">
          <a:xfrm>
            <a:off x="5788725" y="4583001"/>
            <a:ext cx="16097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вираз</a:t>
            </a:r>
            <a:endParaRPr lang="ru-RU" altLang="uk-UA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6088948" y="4155926"/>
            <a:ext cx="1291364" cy="4590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6076499" y="4155926"/>
            <a:ext cx="746503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Прямая со стрелкой 71"/>
          <p:cNvCxnSpPr/>
          <p:nvPr/>
        </p:nvCxnSpPr>
        <p:spPr>
          <a:xfrm>
            <a:off x="6574036" y="1896263"/>
            <a:ext cx="39104" cy="225095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Прямоугольник 72"/>
          <p:cNvSpPr>
            <a:spLocks noChangeArrowheads="1"/>
          </p:cNvSpPr>
          <p:nvPr/>
        </p:nvSpPr>
        <p:spPr bwMode="auto">
          <a:xfrm>
            <a:off x="4139952" y="4155926"/>
            <a:ext cx="51505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залишилось 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8 – 3 =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 5 трикутників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149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35886E-7 L 0.13611 0.00093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31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5.25015E-7 L 0.13664 -0.01174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-587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9.14145E-7 L 0.13646 -0.0105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-5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32" grpId="0" animBg="1"/>
      <p:bldP spid="37" grpId="0" animBg="1"/>
      <p:bldP spid="38" grpId="0" animBg="1"/>
      <p:bldP spid="39" grpId="0" animBg="1"/>
      <p:bldP spid="39" grpId="1" animBg="1"/>
      <p:bldP spid="43" grpId="0" animBg="1"/>
      <p:bldP spid="44" grpId="0" animBg="1"/>
      <p:bldP spid="45" grpId="0" animBg="1"/>
      <p:bldP spid="46" grpId="0" animBg="1"/>
      <p:bldP spid="46" grpId="1" animBg="1"/>
      <p:bldP spid="47" grpId="0" animBg="1"/>
      <p:bldP spid="47" grpId="1" animBg="1"/>
      <p:bldP spid="59" grpId="0" build="p"/>
      <p:bldP spid="59" grpId="1" build="p"/>
      <p:bldP spid="60" grpId="0" build="p"/>
      <p:bldP spid="40" grpId="0" animBg="1"/>
      <p:bldP spid="40" grpId="1" animBg="1"/>
      <p:bldP spid="67" grpId="0"/>
      <p:bldP spid="67" grpId="1"/>
      <p:bldP spid="68" grpId="0"/>
      <p:bldP spid="69" grpId="0"/>
      <p:bldP spid="69" grpId="1"/>
      <p:bldP spid="70" grpId="0" animBg="1"/>
      <p:bldP spid="71" grpId="0" animBg="1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47" descr="post-12303-118224507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363838"/>
            <a:ext cx="35814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Rectangle 2"/>
          <p:cNvSpPr txBox="1">
            <a:spLocks noChangeArrowheads="1"/>
          </p:cNvSpPr>
          <p:nvPr/>
        </p:nvSpPr>
        <p:spPr>
          <a:xfrm>
            <a:off x="0" y="-20540"/>
            <a:ext cx="7610028" cy="1440162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Щоб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показати, скільки фігур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залишилося,</a:t>
            </a:r>
            <a:r>
              <a:rPr lang="en-US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треба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об’єднати фігури чи вилучити частину </a:t>
            </a: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фігур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endParaRPr lang="uk-UA" sz="2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Скільки </a:t>
            </a:r>
            <a:r>
              <a:rPr lang="uk-UA" sz="2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фігур залишилося?</a:t>
            </a:r>
            <a:endParaRPr lang="ru-RU" sz="22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90" r="29518"/>
          <a:stretch>
            <a:fillRect/>
          </a:stretch>
        </p:blipFill>
        <p:spPr bwMode="auto">
          <a:xfrm>
            <a:off x="2286124" y="1676038"/>
            <a:ext cx="6508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2" t="2490" r="53110"/>
          <a:stretch>
            <a:fillRect/>
          </a:stretch>
        </p:blipFill>
        <p:spPr bwMode="auto">
          <a:xfrm>
            <a:off x="1441574" y="1676038"/>
            <a:ext cx="630238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" t="3479" r="74611"/>
          <a:stretch>
            <a:fillRect/>
          </a:stretch>
        </p:blipFill>
        <p:spPr bwMode="auto">
          <a:xfrm>
            <a:off x="638299" y="1733188"/>
            <a:ext cx="588963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84" t="5154" r="5676"/>
          <a:stretch>
            <a:fillRect/>
          </a:stretch>
        </p:blipFill>
        <p:spPr bwMode="auto">
          <a:xfrm>
            <a:off x="3149724" y="1733188"/>
            <a:ext cx="5873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Рисунок 63"/>
          <p:cNvPicPr>
            <a:picLocks noChangeAspect="1"/>
          </p:cNvPicPr>
          <p:nvPr/>
        </p:nvPicPr>
        <p:blipFill rotWithShape="1"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2" t="2490" r="53109"/>
          <a:stretch/>
        </p:blipFill>
        <p:spPr>
          <a:xfrm>
            <a:off x="3989170" y="1552210"/>
            <a:ext cx="769089" cy="1128172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2" t="2490" r="53109"/>
          <a:stretch/>
        </p:blipFill>
        <p:spPr>
          <a:xfrm>
            <a:off x="5017752" y="1573914"/>
            <a:ext cx="769089" cy="1128172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3409765" y="271348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758259" y="269755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pic>
        <p:nvPicPr>
          <p:cNvPr id="68" name="Picture 43" descr="post-12303-1182245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6" b="13814"/>
          <a:stretch>
            <a:fillRect/>
          </a:stretch>
        </p:blipFill>
        <p:spPr bwMode="auto">
          <a:xfrm>
            <a:off x="6366420" y="1454759"/>
            <a:ext cx="2743200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Rectangle 44"/>
          <p:cNvSpPr>
            <a:spLocks noChangeArrowheads="1"/>
          </p:cNvSpPr>
          <p:nvPr/>
        </p:nvSpPr>
        <p:spPr bwMode="auto">
          <a:xfrm>
            <a:off x="7128966" y="1875294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вилучили</a:t>
            </a:r>
          </a:p>
        </p:txBody>
      </p:sp>
      <p:sp>
        <p:nvSpPr>
          <p:cNvPr id="70" name="Rectangle 42"/>
          <p:cNvSpPr>
            <a:spLocks noChangeArrowheads="1"/>
          </p:cNvSpPr>
          <p:nvPr/>
        </p:nvSpPr>
        <p:spPr bwMode="auto">
          <a:xfrm>
            <a:off x="403786" y="3825706"/>
            <a:ext cx="24971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Скільки залишилося?</a:t>
            </a:r>
          </a:p>
        </p:txBody>
      </p:sp>
      <p:sp>
        <p:nvSpPr>
          <p:cNvPr id="72" name="Rectangle 54"/>
          <p:cNvSpPr>
            <a:spLocks noChangeArrowheads="1"/>
          </p:cNvSpPr>
          <p:nvPr/>
        </p:nvSpPr>
        <p:spPr bwMode="auto">
          <a:xfrm>
            <a:off x="659260" y="3827016"/>
            <a:ext cx="374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6</a:t>
            </a:r>
            <a:r>
              <a:rPr lang="ru-RU" altLang="uk-UA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3" name="Rectangle 55"/>
          <p:cNvSpPr>
            <a:spLocks noChangeArrowheads="1"/>
          </p:cNvSpPr>
          <p:nvPr/>
        </p:nvSpPr>
        <p:spPr bwMode="auto">
          <a:xfrm>
            <a:off x="935485" y="3827016"/>
            <a:ext cx="609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без</a:t>
            </a:r>
            <a:r>
              <a:rPr lang="ru-RU" altLang="uk-UA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4" name="Rectangle 58"/>
          <p:cNvSpPr>
            <a:spLocks noChangeArrowheads="1"/>
          </p:cNvSpPr>
          <p:nvPr/>
        </p:nvSpPr>
        <p:spPr bwMode="auto">
          <a:xfrm>
            <a:off x="1299320" y="3827016"/>
            <a:ext cx="43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 2 </a:t>
            </a:r>
          </a:p>
        </p:txBody>
      </p:sp>
      <p:sp>
        <p:nvSpPr>
          <p:cNvPr id="75" name="Rectangle 59"/>
          <p:cNvSpPr>
            <a:spLocks noChangeArrowheads="1"/>
          </p:cNvSpPr>
          <p:nvPr/>
        </p:nvSpPr>
        <p:spPr bwMode="auto">
          <a:xfrm>
            <a:off x="1610172" y="3827016"/>
            <a:ext cx="7524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latin typeface="Arial" pitchFamily="34" charset="0"/>
                <a:cs typeface="Arial" pitchFamily="34" charset="0"/>
              </a:rPr>
              <a:t>буде</a:t>
            </a:r>
            <a:r>
              <a:rPr lang="ru-RU" altLang="uk-UA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6" name="Rectangle 60"/>
          <p:cNvSpPr>
            <a:spLocks noChangeArrowheads="1"/>
          </p:cNvSpPr>
          <p:nvPr/>
        </p:nvSpPr>
        <p:spPr bwMode="auto">
          <a:xfrm>
            <a:off x="2085306" y="3827016"/>
            <a:ext cx="43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 4</a:t>
            </a:r>
            <a:r>
              <a:rPr lang="ru-RU" altLang="uk-UA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7" name="Rectangle 61"/>
          <p:cNvSpPr>
            <a:spLocks noChangeArrowheads="1"/>
          </p:cNvSpPr>
          <p:nvPr/>
        </p:nvSpPr>
        <p:spPr bwMode="auto">
          <a:xfrm>
            <a:off x="1033910" y="3827016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–</a:t>
            </a:r>
            <a:endParaRPr lang="uk-UA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Rectangle 62"/>
          <p:cNvSpPr>
            <a:spLocks noChangeArrowheads="1"/>
          </p:cNvSpPr>
          <p:nvPr/>
        </p:nvSpPr>
        <p:spPr bwMode="auto">
          <a:xfrm>
            <a:off x="1795910" y="3808637"/>
            <a:ext cx="381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dirty="0">
                <a:latin typeface="Arial" pitchFamily="34" charset="0"/>
                <a:cs typeface="Arial" pitchFamily="34" charset="0"/>
              </a:rPr>
              <a:t>=</a:t>
            </a:r>
            <a:r>
              <a:rPr lang="ru-RU" altLang="uk-UA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9" name="Овал 78"/>
          <p:cNvSpPr/>
          <p:nvPr/>
        </p:nvSpPr>
        <p:spPr>
          <a:xfrm>
            <a:off x="344240" y="1419622"/>
            <a:ext cx="3651696" cy="1391776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80" name="Text Box 36"/>
          <p:cNvSpPr txBox="1">
            <a:spLocks noChangeArrowheads="1"/>
          </p:cNvSpPr>
          <p:nvPr/>
        </p:nvSpPr>
        <p:spPr bwMode="auto">
          <a:xfrm>
            <a:off x="1979712" y="2883406"/>
            <a:ext cx="289395" cy="39782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000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uk-UA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Дуга 94"/>
          <p:cNvSpPr>
            <a:spLocks/>
          </p:cNvSpPr>
          <p:nvPr/>
        </p:nvSpPr>
        <p:spPr bwMode="auto">
          <a:xfrm>
            <a:off x="6821363" y="3460045"/>
            <a:ext cx="1939653" cy="485775"/>
          </a:xfrm>
          <a:custGeom>
            <a:avLst/>
            <a:gdLst>
              <a:gd name="T0" fmla="*/ 28 w 1571636"/>
              <a:gd name="T1" fmla="*/ 244937 h 714380"/>
              <a:gd name="T2" fmla="*/ 785813 w 1571636"/>
              <a:gd name="T3" fmla="*/ 242887 h 714380"/>
              <a:gd name="T4" fmla="*/ 1571226 w 1571636"/>
              <a:gd name="T5" fmla="*/ 250628 h 714380"/>
              <a:gd name="T6" fmla="*/ 5898240 60000 65536"/>
              <a:gd name="T7" fmla="*/ 5898240 60000 65536"/>
              <a:gd name="T8" fmla="*/ 5898240 60000 65536"/>
              <a:gd name="T9" fmla="*/ 0 w 1571636"/>
              <a:gd name="T10" fmla="*/ 0 h 714380"/>
              <a:gd name="T11" fmla="*/ 1571636 w 1571636"/>
              <a:gd name="T12" fmla="*/ 368573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71636" h="714380" stroke="0">
                <a:moveTo>
                  <a:pt x="28" y="360204"/>
                </a:moveTo>
                <a:lnTo>
                  <a:pt x="27" y="360204"/>
                </a:lnTo>
                <a:cubicBezTo>
                  <a:pt x="9" y="359199"/>
                  <a:pt x="0" y="358194"/>
                  <a:pt x="0" y="357190"/>
                </a:cubicBezTo>
                <a:cubicBezTo>
                  <a:pt x="0" y="159919"/>
                  <a:pt x="351822" y="0"/>
                  <a:pt x="785818" y="0"/>
                </a:cubicBezTo>
                <a:cubicBezTo>
                  <a:pt x="1219813" y="0"/>
                  <a:pt x="1571636" y="159919"/>
                  <a:pt x="1571636" y="357190"/>
                </a:cubicBezTo>
                <a:cubicBezTo>
                  <a:pt x="1571636" y="360985"/>
                  <a:pt x="1571502" y="364780"/>
                  <a:pt x="1571236" y="368573"/>
                </a:cubicBezTo>
                <a:lnTo>
                  <a:pt x="785818" y="357190"/>
                </a:lnTo>
                <a:lnTo>
                  <a:pt x="28" y="360204"/>
                </a:lnTo>
                <a:close/>
              </a:path>
              <a:path w="1571636" h="714380" fill="none">
                <a:moveTo>
                  <a:pt x="28" y="360204"/>
                </a:moveTo>
                <a:lnTo>
                  <a:pt x="27" y="360204"/>
                </a:lnTo>
                <a:cubicBezTo>
                  <a:pt x="9" y="359199"/>
                  <a:pt x="0" y="358194"/>
                  <a:pt x="0" y="357190"/>
                </a:cubicBezTo>
                <a:cubicBezTo>
                  <a:pt x="0" y="159919"/>
                  <a:pt x="351822" y="0"/>
                  <a:pt x="785818" y="0"/>
                </a:cubicBezTo>
                <a:cubicBezTo>
                  <a:pt x="1219813" y="0"/>
                  <a:pt x="1571636" y="159919"/>
                  <a:pt x="1571636" y="357190"/>
                </a:cubicBezTo>
                <a:cubicBezTo>
                  <a:pt x="1571636" y="360985"/>
                  <a:pt x="1571502" y="364780"/>
                  <a:pt x="1571236" y="368573"/>
                </a:cubicBezTo>
              </a:path>
            </a:pathLst>
          </a:custGeom>
          <a:noFill/>
          <a:ln w="25400" cap="flat" cmpd="sng" algn="ctr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Rectangle 26"/>
          <p:cNvSpPr>
            <a:spLocks noChangeArrowheads="1"/>
          </p:cNvSpPr>
          <p:nvPr/>
        </p:nvSpPr>
        <p:spPr bwMode="auto">
          <a:xfrm>
            <a:off x="7189162" y="3027422"/>
            <a:ext cx="123463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b="1" dirty="0">
                <a:solidFill>
                  <a:srgbClr val="BF200F"/>
                </a:solidFill>
                <a:latin typeface="Arial" pitchFamily="34" charset="0"/>
                <a:cs typeface="Arial" pitchFamily="34" charset="0"/>
              </a:rPr>
              <a:t>Рівність</a:t>
            </a:r>
          </a:p>
        </p:txBody>
      </p:sp>
      <p:sp>
        <p:nvSpPr>
          <p:cNvPr id="97" name="Дуга 61"/>
          <p:cNvSpPr>
            <a:spLocks/>
          </p:cNvSpPr>
          <p:nvPr/>
        </p:nvSpPr>
        <p:spPr bwMode="auto">
          <a:xfrm rot="10800000">
            <a:off x="6907088" y="4052183"/>
            <a:ext cx="1057275" cy="571500"/>
          </a:xfrm>
          <a:custGeom>
            <a:avLst/>
            <a:gdLst>
              <a:gd name="T0" fmla="*/ 1453 w 1285884"/>
              <a:gd name="T1" fmla="*/ 264578 h 571504"/>
              <a:gd name="T2" fmla="*/ 528638 w 1285884"/>
              <a:gd name="T3" fmla="*/ 285750 h 571504"/>
              <a:gd name="T4" fmla="*/ 1057275 w 1285884"/>
              <a:gd name="T5" fmla="*/ 285750 h 571504"/>
              <a:gd name="T6" fmla="*/ 5898240 60000 65536"/>
              <a:gd name="T7" fmla="*/ 5898240 60000 65536"/>
              <a:gd name="T8" fmla="*/ 5898240 60000 65536"/>
              <a:gd name="T9" fmla="*/ 1767 w 1285884"/>
              <a:gd name="T10" fmla="*/ 0 h 571504"/>
              <a:gd name="T11" fmla="*/ 1285884 w 1285884"/>
              <a:gd name="T12" fmla="*/ 285752 h 57150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5884" h="571504" stroke="0">
                <a:moveTo>
                  <a:pt x="1767" y="264580"/>
                </a:moveTo>
                <a:lnTo>
                  <a:pt x="1767" y="264580"/>
                </a:lnTo>
                <a:cubicBezTo>
                  <a:pt x="26707" y="115388"/>
                  <a:pt x="306335" y="-1"/>
                  <a:pt x="642942" y="0"/>
                </a:cubicBezTo>
                <a:cubicBezTo>
                  <a:pt x="998029" y="0"/>
                  <a:pt x="1285884" y="127935"/>
                  <a:pt x="1285884" y="285752"/>
                </a:cubicBezTo>
                <a:cubicBezTo>
                  <a:pt x="1285884" y="285752"/>
                  <a:pt x="1285883" y="285753"/>
                  <a:pt x="1285883" y="285753"/>
                </a:cubicBezTo>
                <a:lnTo>
                  <a:pt x="642942" y="285752"/>
                </a:lnTo>
                <a:lnTo>
                  <a:pt x="1767" y="264580"/>
                </a:lnTo>
                <a:close/>
              </a:path>
              <a:path w="1285884" h="571504" fill="none">
                <a:moveTo>
                  <a:pt x="1767" y="264580"/>
                </a:moveTo>
                <a:lnTo>
                  <a:pt x="1767" y="264580"/>
                </a:lnTo>
                <a:cubicBezTo>
                  <a:pt x="26707" y="115388"/>
                  <a:pt x="306335" y="-1"/>
                  <a:pt x="642942" y="0"/>
                </a:cubicBezTo>
                <a:cubicBezTo>
                  <a:pt x="998029" y="0"/>
                  <a:pt x="1285884" y="127935"/>
                  <a:pt x="1285884" y="285752"/>
                </a:cubicBezTo>
                <a:cubicBezTo>
                  <a:pt x="1285884" y="285752"/>
                  <a:pt x="1285883" y="285753"/>
                  <a:pt x="1285883" y="285753"/>
                </a:cubicBezTo>
              </a:path>
            </a:pathLst>
          </a:custGeom>
          <a:noFill/>
          <a:ln w="25400" cap="flat" cmpd="sng" algn="ctr">
            <a:solidFill>
              <a:srgbClr val="0070C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Rectangle 28"/>
          <p:cNvSpPr>
            <a:spLocks noChangeArrowheads="1"/>
          </p:cNvSpPr>
          <p:nvPr/>
        </p:nvSpPr>
        <p:spPr bwMode="auto">
          <a:xfrm>
            <a:off x="6960887" y="4619912"/>
            <a:ext cx="95885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Вираз</a:t>
            </a:r>
          </a:p>
        </p:txBody>
      </p:sp>
      <p:pic>
        <p:nvPicPr>
          <p:cNvPr id="99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6660232" y="3753507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TextBox 99"/>
          <p:cNvSpPr txBox="1"/>
          <p:nvPr/>
        </p:nvSpPr>
        <p:spPr>
          <a:xfrm>
            <a:off x="6828083" y="38552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219903" y="386305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651951" y="386305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8032236" y="3867398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8464284" y="386739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anose="020B0604020202020204" pitchFamily="34" charset="0"/>
              </a:rPr>
              <a:t>4</a:t>
            </a:r>
            <a:endParaRPr lang="uk-U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137620" y="3435846"/>
            <a:ext cx="3306588" cy="1487969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000" dirty="0" smtClean="0">
                <a:latin typeface="Arial" pitchFamily="34" charset="0"/>
                <a:cs typeface="Arial" pitchFamily="34" charset="0"/>
              </a:rPr>
              <a:t>Вилучити — відняти. </a:t>
            </a: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6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без 2 буде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4. </a:t>
            </a:r>
          </a:p>
          <a:p>
            <a:pPr algn="ctr"/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Залишилося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4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циліндри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Від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6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відняти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2 буде 4. </a:t>
            </a:r>
            <a:endParaRPr lang="uk-UA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055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9.87654E-7 L 0.66806 -0.0126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03" y="-64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5.55112E-17 L 0.57118 0.0111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59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4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4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3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67" grpId="2" animBg="1"/>
      <p:bldP spid="67" grpId="3" animBg="1"/>
      <p:bldP spid="69" grpId="0"/>
      <p:bldP spid="70" grpId="0"/>
      <p:bldP spid="70" grpId="1"/>
      <p:bldP spid="72" grpId="0"/>
      <p:bldP spid="73" grpId="0" build="allAtOnce"/>
      <p:bldP spid="75" grpId="0" build="allAtOnce"/>
      <p:bldP spid="76" grpId="0"/>
      <p:bldP spid="77" grpId="0"/>
      <p:bldP spid="78" grpId="0"/>
      <p:bldP spid="79" grpId="0" animBg="1"/>
      <p:bldP spid="80" grpId="0" animBg="1"/>
      <p:bldP spid="95" grpId="0" animBg="1"/>
      <p:bldP spid="97" grpId="0" animBg="1"/>
      <p:bldP spid="100" grpId="0"/>
      <p:bldP spid="101" grpId="0"/>
      <p:bldP spid="102" grpId="0"/>
      <p:bldP spid="103" grpId="0"/>
      <p:bldP spid="104" grpId="0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832773" y="3579862"/>
            <a:ext cx="2339627" cy="1050088"/>
            <a:chOff x="6696869" y="3433537"/>
            <a:chExt cx="2339627" cy="1050088"/>
          </a:xfrm>
        </p:grpSpPr>
        <p:pic>
          <p:nvPicPr>
            <p:cNvPr id="87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9" r="5294" b="17780"/>
            <a:stretch/>
          </p:blipFill>
          <p:spPr bwMode="auto">
            <a:xfrm>
              <a:off x="6696869" y="3433537"/>
              <a:ext cx="2339627" cy="665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9" t="16600" r="5294" b="17780"/>
            <a:stretch/>
          </p:blipFill>
          <p:spPr bwMode="auto">
            <a:xfrm>
              <a:off x="6696869" y="3952350"/>
              <a:ext cx="2339627" cy="531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9" name="TextBox 88"/>
          <p:cNvSpPr txBox="1"/>
          <p:nvPr/>
        </p:nvSpPr>
        <p:spPr>
          <a:xfrm>
            <a:off x="6000624" y="372866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392444" y="3736500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824492" y="373650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204777" y="3740840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636825" y="374084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012160" y="409585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6836028" y="410369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ctangle 2"/>
          <p:cNvSpPr txBox="1">
            <a:spLocks noChangeArrowheads="1"/>
          </p:cNvSpPr>
          <p:nvPr/>
        </p:nvSpPr>
        <p:spPr>
          <a:xfrm>
            <a:off x="-4176712" y="-2036762"/>
            <a:ext cx="6705600" cy="10668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300" dirty="0">
              <a:latin typeface="Arial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" name="Rectangle 19"/>
          <p:cNvSpPr>
            <a:spLocks noChangeArrowheads="1"/>
          </p:cNvSpPr>
          <p:nvPr/>
        </p:nvSpPr>
        <p:spPr bwMode="auto">
          <a:xfrm>
            <a:off x="6394103" y="4094227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4" name="Picture 25" descr="1000001914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1603375"/>
            <a:ext cx="82867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6" descr="1000001914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603375"/>
            <a:ext cx="82867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7" descr="1000001914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704975"/>
            <a:ext cx="82867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8" descr="10000019140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403042" y="2447228"/>
            <a:ext cx="910798" cy="910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29" descr="10000019140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09792" y="2447228"/>
            <a:ext cx="910798" cy="910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58"/>
          <p:cNvSpPr txBox="1"/>
          <p:nvPr/>
        </p:nvSpPr>
        <p:spPr>
          <a:xfrm>
            <a:off x="5991387" y="1857702"/>
            <a:ext cx="380813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z="2400" dirty="0"/>
              <a:t>3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766591" y="2641017"/>
            <a:ext cx="379197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z="2400" dirty="0"/>
              <a:t>2</a:t>
            </a:r>
          </a:p>
        </p:txBody>
      </p:sp>
      <p:sp>
        <p:nvSpPr>
          <p:cNvPr id="61" name="Text Box 32"/>
          <p:cNvSpPr txBox="1">
            <a:spLocks noChangeArrowheads="1"/>
          </p:cNvSpPr>
          <p:nvPr/>
        </p:nvSpPr>
        <p:spPr bwMode="auto">
          <a:xfrm>
            <a:off x="7020272" y="2119312"/>
            <a:ext cx="369732" cy="46153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anose="020B0604020202020204" pitchFamily="34" charset="0"/>
              </a:rPr>
              <a:t>?</a:t>
            </a:r>
            <a:endParaRPr lang="ru-RU" alt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014122" y="2123056"/>
            <a:ext cx="370905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fontAlgn="auto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ctr"/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anose="020B0604020202020204" pitchFamily="34" charset="0"/>
              </a:rPr>
              <a:t>5</a:t>
            </a:r>
          </a:p>
        </p:txBody>
      </p:sp>
      <p:cxnSp>
        <p:nvCxnSpPr>
          <p:cNvPr id="82" name="AutoShape 34"/>
          <p:cNvCxnSpPr>
            <a:cxnSpLocks noChangeShapeType="1"/>
          </p:cNvCxnSpPr>
          <p:nvPr/>
        </p:nvCxnSpPr>
        <p:spPr bwMode="auto">
          <a:xfrm flipH="1">
            <a:off x="5899424" y="4313362"/>
            <a:ext cx="1357312" cy="15875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5" name="Овал 4"/>
          <p:cNvSpPr/>
          <p:nvPr/>
        </p:nvSpPr>
        <p:spPr>
          <a:xfrm>
            <a:off x="5832773" y="3640497"/>
            <a:ext cx="2261951" cy="557668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86" name="Rectangle 2"/>
          <p:cNvSpPr txBox="1">
            <a:spLocks noChangeArrowheads="1"/>
          </p:cNvSpPr>
          <p:nvPr/>
        </p:nvSpPr>
        <p:spPr>
          <a:xfrm>
            <a:off x="0" y="-20540"/>
            <a:ext cx="7610028" cy="1080122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Об</a:t>
            </a:r>
            <a:r>
              <a:rPr lang="uk-UA" sz="2200" dirty="0" err="1">
                <a:latin typeface="Arial" panose="020B0604020202020204" pitchFamily="34" charset="0"/>
                <a:cs typeface="Arial" panose="020B0604020202020204" pitchFamily="34" charset="0"/>
              </a:rPr>
              <a:t>’єднай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 лінією всі чайники. Полічи їх.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Обери відповідний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вираз і знайди його значення.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93978" y="3579862"/>
            <a:ext cx="3529950" cy="1157456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400" dirty="0">
                <a:latin typeface="Arial" pitchFamily="34" charset="0"/>
                <a:cs typeface="Arial" pitchFamily="34" charset="0"/>
              </a:rPr>
              <a:t>Об</a:t>
            </a:r>
            <a:r>
              <a:rPr lang="en-US" altLang="uk-UA" sz="2400" dirty="0">
                <a:latin typeface="Arial" pitchFamily="34" charset="0"/>
                <a:cs typeface="Arial" pitchFamily="34" charset="0"/>
              </a:rPr>
              <a:t>’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єднати —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означає «додати».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2236224" y="1247012"/>
            <a:ext cx="4712040" cy="2213755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244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/>
      <p:bldP spid="91" grpId="0"/>
      <p:bldP spid="92" grpId="0"/>
      <p:bldP spid="105" grpId="0"/>
      <p:bldP spid="106" grpId="0"/>
      <p:bldP spid="108" grpId="0"/>
      <p:bldP spid="52" grpId="0"/>
      <p:bldP spid="59" grpId="0" animBg="1"/>
      <p:bldP spid="60" grpId="0" animBg="1"/>
      <p:bldP spid="61" grpId="0" animBg="1"/>
      <p:bldP spid="81" grpId="0" animBg="1"/>
      <p:bldP spid="85" grpId="0" animBg="1"/>
      <p:bldP spid="32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Rectangle 2"/>
          <p:cNvSpPr txBox="1">
            <a:spLocks noChangeArrowheads="1"/>
          </p:cNvSpPr>
          <p:nvPr/>
        </p:nvSpPr>
        <p:spPr>
          <a:xfrm>
            <a:off x="0" y="-20541"/>
            <a:ext cx="7610028" cy="741613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дзвоників?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25" descr="0_90b7a_38d1cebd_ori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544" y="1348110"/>
            <a:ext cx="73025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6" descr="0_90b7a_38d1cebd_ori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944" y="1348110"/>
            <a:ext cx="73025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7" descr="0_90b7a_38d1cebd_ori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144" y="1348110"/>
            <a:ext cx="73025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5" descr="0_90b7a_38d1cebd_ori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24310"/>
            <a:ext cx="73025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5076056" y="1541785"/>
            <a:ext cx="36353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-6699" y="-19377"/>
            <a:ext cx="27254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sz="2200" dirty="0" smtClean="0">
              <a:latin typeface="Arial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itchFamily="34" charset="0"/>
                <a:ea typeface="+mj-ea"/>
                <a:cs typeface="Arial" panose="020B0604020202020204" pitchFamily="34" charset="0"/>
              </a:rPr>
              <a:t>Вилучи </a:t>
            </a:r>
            <a:r>
              <a:rPr lang="uk-UA" sz="2200" dirty="0">
                <a:latin typeface="Arial" pitchFamily="34" charset="0"/>
                <a:ea typeface="+mj-ea"/>
                <a:cs typeface="Arial" panose="020B0604020202020204" pitchFamily="34" charset="0"/>
              </a:rPr>
              <a:t>3 дзвоники.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103419" y="2213098"/>
            <a:ext cx="365125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8215" y="301201"/>
            <a:ext cx="559832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200" dirty="0">
                <a:latin typeface="Arial" pitchFamily="34" charset="0"/>
                <a:ea typeface="+mj-ea"/>
                <a:cs typeface="Arial" panose="020B0604020202020204" pitchFamily="34" charset="0"/>
              </a:rPr>
              <a:t>Обведи лінією дзвоники, які залишилися.</a:t>
            </a:r>
          </a:p>
        </p:txBody>
      </p:sp>
      <p:sp>
        <p:nvSpPr>
          <p:cNvPr id="40" name="Овал 39"/>
          <p:cNvSpPr/>
          <p:nvPr/>
        </p:nvSpPr>
        <p:spPr>
          <a:xfrm>
            <a:off x="227517" y="1317947"/>
            <a:ext cx="1100137" cy="1000125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600024" y="2424504"/>
            <a:ext cx="408140" cy="461664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anose="020B0604020202020204" pitchFamily="34" charset="0"/>
              </a:rPr>
              <a:t>?</a:t>
            </a:r>
            <a:endParaRPr lang="ru-RU" altLang="uk-UA" sz="2400" dirty="0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12470"/>
            <a:ext cx="854694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>
                <a:latin typeface="Arial" pitchFamily="34" charset="0"/>
                <a:ea typeface="+mj-ea"/>
                <a:cs typeface="Arial" panose="020B0604020202020204" pitchFamily="34" charset="0"/>
              </a:rPr>
              <a:t>Дзвоників залишилося більше чи менше, </a:t>
            </a: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ніж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було?</a:t>
            </a:r>
          </a:p>
        </p:txBody>
      </p:sp>
      <p:grpSp>
        <p:nvGrpSpPr>
          <p:cNvPr id="70" name="Группа 69"/>
          <p:cNvGrpSpPr/>
          <p:nvPr/>
        </p:nvGrpSpPr>
        <p:grpSpPr>
          <a:xfrm>
            <a:off x="1152253" y="3460767"/>
            <a:ext cx="2339627" cy="1050088"/>
            <a:chOff x="6696869" y="3433537"/>
            <a:chExt cx="2339627" cy="1050088"/>
          </a:xfrm>
        </p:grpSpPr>
        <p:pic>
          <p:nvPicPr>
            <p:cNvPr id="71" name="Picture 3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9" r="5294" b="17780"/>
            <a:stretch/>
          </p:blipFill>
          <p:spPr bwMode="auto">
            <a:xfrm>
              <a:off x="6696869" y="3433537"/>
              <a:ext cx="2339627" cy="665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3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9" t="16600" r="5294" b="17780"/>
            <a:stretch/>
          </p:blipFill>
          <p:spPr bwMode="auto">
            <a:xfrm>
              <a:off x="6696869" y="3952350"/>
              <a:ext cx="2339627" cy="531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3" name="TextBox 72"/>
          <p:cNvSpPr txBox="1"/>
          <p:nvPr/>
        </p:nvSpPr>
        <p:spPr>
          <a:xfrm>
            <a:off x="1320104" y="360956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711924" y="3617405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143972" y="361740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524257" y="3982293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956305" y="3982293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331640" y="397676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55508" y="398460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Rectangle 19"/>
          <p:cNvSpPr>
            <a:spLocks noChangeArrowheads="1"/>
          </p:cNvSpPr>
          <p:nvPr/>
        </p:nvSpPr>
        <p:spPr bwMode="auto">
          <a:xfrm>
            <a:off x="1739780" y="3953174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90185"/>
            <a:ext cx="53224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200" dirty="0">
                <a:latin typeface="Arial" pitchFamily="34" charset="0"/>
                <a:ea typeface="+mj-ea"/>
                <a:cs typeface="Arial" panose="020B0604020202020204" pitchFamily="34" charset="0"/>
              </a:rPr>
              <a:t>Полічи, скільки дзвоників залишилося. 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86552" y="2422506"/>
            <a:ext cx="427037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ru-RU"/>
            </a:defPPr>
            <a:lvl1pPr fontAlgn="auto">
              <a:spcBef>
                <a:spcPts val="0"/>
              </a:spcBef>
              <a:spcAft>
                <a:spcPts val="0"/>
              </a:spcAft>
              <a:defRPr sz="2000"/>
            </a:lvl1pPr>
          </a:lstStyle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8215" y="267494"/>
            <a:ext cx="934278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Обери відповідний вираз і знайди його значення.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96" name="Овал 4"/>
          <p:cNvSpPr/>
          <p:nvPr/>
        </p:nvSpPr>
        <p:spPr>
          <a:xfrm>
            <a:off x="1259632" y="3965961"/>
            <a:ext cx="2194397" cy="498945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cxnSp>
        <p:nvCxnSpPr>
          <p:cNvPr id="97" name="AutoShape 34"/>
          <p:cNvCxnSpPr>
            <a:cxnSpLocks noChangeShapeType="1"/>
          </p:cNvCxnSpPr>
          <p:nvPr/>
        </p:nvCxnSpPr>
        <p:spPr bwMode="auto">
          <a:xfrm flipH="1">
            <a:off x="1259632" y="3811761"/>
            <a:ext cx="1436117" cy="0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Скругленный прямоугольник 36"/>
          <p:cNvSpPr/>
          <p:nvPr/>
        </p:nvSpPr>
        <p:spPr>
          <a:xfrm>
            <a:off x="4846501" y="3398036"/>
            <a:ext cx="3529950" cy="1157456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Вилучити </a:t>
            </a:r>
            <a:r>
              <a:rPr lang="uk-UA" altLang="uk-UA" sz="2400" dirty="0">
                <a:latin typeface="Arial" pitchFamily="34" charset="0"/>
                <a:cs typeface="Arial" pitchFamily="34" charset="0"/>
              </a:rPr>
              <a:t>— </a:t>
            </a:r>
            <a:r>
              <a:rPr lang="uk-UA" altLang="uk-UA" sz="2400" dirty="0" smtClean="0">
                <a:latin typeface="Arial" pitchFamily="34" charset="0"/>
                <a:cs typeface="Arial" pitchFamily="34" charset="0"/>
              </a:rPr>
              <a:t>означає «відняти».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359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4 -2.46914E-7 L 0.86701 -0.0064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33" y="-34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46914E-7 L 0.70139 -0.00648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69" y="-340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46914E-7 L 0.55225 -0.0064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-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5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36" grpId="0" animBg="1"/>
      <p:bldP spid="2" grpId="0"/>
      <p:bldP spid="2" grpId="1"/>
      <p:bldP spid="38" grpId="0" animBg="1"/>
      <p:bldP spid="4" grpId="0"/>
      <p:bldP spid="4" grpId="1"/>
      <p:bldP spid="40" grpId="0" animBg="1"/>
      <p:bldP spid="41" grpId="0" animBg="1"/>
      <p:bldP spid="41" grpId="1" animBg="1"/>
      <p:bldP spid="5" grpId="0"/>
      <p:bldP spid="5" grpId="1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6" grpId="0" build="allAtOnce"/>
      <p:bldP spid="95" grpId="0" animBg="1"/>
      <p:bldP spid="7" grpId="0"/>
      <p:bldP spid="9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21" descr="2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27"/>
          <a:stretch/>
        </p:blipFill>
        <p:spPr bwMode="auto">
          <a:xfrm>
            <a:off x="2762499" y="3336918"/>
            <a:ext cx="743830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ctangle 2"/>
          <p:cNvSpPr txBox="1">
            <a:spLocks noChangeArrowheads="1"/>
          </p:cNvSpPr>
          <p:nvPr/>
        </p:nvSpPr>
        <p:spPr>
          <a:xfrm>
            <a:off x="-4176712" y="-2036762"/>
            <a:ext cx="6705600" cy="10668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300" dirty="0">
              <a:latin typeface="Arial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-21488"/>
            <a:ext cx="854694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Перевір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, чи правильно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складено рівності за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малюнками.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Picture 4" descr="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29" y="1397893"/>
            <a:ext cx="68738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7" descr="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717" y="1397893"/>
            <a:ext cx="68738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8" descr="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797" y="1397893"/>
            <a:ext cx="68738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9" descr="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877" y="1397893"/>
            <a:ext cx="68738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10" descr="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957" y="1397893"/>
            <a:ext cx="68738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Овал 45"/>
          <p:cNvSpPr/>
          <p:nvPr/>
        </p:nvSpPr>
        <p:spPr>
          <a:xfrm>
            <a:off x="472629" y="1203598"/>
            <a:ext cx="3811339" cy="918504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53" name="Picture 19" descr="2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77"/>
          <a:stretch/>
        </p:blipFill>
        <p:spPr bwMode="auto">
          <a:xfrm>
            <a:off x="2052415" y="3336918"/>
            <a:ext cx="742506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2" descr="2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4"/>
          <a:stretch/>
        </p:blipFill>
        <p:spPr bwMode="auto">
          <a:xfrm>
            <a:off x="3551114" y="3336918"/>
            <a:ext cx="805557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3" descr="2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81" y="3336918"/>
            <a:ext cx="946150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4" descr="2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36918"/>
            <a:ext cx="946150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Oval 28"/>
          <p:cNvSpPr/>
          <p:nvPr/>
        </p:nvSpPr>
        <p:spPr>
          <a:xfrm>
            <a:off x="540247" y="3204652"/>
            <a:ext cx="1628578" cy="771631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Прямая соединительная линия 64"/>
          <p:cNvCxnSpPr>
            <a:cxnSpLocks noChangeShapeType="1"/>
            <a:endCxn id="67" idx="1"/>
          </p:cNvCxnSpPr>
          <p:nvPr/>
        </p:nvCxnSpPr>
        <p:spPr bwMode="auto">
          <a:xfrm>
            <a:off x="7007548" y="1611741"/>
            <a:ext cx="481012" cy="533401"/>
          </a:xfrm>
          <a:prstGeom prst="lin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" name="AutoShape 38"/>
          <p:cNvCxnSpPr>
            <a:cxnSpLocks noChangeShapeType="1"/>
            <a:stCxn id="67" idx="1"/>
          </p:cNvCxnSpPr>
          <p:nvPr/>
        </p:nvCxnSpPr>
        <p:spPr bwMode="auto">
          <a:xfrm flipH="1">
            <a:off x="7051998" y="2145142"/>
            <a:ext cx="436562" cy="665162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7" name="Rectangle 40"/>
          <p:cNvSpPr>
            <a:spLocks noChangeArrowheads="1"/>
          </p:cNvSpPr>
          <p:nvPr/>
        </p:nvSpPr>
        <p:spPr bwMode="auto">
          <a:xfrm>
            <a:off x="7488560" y="1821976"/>
            <a:ext cx="12696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>
                <a:solidFill>
                  <a:srgbClr val="BF200F"/>
                </a:solidFill>
                <a:latin typeface="Arial" pitchFamily="34" charset="0"/>
                <a:cs typeface="Arial" pitchFamily="34" charset="0"/>
              </a:rPr>
              <a:t>Значення </a:t>
            </a:r>
          </a:p>
          <a:p>
            <a:r>
              <a:rPr lang="uk-UA" altLang="uk-UA">
                <a:solidFill>
                  <a:srgbClr val="BF200F"/>
                </a:solidFill>
                <a:latin typeface="Arial" pitchFamily="34" charset="0"/>
                <a:cs typeface="Arial" pitchFamily="34" charset="0"/>
              </a:rPr>
              <a:t>виразу</a:t>
            </a:r>
            <a:r>
              <a:rPr lang="ru-RU" altLang="uk-UA">
                <a:solidFill>
                  <a:srgbClr val="BF200F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2178393" y="2185584"/>
            <a:ext cx="399809" cy="453224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34"/>
          <p:cNvSpPr txBox="1">
            <a:spLocks noChangeArrowheads="1"/>
          </p:cNvSpPr>
          <p:nvPr/>
        </p:nvSpPr>
        <p:spPr bwMode="auto">
          <a:xfrm>
            <a:off x="1133667" y="4048291"/>
            <a:ext cx="413048" cy="4676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7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4950638" y="1491630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" name="TextBox 93"/>
          <p:cNvSpPr txBox="1"/>
          <p:nvPr/>
        </p:nvSpPr>
        <p:spPr>
          <a:xfrm>
            <a:off x="5095496" y="16271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487316" y="1634958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919364" y="163495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1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299649" y="1639298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731697" y="163929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uk-UA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5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4932040" y="2276642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5076898" y="241213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468718" y="241997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uk-UA" sz="24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900766" y="241997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281051" y="2424310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6713099" y="242431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  <a:latin typeface="Arial" pitchFamily="34" charset="0"/>
                <a:cs typeface="Arial" panose="020B0604020202020204" pitchFamily="34" charset="0"/>
              </a:rPr>
              <a:t>2</a:t>
            </a:r>
            <a:endParaRPr lang="uk-UA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868144" y="3219822"/>
            <a:ext cx="2994179" cy="791418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000" dirty="0">
                <a:latin typeface="Arial" pitchFamily="34" charset="0"/>
                <a:cs typeface="Arial" pitchFamily="34" charset="0"/>
              </a:rPr>
              <a:t>Об</a:t>
            </a:r>
            <a:r>
              <a:rPr lang="en-US" altLang="uk-UA" sz="2000" dirty="0">
                <a:latin typeface="Arial" pitchFamily="34" charset="0"/>
                <a:cs typeface="Arial" pitchFamily="34" charset="0"/>
              </a:rPr>
              <a:t>’</a:t>
            </a:r>
            <a:r>
              <a:rPr lang="uk-UA" altLang="uk-UA" sz="2000" dirty="0">
                <a:latin typeface="Arial" pitchFamily="34" charset="0"/>
                <a:cs typeface="Arial" pitchFamily="34" charset="0"/>
              </a:rPr>
              <a:t>єднати — </a:t>
            </a:r>
            <a:r>
              <a:rPr lang="uk-UA" altLang="uk-UA" sz="2000" dirty="0" smtClean="0">
                <a:latin typeface="Arial" pitchFamily="34" charset="0"/>
                <a:cs typeface="Arial" pitchFamily="34" charset="0"/>
              </a:rPr>
              <a:t>означає «додати».</a:t>
            </a:r>
            <a:endParaRPr lang="ru-RU" altLang="uk-UA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897427" y="4175479"/>
            <a:ext cx="2994179" cy="791418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uk-UA" sz="2000" dirty="0" smtClean="0">
                <a:latin typeface="Arial" pitchFamily="34" charset="0"/>
                <a:cs typeface="Arial" pitchFamily="34" charset="0"/>
              </a:rPr>
              <a:t>Вилучити </a:t>
            </a:r>
            <a:r>
              <a:rPr lang="uk-UA" altLang="uk-UA" sz="2000" dirty="0">
                <a:latin typeface="Arial" pitchFamily="34" charset="0"/>
                <a:cs typeface="Arial" pitchFamily="34" charset="0"/>
              </a:rPr>
              <a:t>— </a:t>
            </a:r>
            <a:r>
              <a:rPr lang="uk-UA" altLang="uk-UA" sz="2000" dirty="0" smtClean="0">
                <a:latin typeface="Arial" pitchFamily="34" charset="0"/>
                <a:cs typeface="Arial" pitchFamily="34" charset="0"/>
              </a:rPr>
              <a:t>означає «відняти».</a:t>
            </a:r>
            <a:endParaRPr lang="ru-RU" altLang="uk-UA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6387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6" presetClass="emph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58" grpId="0" animBg="1"/>
      <p:bldP spid="67" grpId="0"/>
      <p:bldP spid="81" grpId="0" animBg="1"/>
      <p:bldP spid="81" grpId="1" animBg="1"/>
      <p:bldP spid="84" grpId="0" animBg="1"/>
      <p:bldP spid="84" grpId="1" animBg="1"/>
      <p:bldP spid="94" grpId="0"/>
      <p:bldP spid="100" grpId="0"/>
      <p:bldP spid="101" grpId="0"/>
      <p:bldP spid="102" grpId="0"/>
      <p:bldP spid="103" grpId="0"/>
      <p:bldP spid="106" grpId="0"/>
      <p:bldP spid="107" grpId="0"/>
      <p:bldP spid="108" grpId="0"/>
      <p:bldP spid="109" grpId="0"/>
      <p:bldP spid="110" grpId="0"/>
      <p:bldP spid="40" grpId="0" animBg="1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ctangle 2"/>
          <p:cNvSpPr txBox="1">
            <a:spLocks noChangeArrowheads="1"/>
          </p:cNvSpPr>
          <p:nvPr/>
        </p:nvSpPr>
        <p:spPr>
          <a:xfrm>
            <a:off x="-4176712" y="-2036762"/>
            <a:ext cx="6705600" cy="10668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300" dirty="0">
              <a:latin typeface="Arial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-44905"/>
            <a:ext cx="85469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Запиши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вирази за малюнками.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Знайди їх значення.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Куб 39"/>
          <p:cNvSpPr/>
          <p:nvPr/>
        </p:nvSpPr>
        <p:spPr>
          <a:xfrm>
            <a:off x="368695" y="1575048"/>
            <a:ext cx="666750" cy="666750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Куб 40"/>
          <p:cNvSpPr/>
          <p:nvPr/>
        </p:nvSpPr>
        <p:spPr>
          <a:xfrm>
            <a:off x="1224223" y="1305173"/>
            <a:ext cx="666750" cy="666750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Куб 46"/>
          <p:cNvSpPr/>
          <p:nvPr/>
        </p:nvSpPr>
        <p:spPr>
          <a:xfrm>
            <a:off x="2083655" y="1497395"/>
            <a:ext cx="666750" cy="666750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Куб 47"/>
          <p:cNvSpPr/>
          <p:nvPr/>
        </p:nvSpPr>
        <p:spPr>
          <a:xfrm>
            <a:off x="1170269" y="2186236"/>
            <a:ext cx="723900" cy="722312"/>
          </a:xfrm>
          <a:prstGeom prst="cube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131389" y="1107803"/>
            <a:ext cx="3393667" cy="1895995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884180" y="1625569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065969" y="240429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1645704" y="3072856"/>
            <a:ext cx="365035" cy="396374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0" name="Picture 20" descr="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32477"/>
            <a:ext cx="1008062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1" descr="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936" y="1426393"/>
            <a:ext cx="1008062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2" descr="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040" y="2355726"/>
            <a:ext cx="630238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3" descr="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865" y="2355726"/>
            <a:ext cx="630238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4" name="Прямая со стрелкой 73"/>
          <p:cNvCxnSpPr>
            <a:cxnSpLocks noChangeShapeType="1"/>
          </p:cNvCxnSpPr>
          <p:nvPr/>
        </p:nvCxnSpPr>
        <p:spPr bwMode="auto">
          <a:xfrm flipH="1">
            <a:off x="5118883" y="1349205"/>
            <a:ext cx="312202" cy="763534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" name="AutoShape 26"/>
          <p:cNvCxnSpPr>
            <a:cxnSpLocks noChangeShapeType="1"/>
          </p:cNvCxnSpPr>
          <p:nvPr/>
        </p:nvCxnSpPr>
        <p:spPr bwMode="auto">
          <a:xfrm flipH="1">
            <a:off x="4272747" y="1349205"/>
            <a:ext cx="306388" cy="779463"/>
          </a:xfrm>
          <a:prstGeom prst="straightConnector1">
            <a:avLst/>
          </a:prstGeom>
          <a:noFill/>
          <a:ln w="25400" algn="ctr">
            <a:solidFill>
              <a:schemeClr val="accent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6" name="Oval 27"/>
          <p:cNvSpPr/>
          <p:nvPr/>
        </p:nvSpPr>
        <p:spPr>
          <a:xfrm>
            <a:off x="4189040" y="2236153"/>
            <a:ext cx="1401064" cy="640263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8" name="Text Box 29"/>
          <p:cNvSpPr txBox="1">
            <a:spLocks noChangeArrowheads="1"/>
          </p:cNvSpPr>
          <p:nvPr/>
        </p:nvSpPr>
        <p:spPr bwMode="auto">
          <a:xfrm>
            <a:off x="4711005" y="2967464"/>
            <a:ext cx="362926" cy="396374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5656737" y="1956573"/>
            <a:ext cx="314521" cy="40011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4757746" y="977071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pic>
        <p:nvPicPr>
          <p:cNvPr id="91" name="Picture 35" descr="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590" y="1690802"/>
            <a:ext cx="85883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36" descr="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715" y="1698740"/>
            <a:ext cx="85883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37" descr="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584" y="2236992"/>
            <a:ext cx="80168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" name="Oval 38"/>
          <p:cNvSpPr/>
          <p:nvPr/>
        </p:nvSpPr>
        <p:spPr>
          <a:xfrm>
            <a:off x="6467027" y="1426394"/>
            <a:ext cx="2353445" cy="1414274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6" name="Text Box 39"/>
          <p:cNvSpPr txBox="1">
            <a:spLocks noChangeArrowheads="1"/>
          </p:cNvSpPr>
          <p:nvPr/>
        </p:nvSpPr>
        <p:spPr bwMode="auto">
          <a:xfrm>
            <a:off x="7546063" y="2960048"/>
            <a:ext cx="338305" cy="40379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27"/>
          <p:cNvSpPr txBox="1"/>
          <p:nvPr/>
        </p:nvSpPr>
        <p:spPr>
          <a:xfrm>
            <a:off x="8223974" y="1764035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98" name="TextBox 26"/>
          <p:cNvSpPr txBox="1"/>
          <p:nvPr/>
        </p:nvSpPr>
        <p:spPr>
          <a:xfrm>
            <a:off x="7814547" y="2330755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pic>
        <p:nvPicPr>
          <p:cNvPr id="115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746933" y="3850294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" name="TextBox 115"/>
          <p:cNvSpPr txBox="1"/>
          <p:nvPr/>
        </p:nvSpPr>
        <p:spPr>
          <a:xfrm>
            <a:off x="891791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283611" y="398578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715659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1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2095944" y="398578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527992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4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7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3525056" y="3850294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" name="TextBox 127"/>
          <p:cNvSpPr txBox="1"/>
          <p:nvPr/>
        </p:nvSpPr>
        <p:spPr>
          <a:xfrm>
            <a:off x="3669914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067944" y="3982293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–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493782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2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4874067" y="398578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306115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2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5294" b="17780"/>
          <a:stretch/>
        </p:blipFill>
        <p:spPr bwMode="auto">
          <a:xfrm>
            <a:off x="6264821" y="3850294"/>
            <a:ext cx="2339627" cy="66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" name="TextBox 133"/>
          <p:cNvSpPr txBox="1"/>
          <p:nvPr/>
        </p:nvSpPr>
        <p:spPr>
          <a:xfrm>
            <a:off x="6409679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6801499" y="398578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+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7233547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1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7613832" y="398578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8045880" y="39857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anose="020B0604020202020204" pitchFamily="34" charset="0"/>
              </a:rPr>
              <a:t>3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73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76" grpId="0" animBg="1"/>
      <p:bldP spid="78" grpId="0" animBg="1"/>
      <p:bldP spid="89" grpId="0" animBg="1"/>
      <p:bldP spid="90" grpId="0" animBg="1"/>
      <p:bldP spid="95" grpId="0" animBg="1"/>
      <p:bldP spid="96" grpId="0" animBg="1"/>
      <p:bldP spid="97" grpId="0" animBg="1"/>
      <p:bldP spid="98" grpId="0" animBg="1"/>
      <p:bldP spid="116" grpId="0"/>
      <p:bldP spid="117" grpId="0"/>
      <p:bldP spid="118" grpId="0"/>
      <p:bldP spid="119" grpId="0"/>
      <p:bldP spid="120" grpId="0"/>
      <p:bldP spid="128" grpId="0"/>
      <p:bldP spid="129" grpId="0"/>
      <p:bldP spid="130" grpId="0"/>
      <p:bldP spid="131" grpId="0"/>
      <p:bldP spid="132" grpId="0"/>
      <p:bldP spid="134" grpId="0"/>
      <p:bldP spid="135" grpId="0"/>
      <p:bldP spid="136" grpId="0"/>
      <p:bldP spid="137" grpId="0"/>
      <p:bldP spid="13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</TotalTime>
  <Words>369</Words>
  <Application>Microsoft Office PowerPoint</Application>
  <PresentationFormat>Экран (16:9)</PresentationFormat>
  <Paragraphs>153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142</cp:revision>
  <dcterms:created xsi:type="dcterms:W3CDTF">2017-08-14T11:51:21Z</dcterms:created>
  <dcterms:modified xsi:type="dcterms:W3CDTF">2018-08-27T09:03:35Z</dcterms:modified>
</cp:coreProperties>
</file>