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97" r:id="rId3"/>
    <p:sldId id="298" r:id="rId4"/>
    <p:sldId id="299" r:id="rId5"/>
    <p:sldId id="280" r:id="rId6"/>
    <p:sldId id="282" r:id="rId7"/>
    <p:sldId id="283" r:id="rId8"/>
    <p:sldId id="284" r:id="rId9"/>
    <p:sldId id="277" r:id="rId10"/>
    <p:sldId id="288" r:id="rId11"/>
    <p:sldId id="289" r:id="rId12"/>
    <p:sldId id="285" r:id="rId13"/>
    <p:sldId id="292" r:id="rId14"/>
    <p:sldId id="293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2099"/>
    <a:srgbClr val="2BBAF1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howGuides="1">
      <p:cViewPr>
        <p:scale>
          <a:sx n="100" d="100"/>
          <a:sy n="100" d="100"/>
        </p:scale>
        <p:origin x="-869" y="-365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3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38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3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3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167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3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png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1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12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19.png"/><Relationship Id="rId5" Type="http://schemas.openxmlformats.org/officeDocument/2006/relationships/image" Target="../media/image27.png"/><Relationship Id="rId10" Type="http://schemas.openxmlformats.org/officeDocument/2006/relationships/image" Target="../media/image21.png"/><Relationship Id="rId4" Type="http://schemas.openxmlformats.org/officeDocument/2006/relationships/image" Target="../media/image3.png"/><Relationship Id="rId9" Type="http://schemas.openxmlformats.org/officeDocument/2006/relationships/image" Target="../media/image31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Повторюємо</a:t>
            </a:r>
            <a:r>
              <a:rPr lang="ru-RU" sz="4000" spc="-5" dirty="0">
                <a:latin typeface="Arial"/>
                <a:cs typeface="Arial"/>
              </a:rPr>
              <a:t> числа </a:t>
            </a:r>
            <a:r>
              <a:rPr lang="ru-RU" sz="4000" spc="-5" dirty="0" smtClean="0">
                <a:latin typeface="Arial"/>
                <a:cs typeface="Arial"/>
              </a:rPr>
              <a:t>1</a:t>
            </a:r>
            <a:r>
              <a:rPr lang="en-US" sz="4000" spc="-5" dirty="0" smtClean="0">
                <a:latin typeface="Arial"/>
                <a:cs typeface="Arial"/>
              </a:rPr>
              <a:t>–</a:t>
            </a:r>
            <a:r>
              <a:rPr lang="ru-RU" sz="4000" spc="-5" dirty="0" smtClean="0">
                <a:latin typeface="Arial"/>
                <a:cs typeface="Arial"/>
              </a:rPr>
              <a:t>10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0" y="-31758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Назви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числа, які: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6" name="Рисунок 25" descr="1, 5, 3, 8 Ч2 С2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540" y="1667362"/>
            <a:ext cx="2671460" cy="172076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02958" y="1011394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1) більші за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але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менші ніж 10;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662238" y="1592370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8, 9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7504" y="2667578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2) більші за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1, але менші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ніж 6;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782287" y="3573166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2, 3, 4, 5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16478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281600" y="1953293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>
            <a:off x="695536" y="1951705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5400000" flipH="1" flipV="1">
            <a:off x="101708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 flipH="1" flipV="1">
            <a:off x="376800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 flipH="1" flipV="1">
            <a:off x="141007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5400000" flipH="1" flipV="1">
            <a:off x="180306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rot="5400000" flipH="1" flipV="1">
            <a:off x="2196050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337501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 flipH="1" flipV="1">
            <a:off x="2589038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5400000" flipH="1" flipV="1">
            <a:off x="298202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909850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267040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589272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052858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481486" y="1951705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910114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624494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053122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9" name="Прямая соединительная линия 108"/>
          <p:cNvCxnSpPr/>
          <p:nvPr/>
        </p:nvCxnSpPr>
        <p:spPr>
          <a:xfrm rot="5400000" flipH="1" flipV="1">
            <a:off x="412535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 flipH="1" flipV="1">
            <a:off x="448254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" name="Дуга 110"/>
          <p:cNvSpPr/>
          <p:nvPr/>
        </p:nvSpPr>
        <p:spPr>
          <a:xfrm>
            <a:off x="-3276872" y="1491630"/>
            <a:ext cx="7848872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Дуга 111"/>
          <p:cNvSpPr/>
          <p:nvPr/>
        </p:nvSpPr>
        <p:spPr>
          <a:xfrm flipH="1">
            <a:off x="3402582" y="1537683"/>
            <a:ext cx="3041626" cy="1025949"/>
          </a:xfrm>
          <a:prstGeom prst="arc">
            <a:avLst>
              <a:gd name="adj1" fmla="val 16200000"/>
              <a:gd name="adj2" fmla="val 21371536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Овал 112"/>
          <p:cNvSpPr/>
          <p:nvPr/>
        </p:nvSpPr>
        <p:spPr>
          <a:xfrm>
            <a:off x="581160" y="1883452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Овал 113"/>
          <p:cNvSpPr>
            <a:spLocks noChangeArrowheads="1"/>
          </p:cNvSpPr>
          <p:nvPr/>
        </p:nvSpPr>
        <p:spPr bwMode="auto">
          <a:xfrm>
            <a:off x="3404568" y="189780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>
            <a:spLocks noChangeArrowheads="1"/>
          </p:cNvSpPr>
          <p:nvPr/>
        </p:nvSpPr>
        <p:spPr bwMode="auto">
          <a:xfrm>
            <a:off x="4523425" y="1899708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 Box 88"/>
          <p:cNvSpPr txBox="1">
            <a:spLocks noChangeArrowheads="1"/>
          </p:cNvSpPr>
          <p:nvPr/>
        </p:nvSpPr>
        <p:spPr bwMode="auto">
          <a:xfrm>
            <a:off x="4463578" y="1537684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 Box 90"/>
          <p:cNvSpPr txBox="1">
            <a:spLocks noChangeArrowheads="1"/>
          </p:cNvSpPr>
          <p:nvPr/>
        </p:nvSpPr>
        <p:spPr bwMode="auto">
          <a:xfrm>
            <a:off x="467544" y="153161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468878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3434000" y="3803732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0" name="Прямая соединительная линия 119"/>
          <p:cNvCxnSpPr/>
          <p:nvPr/>
        </p:nvCxnSpPr>
        <p:spPr>
          <a:xfrm>
            <a:off x="847936" y="3802144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 rot="5400000" flipH="1" flipV="1">
            <a:off x="116948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rot="5400000" flipH="1" flipV="1">
            <a:off x="392040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5400000" flipH="1" flipV="1">
            <a:off x="156247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rot="5400000" flipH="1" flipV="1">
            <a:off x="195546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5400000" flipH="1" flipV="1">
            <a:off x="2348450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5400000" flipH="1" flipV="1">
            <a:off x="352741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rot="5400000" flipH="1" flipV="1">
            <a:off x="2741438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 rot="5400000" flipH="1" flipV="1">
            <a:off x="313442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1062250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1419440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1741672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205258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633886" y="3802144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062514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776894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205522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7" name="Прямая соединительная линия 136"/>
          <p:cNvCxnSpPr/>
          <p:nvPr/>
        </p:nvCxnSpPr>
        <p:spPr>
          <a:xfrm rot="5400000" flipH="1" flipV="1">
            <a:off x="427775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 rot="5400000" flipH="1" flipV="1">
            <a:off x="463494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9" name="Дуга 138"/>
          <p:cNvSpPr/>
          <p:nvPr/>
        </p:nvSpPr>
        <p:spPr>
          <a:xfrm>
            <a:off x="-1620688" y="3363838"/>
            <a:ext cx="4832920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Дуга 139"/>
          <p:cNvSpPr/>
          <p:nvPr/>
        </p:nvSpPr>
        <p:spPr>
          <a:xfrm flipH="1">
            <a:off x="1174176" y="3363838"/>
            <a:ext cx="7704856" cy="1025949"/>
          </a:xfrm>
          <a:prstGeom prst="arc">
            <a:avLst>
              <a:gd name="adj1" fmla="val 16200000"/>
              <a:gd name="adj2" fmla="val 2152821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733560" y="3733891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Овал 141"/>
          <p:cNvSpPr>
            <a:spLocks noChangeArrowheads="1"/>
          </p:cNvSpPr>
          <p:nvPr/>
        </p:nvSpPr>
        <p:spPr bwMode="auto">
          <a:xfrm>
            <a:off x="1187624" y="3748248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Овал 142"/>
          <p:cNvSpPr>
            <a:spLocks noChangeArrowheads="1"/>
          </p:cNvSpPr>
          <p:nvPr/>
        </p:nvSpPr>
        <p:spPr bwMode="auto">
          <a:xfrm>
            <a:off x="3161414" y="3750147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 Box 88"/>
          <p:cNvSpPr txBox="1">
            <a:spLocks noChangeArrowheads="1"/>
          </p:cNvSpPr>
          <p:nvPr/>
        </p:nvSpPr>
        <p:spPr bwMode="auto">
          <a:xfrm>
            <a:off x="4615978" y="3388123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 Box 90"/>
          <p:cNvSpPr txBox="1">
            <a:spLocks noChangeArrowheads="1"/>
          </p:cNvSpPr>
          <p:nvPr/>
        </p:nvSpPr>
        <p:spPr bwMode="auto">
          <a:xfrm>
            <a:off x="535778" y="3388123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10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7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750"/>
                            </p:stCondLst>
                            <p:childTnLst>
                              <p:par>
                                <p:cTn id="1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"/>
                            </p:stCondLst>
                            <p:childTnLst>
                              <p:par>
                                <p:cTn id="1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250"/>
                            </p:stCondLst>
                            <p:childTnLst>
                              <p:par>
                                <p:cTn id="2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500"/>
                            </p:stCondLst>
                            <p:childTnLst>
                              <p:par>
                                <p:cTn id="2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0"/>
                            </p:stCondLst>
                            <p:childTnLst>
                              <p:par>
                                <p:cTn id="2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750"/>
                            </p:stCondLst>
                            <p:childTnLst>
                              <p:par>
                                <p:cTn id="2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3250"/>
                            </p:stCondLst>
                            <p:childTnLst>
                              <p:par>
                                <p:cTn id="2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750"/>
                            </p:stCondLst>
                            <p:childTnLst>
                              <p:par>
                                <p:cTn id="2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6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4750"/>
                            </p:stCondLst>
                            <p:childTnLst>
                              <p:par>
                                <p:cTn id="2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5750"/>
                            </p:stCondLst>
                            <p:childTnLst>
                              <p:par>
                                <p:cTn id="2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0" grpId="0"/>
      <p:bldP spid="61" grpId="0"/>
      <p:bldP spid="103" grpId="0"/>
      <p:bldP spid="66" grpId="0"/>
      <p:bldP spid="67" grpId="0"/>
      <p:bldP spid="77" grpId="0"/>
      <p:bldP spid="78" grpId="0"/>
      <p:bldP spid="102" grpId="0"/>
      <p:bldP spid="104" grpId="0"/>
      <p:bldP spid="105" grpId="0"/>
      <p:bldP spid="106" grpId="0"/>
      <p:bldP spid="107" grpId="0"/>
      <p:bldP spid="108" grpId="0"/>
      <p:bldP spid="111" grpId="0" animBg="1"/>
      <p:bldP spid="112" grpId="0" animBg="1"/>
      <p:bldP spid="113" grpId="0" animBg="1"/>
      <p:bldP spid="114" grpId="0" animBg="1"/>
      <p:bldP spid="115" grpId="0" animBg="1"/>
      <p:bldP spid="116" grpId="0"/>
      <p:bldP spid="117" grpId="0"/>
      <p:bldP spid="118" grpId="0"/>
      <p:bldP spid="119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9" grpId="0" animBg="1"/>
      <p:bldP spid="140" grpId="0" animBg="1"/>
      <p:bldP spid="141" grpId="0" animBg="1"/>
      <p:bldP spid="142" grpId="0" animBg="1"/>
      <p:bldP spid="143" grpId="0" animBg="1"/>
      <p:bldP spid="144" grpId="0"/>
      <p:bldP spid="1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0" y="-20540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Назви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числа, які: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985713" y="949839"/>
            <a:ext cx="1705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3, 4, 5, 6, 7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8486" y="223244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353608" y="2234034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767544" y="2232446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5400000" flipH="1" flipV="1">
            <a:off x="1089094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 flipH="1" flipV="1">
            <a:off x="3840010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 flipH="1" flipV="1">
            <a:off x="1482082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 flipH="1" flipV="1">
            <a:off x="1875070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 flipH="1" flipV="1">
            <a:off x="2268058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3447022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2661046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 flipH="1" flipV="1">
            <a:off x="3054034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981858" y="223244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339048" y="223244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61280" y="223244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4866" y="223244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553494" y="223244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982122" y="223244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696502" y="223244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125130" y="223244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rot="5400000" flipH="1" flipV="1">
            <a:off x="4197362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 flipH="1" flipV="1">
            <a:off x="4554552" y="223165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Дуга 57"/>
          <p:cNvSpPr/>
          <p:nvPr/>
        </p:nvSpPr>
        <p:spPr>
          <a:xfrm>
            <a:off x="-2484784" y="1786022"/>
            <a:ext cx="6408712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Дуга 58"/>
          <p:cNvSpPr/>
          <p:nvPr/>
        </p:nvSpPr>
        <p:spPr>
          <a:xfrm flipH="1">
            <a:off x="1458366" y="1779662"/>
            <a:ext cx="6786042" cy="1136720"/>
          </a:xfrm>
          <a:prstGeom prst="arc">
            <a:avLst>
              <a:gd name="adj1" fmla="val 16200000"/>
              <a:gd name="adj2" fmla="val 2147188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653168" y="2164193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>
            <a:spLocks noChangeArrowheads="1"/>
          </p:cNvSpPr>
          <p:nvPr/>
        </p:nvSpPr>
        <p:spPr bwMode="auto">
          <a:xfrm>
            <a:off x="1510639" y="2178550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>
            <a:spLocks noChangeArrowheads="1"/>
          </p:cNvSpPr>
          <p:nvPr/>
        </p:nvSpPr>
        <p:spPr bwMode="auto">
          <a:xfrm>
            <a:off x="3878511" y="218044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 Box 88"/>
          <p:cNvSpPr txBox="1">
            <a:spLocks noChangeArrowheads="1"/>
          </p:cNvSpPr>
          <p:nvPr/>
        </p:nvSpPr>
        <p:spPr bwMode="auto">
          <a:xfrm>
            <a:off x="3923928" y="1818425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 Box 90"/>
          <p:cNvSpPr txBox="1">
            <a:spLocks noChangeArrowheads="1"/>
          </p:cNvSpPr>
          <p:nvPr/>
        </p:nvSpPr>
        <p:spPr bwMode="auto">
          <a:xfrm>
            <a:off x="641159" y="1812353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9" name="Рисунок 78" descr="1, 5, 3, 8 Ч2 С2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540" y="1667362"/>
            <a:ext cx="2671460" cy="1720761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102958" y="1011394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3) менші ніж 8, але більше за 2.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398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7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750"/>
                            </p:stCondLst>
                            <p:childTnLst>
                              <p:par>
                                <p:cTn id="1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/>
      <p:bldP spid="37" grpId="0"/>
      <p:bldP spid="38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-5737" y="-30063"/>
            <a:ext cx="81439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ru-RU" sz="2200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З’ясуй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яке число одержимо: </a:t>
            </a:r>
            <a:r>
              <a:rPr lang="ru-RU" sz="2200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наступне</a:t>
            </a:r>
            <a:r>
              <a:rPr lang="ru-RU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</a:t>
            </a:r>
            <a:r>
              <a:rPr lang="ru-RU" sz="220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попереднє</a:t>
            </a:r>
            <a:r>
              <a:rPr lang="en-US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до </a:t>
            </a:r>
            <a:r>
              <a:rPr lang="ru-RU" sz="22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поданого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  <a:r>
              <a:rPr lang="ru-RU" sz="2200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Знайди</a:t>
            </a:r>
            <a:r>
              <a:rPr lang="ru-RU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виразів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458546" y="139950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5</a:t>
            </a:r>
            <a:endParaRPr lang="ru-RU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1887174" y="139950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1029918" y="139950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2601554" y="139950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5</a:t>
            </a:r>
            <a:endParaRPr lang="ru-RU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3315934" y="139950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3673124" y="1399502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6</a:t>
            </a:r>
            <a:endParaRPr lang="ru-RU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1887174" y="139950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6</a:t>
            </a:r>
            <a:endParaRPr lang="ru-RU" sz="2000" dirty="0"/>
          </a:p>
        </p:txBody>
      </p:sp>
      <p:cxnSp>
        <p:nvCxnSpPr>
          <p:cNvPr id="72" name="Скругленная соединительная линия 71"/>
          <p:cNvCxnSpPr/>
          <p:nvPr/>
        </p:nvCxnSpPr>
        <p:spPr>
          <a:xfrm rot="16200000">
            <a:off x="1852066" y="1219277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2958744" y="139950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+</a:t>
            </a:r>
            <a:endParaRPr lang="ru-RU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1458546" y="2185320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7</a:t>
            </a:r>
            <a:endParaRPr lang="ru-RU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2601554" y="2185320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7</a:t>
            </a:r>
            <a:endParaRPr lang="ru-RU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2958744" y="2185320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– </a:t>
            </a:r>
            <a:endParaRPr lang="ru-RU" sz="2000" dirty="0"/>
          </a:p>
        </p:txBody>
      </p:sp>
      <p:sp>
        <p:nvSpPr>
          <p:cNvPr id="77" name="TextBox 76"/>
          <p:cNvSpPr txBox="1"/>
          <p:nvPr/>
        </p:nvSpPr>
        <p:spPr>
          <a:xfrm>
            <a:off x="3673124" y="2185320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6</a:t>
            </a:r>
            <a:endParaRPr lang="ru-RU" sz="2000" dirty="0"/>
          </a:p>
        </p:txBody>
      </p:sp>
      <p:sp>
        <p:nvSpPr>
          <p:cNvPr id="78" name="TextBox 77"/>
          <p:cNvSpPr txBox="1"/>
          <p:nvPr/>
        </p:nvSpPr>
        <p:spPr>
          <a:xfrm>
            <a:off x="1887174" y="2185320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1029918" y="2185320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1029918" y="2185320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6</a:t>
            </a:r>
            <a:endParaRPr lang="ru-RU" sz="2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3315934" y="2185320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cxnSp>
        <p:nvCxnSpPr>
          <p:cNvPr id="106" name="Скругленная соединительная линия 105"/>
          <p:cNvCxnSpPr/>
          <p:nvPr/>
        </p:nvCxnSpPr>
        <p:spPr>
          <a:xfrm rot="5400000" flipH="1">
            <a:off x="1359165" y="2004526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1458546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8</a:t>
            </a:r>
            <a:endParaRPr lang="ru-RU" sz="2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1887174" y="3042576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1029918" y="3042576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2601554" y="3042576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8</a:t>
            </a:r>
            <a:endParaRPr lang="ru-RU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3315934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673124" y="3042576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9</a:t>
            </a:r>
            <a:endParaRPr lang="ru-RU" sz="2000" dirty="0"/>
          </a:p>
        </p:txBody>
      </p:sp>
      <p:sp>
        <p:nvSpPr>
          <p:cNvPr id="113" name="TextBox 112"/>
          <p:cNvSpPr txBox="1"/>
          <p:nvPr/>
        </p:nvSpPr>
        <p:spPr>
          <a:xfrm>
            <a:off x="1887174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9</a:t>
            </a:r>
            <a:endParaRPr lang="ru-RU" sz="2000" dirty="0"/>
          </a:p>
        </p:txBody>
      </p:sp>
      <p:cxnSp>
        <p:nvCxnSpPr>
          <p:cNvPr id="114" name="Скругленная соединительная линия 113"/>
          <p:cNvCxnSpPr/>
          <p:nvPr/>
        </p:nvCxnSpPr>
        <p:spPr>
          <a:xfrm rot="16200000">
            <a:off x="1852066" y="2857303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2958744" y="3042576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+</a:t>
            </a:r>
            <a:endParaRPr lang="ru-RU" sz="2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1458546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5</a:t>
            </a:r>
            <a:endParaRPr lang="ru-RU" sz="2000" dirty="0"/>
          </a:p>
        </p:txBody>
      </p:sp>
      <p:sp>
        <p:nvSpPr>
          <p:cNvPr id="117" name="TextBox 116"/>
          <p:cNvSpPr txBox="1"/>
          <p:nvPr/>
        </p:nvSpPr>
        <p:spPr>
          <a:xfrm>
            <a:off x="2601554" y="389983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5</a:t>
            </a:r>
            <a:endParaRPr lang="ru-RU" sz="2000" dirty="0"/>
          </a:p>
        </p:txBody>
      </p:sp>
      <p:sp>
        <p:nvSpPr>
          <p:cNvPr id="118" name="TextBox 117"/>
          <p:cNvSpPr txBox="1"/>
          <p:nvPr/>
        </p:nvSpPr>
        <p:spPr>
          <a:xfrm>
            <a:off x="2945320" y="3899832"/>
            <a:ext cx="32633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– </a:t>
            </a:r>
            <a:endParaRPr lang="ru-RU" sz="2000" dirty="0"/>
          </a:p>
        </p:txBody>
      </p:sp>
      <p:sp>
        <p:nvSpPr>
          <p:cNvPr id="119" name="TextBox 118"/>
          <p:cNvSpPr txBox="1"/>
          <p:nvPr/>
        </p:nvSpPr>
        <p:spPr>
          <a:xfrm>
            <a:off x="3673124" y="3899832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4</a:t>
            </a:r>
            <a:endParaRPr lang="ru-RU" sz="2000" dirty="0"/>
          </a:p>
        </p:txBody>
      </p:sp>
      <p:sp>
        <p:nvSpPr>
          <p:cNvPr id="120" name="TextBox 119"/>
          <p:cNvSpPr txBox="1"/>
          <p:nvPr/>
        </p:nvSpPr>
        <p:spPr>
          <a:xfrm>
            <a:off x="1887174" y="389983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21" name="TextBox 120"/>
          <p:cNvSpPr txBox="1"/>
          <p:nvPr/>
        </p:nvSpPr>
        <p:spPr>
          <a:xfrm>
            <a:off x="1029918" y="389983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22" name="TextBox 121"/>
          <p:cNvSpPr txBox="1"/>
          <p:nvPr/>
        </p:nvSpPr>
        <p:spPr>
          <a:xfrm>
            <a:off x="1029918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4</a:t>
            </a:r>
            <a:endParaRPr lang="ru-RU" sz="2000" dirty="0"/>
          </a:p>
        </p:txBody>
      </p:sp>
      <p:sp>
        <p:nvSpPr>
          <p:cNvPr id="123" name="TextBox 122"/>
          <p:cNvSpPr txBox="1"/>
          <p:nvPr/>
        </p:nvSpPr>
        <p:spPr>
          <a:xfrm>
            <a:off x="3315934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cxnSp>
        <p:nvCxnSpPr>
          <p:cNvPr id="124" name="Скругленная соединительная линия 123"/>
          <p:cNvCxnSpPr/>
          <p:nvPr/>
        </p:nvCxnSpPr>
        <p:spPr>
          <a:xfrm rot="5400000" flipH="1">
            <a:off x="1329206" y="3715791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5590381" y="139848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6</a:t>
            </a:r>
            <a:endParaRPr lang="ru-RU" sz="2000" dirty="0"/>
          </a:p>
        </p:txBody>
      </p:sp>
      <p:sp>
        <p:nvSpPr>
          <p:cNvPr id="126" name="TextBox 125"/>
          <p:cNvSpPr txBox="1"/>
          <p:nvPr/>
        </p:nvSpPr>
        <p:spPr>
          <a:xfrm>
            <a:off x="6744958" y="1400071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6</a:t>
            </a:r>
            <a:endParaRPr lang="ru-RU" sz="2000" dirty="0"/>
          </a:p>
        </p:txBody>
      </p:sp>
      <p:sp>
        <p:nvSpPr>
          <p:cNvPr id="127" name="TextBox 126"/>
          <p:cNvSpPr txBox="1"/>
          <p:nvPr/>
        </p:nvSpPr>
        <p:spPr>
          <a:xfrm>
            <a:off x="7102148" y="1400071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– </a:t>
            </a:r>
            <a:endParaRPr lang="ru-RU" sz="2000" dirty="0"/>
          </a:p>
        </p:txBody>
      </p:sp>
      <p:sp>
        <p:nvSpPr>
          <p:cNvPr id="128" name="TextBox 127"/>
          <p:cNvSpPr txBox="1"/>
          <p:nvPr/>
        </p:nvSpPr>
        <p:spPr>
          <a:xfrm>
            <a:off x="6019009" y="139848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29" name="TextBox 128"/>
          <p:cNvSpPr txBox="1"/>
          <p:nvPr/>
        </p:nvSpPr>
        <p:spPr>
          <a:xfrm>
            <a:off x="5161753" y="139848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30" name="TextBox 129"/>
          <p:cNvSpPr txBox="1"/>
          <p:nvPr/>
        </p:nvSpPr>
        <p:spPr>
          <a:xfrm>
            <a:off x="5161753" y="139848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5</a:t>
            </a:r>
            <a:endParaRPr lang="ru-RU" sz="2000" dirty="0"/>
          </a:p>
        </p:txBody>
      </p:sp>
      <p:sp>
        <p:nvSpPr>
          <p:cNvPr id="131" name="TextBox 130"/>
          <p:cNvSpPr txBox="1"/>
          <p:nvPr/>
        </p:nvSpPr>
        <p:spPr>
          <a:xfrm>
            <a:off x="7459338" y="1400071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cxnSp>
        <p:nvCxnSpPr>
          <p:cNvPr id="132" name="Скругленная соединительная линия 131"/>
          <p:cNvCxnSpPr/>
          <p:nvPr/>
        </p:nvCxnSpPr>
        <p:spPr>
          <a:xfrm rot="5400000" flipH="1">
            <a:off x="5566842" y="1219277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5601950" y="2256758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4</a:t>
            </a:r>
            <a:endParaRPr lang="ru-RU" sz="2000" dirty="0"/>
          </a:p>
        </p:txBody>
      </p:sp>
      <p:sp>
        <p:nvSpPr>
          <p:cNvPr id="134" name="TextBox 133"/>
          <p:cNvSpPr txBox="1"/>
          <p:nvPr/>
        </p:nvSpPr>
        <p:spPr>
          <a:xfrm>
            <a:off x="6030578" y="2256758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35" name="TextBox 134"/>
          <p:cNvSpPr txBox="1"/>
          <p:nvPr/>
        </p:nvSpPr>
        <p:spPr>
          <a:xfrm>
            <a:off x="5173322" y="2256758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36" name="TextBox 135"/>
          <p:cNvSpPr txBox="1"/>
          <p:nvPr/>
        </p:nvSpPr>
        <p:spPr>
          <a:xfrm>
            <a:off x="6744958" y="2256758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4</a:t>
            </a:r>
            <a:endParaRPr lang="ru-RU" sz="2000" dirty="0"/>
          </a:p>
        </p:txBody>
      </p:sp>
      <p:sp>
        <p:nvSpPr>
          <p:cNvPr id="137" name="TextBox 136"/>
          <p:cNvSpPr txBox="1"/>
          <p:nvPr/>
        </p:nvSpPr>
        <p:spPr>
          <a:xfrm>
            <a:off x="7459338" y="2256758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sp>
        <p:nvSpPr>
          <p:cNvPr id="138" name="TextBox 137"/>
          <p:cNvSpPr txBox="1"/>
          <p:nvPr/>
        </p:nvSpPr>
        <p:spPr>
          <a:xfrm>
            <a:off x="7816528" y="2256758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5</a:t>
            </a:r>
            <a:endParaRPr lang="ru-RU" sz="2000" dirty="0"/>
          </a:p>
        </p:txBody>
      </p:sp>
      <p:sp>
        <p:nvSpPr>
          <p:cNvPr id="139" name="TextBox 138"/>
          <p:cNvSpPr txBox="1"/>
          <p:nvPr/>
        </p:nvSpPr>
        <p:spPr>
          <a:xfrm>
            <a:off x="6030578" y="2256758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5</a:t>
            </a:r>
            <a:endParaRPr lang="ru-RU" sz="2000" dirty="0"/>
          </a:p>
        </p:txBody>
      </p:sp>
      <p:cxnSp>
        <p:nvCxnSpPr>
          <p:cNvPr id="140" name="Скругленная соединительная линия 139"/>
          <p:cNvCxnSpPr/>
          <p:nvPr/>
        </p:nvCxnSpPr>
        <p:spPr>
          <a:xfrm rot="16200000">
            <a:off x="5995470" y="2083373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7102148" y="2256758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+</a:t>
            </a:r>
            <a:endParaRPr lang="ru-RU" sz="2000" dirty="0"/>
          </a:p>
        </p:txBody>
      </p:sp>
      <p:sp>
        <p:nvSpPr>
          <p:cNvPr id="142" name="TextBox 141"/>
          <p:cNvSpPr txBox="1"/>
          <p:nvPr/>
        </p:nvSpPr>
        <p:spPr>
          <a:xfrm>
            <a:off x="5601950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9</a:t>
            </a:r>
            <a:endParaRPr lang="ru-RU" sz="2000" dirty="0"/>
          </a:p>
        </p:txBody>
      </p:sp>
      <p:sp>
        <p:nvSpPr>
          <p:cNvPr id="143" name="TextBox 142"/>
          <p:cNvSpPr txBox="1"/>
          <p:nvPr/>
        </p:nvSpPr>
        <p:spPr>
          <a:xfrm>
            <a:off x="6744958" y="3042576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9</a:t>
            </a:r>
            <a:endParaRPr lang="ru-RU" sz="2000" dirty="0"/>
          </a:p>
        </p:txBody>
      </p:sp>
      <p:sp>
        <p:nvSpPr>
          <p:cNvPr id="144" name="TextBox 143"/>
          <p:cNvSpPr txBox="1"/>
          <p:nvPr/>
        </p:nvSpPr>
        <p:spPr>
          <a:xfrm>
            <a:off x="7102148" y="3042576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– </a:t>
            </a:r>
            <a:endParaRPr lang="ru-RU" sz="2000" dirty="0"/>
          </a:p>
        </p:txBody>
      </p:sp>
      <p:sp>
        <p:nvSpPr>
          <p:cNvPr id="145" name="TextBox 144"/>
          <p:cNvSpPr txBox="1"/>
          <p:nvPr/>
        </p:nvSpPr>
        <p:spPr>
          <a:xfrm>
            <a:off x="7816528" y="3042576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8</a:t>
            </a:r>
            <a:endParaRPr lang="ru-RU" sz="2000" dirty="0"/>
          </a:p>
        </p:txBody>
      </p:sp>
      <p:sp>
        <p:nvSpPr>
          <p:cNvPr id="146" name="TextBox 145"/>
          <p:cNvSpPr txBox="1"/>
          <p:nvPr/>
        </p:nvSpPr>
        <p:spPr>
          <a:xfrm>
            <a:off x="6030578" y="3042576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47" name="TextBox 146"/>
          <p:cNvSpPr txBox="1"/>
          <p:nvPr/>
        </p:nvSpPr>
        <p:spPr>
          <a:xfrm>
            <a:off x="5173322" y="3042576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48" name="TextBox 147"/>
          <p:cNvSpPr txBox="1"/>
          <p:nvPr/>
        </p:nvSpPr>
        <p:spPr>
          <a:xfrm>
            <a:off x="5173322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8</a:t>
            </a:r>
            <a:endParaRPr lang="ru-RU" sz="2000" dirty="0"/>
          </a:p>
        </p:txBody>
      </p:sp>
      <p:sp>
        <p:nvSpPr>
          <p:cNvPr id="149" name="TextBox 148"/>
          <p:cNvSpPr txBox="1"/>
          <p:nvPr/>
        </p:nvSpPr>
        <p:spPr>
          <a:xfrm>
            <a:off x="7459338" y="3042576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cxnSp>
        <p:nvCxnSpPr>
          <p:cNvPr id="150" name="Скругленная соединительная линия 149"/>
          <p:cNvCxnSpPr/>
          <p:nvPr/>
        </p:nvCxnSpPr>
        <p:spPr>
          <a:xfrm rot="5400000" flipH="1">
            <a:off x="5495404" y="2855715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5601950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6</a:t>
            </a:r>
            <a:endParaRPr lang="ru-RU" sz="2000" dirty="0"/>
          </a:p>
        </p:txBody>
      </p:sp>
      <p:sp>
        <p:nvSpPr>
          <p:cNvPr id="152" name="TextBox 151"/>
          <p:cNvSpPr txBox="1"/>
          <p:nvPr/>
        </p:nvSpPr>
        <p:spPr>
          <a:xfrm>
            <a:off x="6030578" y="389983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53" name="TextBox 152"/>
          <p:cNvSpPr txBox="1"/>
          <p:nvPr/>
        </p:nvSpPr>
        <p:spPr>
          <a:xfrm>
            <a:off x="5173322" y="389983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54" name="TextBox 153"/>
          <p:cNvSpPr txBox="1"/>
          <p:nvPr/>
        </p:nvSpPr>
        <p:spPr>
          <a:xfrm>
            <a:off x="6744958" y="389983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6</a:t>
            </a:r>
            <a:endParaRPr lang="ru-RU" sz="2000" dirty="0"/>
          </a:p>
        </p:txBody>
      </p:sp>
      <p:sp>
        <p:nvSpPr>
          <p:cNvPr id="155" name="TextBox 154"/>
          <p:cNvSpPr txBox="1"/>
          <p:nvPr/>
        </p:nvSpPr>
        <p:spPr>
          <a:xfrm>
            <a:off x="7459338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sp>
        <p:nvSpPr>
          <p:cNvPr id="156" name="TextBox 155"/>
          <p:cNvSpPr txBox="1"/>
          <p:nvPr/>
        </p:nvSpPr>
        <p:spPr>
          <a:xfrm>
            <a:off x="7816528" y="3899832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7</a:t>
            </a:r>
            <a:endParaRPr lang="ru-RU" sz="2000" dirty="0"/>
          </a:p>
        </p:txBody>
      </p:sp>
      <p:sp>
        <p:nvSpPr>
          <p:cNvPr id="157" name="TextBox 156"/>
          <p:cNvSpPr txBox="1"/>
          <p:nvPr/>
        </p:nvSpPr>
        <p:spPr>
          <a:xfrm>
            <a:off x="6030578" y="389983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7</a:t>
            </a:r>
            <a:endParaRPr lang="ru-RU" sz="2000" dirty="0"/>
          </a:p>
        </p:txBody>
      </p:sp>
      <p:cxnSp>
        <p:nvCxnSpPr>
          <p:cNvPr id="158" name="Скругленная соединительная линия 157"/>
          <p:cNvCxnSpPr/>
          <p:nvPr/>
        </p:nvCxnSpPr>
        <p:spPr>
          <a:xfrm rot="16200000">
            <a:off x="5971770" y="371738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59" name="TextBox 158"/>
          <p:cNvSpPr txBox="1"/>
          <p:nvPr/>
        </p:nvSpPr>
        <p:spPr>
          <a:xfrm>
            <a:off x="7102148" y="389983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/>
              <a:t>+</a:t>
            </a:r>
            <a:endParaRPr lang="ru-RU" sz="2000" dirty="0"/>
          </a:p>
        </p:txBody>
      </p:sp>
      <p:sp>
        <p:nvSpPr>
          <p:cNvPr id="160" name="TextBox 159"/>
          <p:cNvSpPr txBox="1"/>
          <p:nvPr/>
        </p:nvSpPr>
        <p:spPr>
          <a:xfrm>
            <a:off x="3369132" y="461991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8</a:t>
            </a:r>
            <a:endParaRPr lang="ru-RU" sz="2000" dirty="0"/>
          </a:p>
        </p:txBody>
      </p:sp>
      <p:sp>
        <p:nvSpPr>
          <p:cNvPr id="161" name="TextBox 160"/>
          <p:cNvSpPr txBox="1"/>
          <p:nvPr/>
        </p:nvSpPr>
        <p:spPr>
          <a:xfrm>
            <a:off x="4512140" y="4619912"/>
            <a:ext cx="31290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8</a:t>
            </a:r>
            <a:endParaRPr lang="ru-RU" sz="2000" dirty="0"/>
          </a:p>
        </p:txBody>
      </p:sp>
      <p:sp>
        <p:nvSpPr>
          <p:cNvPr id="162" name="TextBox 161"/>
          <p:cNvSpPr txBox="1"/>
          <p:nvPr/>
        </p:nvSpPr>
        <p:spPr>
          <a:xfrm>
            <a:off x="4869330" y="461991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smtClean="0"/>
              <a:t>– </a:t>
            </a:r>
            <a:endParaRPr lang="ru-RU" sz="2000" dirty="0"/>
          </a:p>
        </p:txBody>
      </p:sp>
      <p:sp>
        <p:nvSpPr>
          <p:cNvPr id="163" name="TextBox 162"/>
          <p:cNvSpPr txBox="1"/>
          <p:nvPr/>
        </p:nvSpPr>
        <p:spPr>
          <a:xfrm>
            <a:off x="5583710" y="4619912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7</a:t>
            </a:r>
            <a:endParaRPr lang="ru-RU" sz="2000" dirty="0"/>
          </a:p>
        </p:txBody>
      </p:sp>
      <p:sp>
        <p:nvSpPr>
          <p:cNvPr id="164" name="TextBox 163"/>
          <p:cNvSpPr txBox="1"/>
          <p:nvPr/>
        </p:nvSpPr>
        <p:spPr>
          <a:xfrm>
            <a:off x="3797760" y="461991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65" name="TextBox 164"/>
          <p:cNvSpPr txBox="1"/>
          <p:nvPr/>
        </p:nvSpPr>
        <p:spPr>
          <a:xfrm>
            <a:off x="2940504" y="4619912"/>
            <a:ext cx="30008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 </a:t>
            </a:r>
            <a:endParaRPr lang="ru-RU" sz="2000" dirty="0"/>
          </a:p>
        </p:txBody>
      </p:sp>
      <p:sp>
        <p:nvSpPr>
          <p:cNvPr id="166" name="TextBox 165"/>
          <p:cNvSpPr txBox="1"/>
          <p:nvPr/>
        </p:nvSpPr>
        <p:spPr>
          <a:xfrm>
            <a:off x="2940504" y="461991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7</a:t>
            </a:r>
            <a:endParaRPr lang="ru-RU" sz="2000" dirty="0"/>
          </a:p>
        </p:txBody>
      </p:sp>
      <p:sp>
        <p:nvSpPr>
          <p:cNvPr id="167" name="TextBox 166"/>
          <p:cNvSpPr txBox="1"/>
          <p:nvPr/>
        </p:nvSpPr>
        <p:spPr>
          <a:xfrm>
            <a:off x="5226520" y="4619912"/>
            <a:ext cx="31451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1</a:t>
            </a:r>
            <a:endParaRPr lang="ru-RU" sz="2000" dirty="0"/>
          </a:p>
        </p:txBody>
      </p:sp>
      <p:cxnSp>
        <p:nvCxnSpPr>
          <p:cNvPr id="168" name="Скругленная соединительная линия 167"/>
          <p:cNvCxnSpPr/>
          <p:nvPr/>
        </p:nvCxnSpPr>
        <p:spPr>
          <a:xfrm rot="5400000" flipH="1">
            <a:off x="3291448" y="4440706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9" name="TextBox 168"/>
          <p:cNvSpPr txBox="1"/>
          <p:nvPr/>
        </p:nvSpPr>
        <p:spPr>
          <a:xfrm>
            <a:off x="7816528" y="1400071"/>
            <a:ext cx="500458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= 5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603452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500" autoRev="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5" dur="500" autoRev="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500" autoRev="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500" autoRev="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8" dur="250" autoRev="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9" dur="250" autoRev="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0" dur="250" autoRev="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50" autoRev="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6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500" autoRev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7" dur="500" autoRev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8" dur="500" autoRev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500" autoRev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4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0" dur="250" autoRev="1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1" dur="250" autoRev="1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2" dur="250" autoRev="1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3" dur="250" autoRev="1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8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4" dur="500" autoRev="1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5" dur="500" autoRev="1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6" dur="500" autoRev="1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500" autoRev="1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2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250" autoRev="1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9" dur="250" autoRev="1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0" dur="250" autoRev="1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250" autoRev="1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6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3" grpId="0" animBg="1"/>
      <p:bldP spid="73" grpId="1" animBg="1"/>
      <p:bldP spid="74" grpId="0" animBg="1"/>
      <p:bldP spid="75" grpId="0" animBg="1"/>
      <p:bldP spid="76" grpId="0" animBg="1"/>
      <p:bldP spid="76" grpId="1" animBg="1"/>
      <p:bldP spid="77" grpId="0" animBg="1"/>
      <p:bldP spid="78" grpId="0" animBg="1"/>
      <p:bldP spid="102" grpId="0" animBg="1"/>
      <p:bldP spid="104" grpId="0" animBg="1"/>
      <p:bldP spid="105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5" grpId="1" animBg="1"/>
      <p:bldP spid="116" grpId="0" animBg="1"/>
      <p:bldP spid="117" grpId="0" animBg="1"/>
      <p:bldP spid="118" grpId="0" animBg="1"/>
      <p:bldP spid="118" grpId="1" animBg="1"/>
      <p:bldP spid="119" grpId="0" animBg="1"/>
      <p:bldP spid="120" grpId="0" animBg="1"/>
      <p:bldP spid="121" grpId="0" animBg="1"/>
      <p:bldP spid="122" grpId="0" animBg="1"/>
      <p:bldP spid="123" grpId="0" animBg="1"/>
      <p:bldP spid="125" grpId="0" animBg="1"/>
      <p:bldP spid="126" grpId="0" animBg="1"/>
      <p:bldP spid="127" grpId="0" animBg="1"/>
      <p:bldP spid="127" grpId="1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1" grpId="0" animBg="1"/>
      <p:bldP spid="141" grpId="1" animBg="1"/>
      <p:bldP spid="142" grpId="0" animBg="1"/>
      <p:bldP spid="143" grpId="0" animBg="1"/>
      <p:bldP spid="144" grpId="0" animBg="1"/>
      <p:bldP spid="144" grpId="1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9" grpId="0" animBg="1"/>
      <p:bldP spid="159" grpId="1" animBg="1"/>
      <p:bldP spid="160" grpId="0" animBg="1"/>
      <p:bldP spid="161" grpId="0" animBg="1"/>
      <p:bldP spid="162" grpId="0" animBg="1"/>
      <p:bldP spid="162" grpId="1" animBg="1"/>
      <p:bldP spid="163" grpId="0" animBg="1"/>
      <p:bldP spid="164" grpId="0" animBg="1"/>
      <p:bldP spid="165" grpId="0" animBg="1"/>
      <p:bldP spid="166" grpId="0" animBg="1"/>
      <p:bldP spid="167" grpId="0" animBg="1"/>
      <p:bldP spid="16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Заголовок 60"/>
          <p:cNvSpPr txBox="1">
            <a:spLocks/>
          </p:cNvSpPr>
          <p:nvPr/>
        </p:nvSpPr>
        <p:spPr>
          <a:xfrm>
            <a:off x="-1" y="-15031"/>
            <a:ext cx="7308305" cy="13735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Які числа, наступні до даних, «сховалися» за аркушами? Назви їх.</a:t>
            </a: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53326"/>
            <a:ext cx="7128792" cy="950672"/>
          </a:xfrm>
          <a:prstGeom prst="rect">
            <a:avLst/>
          </a:prstGeom>
        </p:spPr>
      </p:pic>
      <p:sp>
        <p:nvSpPr>
          <p:cNvPr id="54" name="Полилиния 53"/>
          <p:cNvSpPr/>
          <p:nvPr/>
        </p:nvSpPr>
        <p:spPr>
          <a:xfrm>
            <a:off x="4031432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4062580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олилиния 59"/>
          <p:cNvSpPr/>
          <p:nvPr/>
        </p:nvSpPr>
        <p:spPr>
          <a:xfrm>
            <a:off x="3026835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3057983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Полилиния 61"/>
          <p:cNvSpPr/>
          <p:nvPr/>
        </p:nvSpPr>
        <p:spPr>
          <a:xfrm>
            <a:off x="3528641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/>
          <p:cNvSpPr/>
          <p:nvPr/>
        </p:nvSpPr>
        <p:spPr>
          <a:xfrm>
            <a:off x="3559789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Полилиния 63"/>
          <p:cNvSpPr/>
          <p:nvPr/>
        </p:nvSpPr>
        <p:spPr>
          <a:xfrm>
            <a:off x="2547868" y="3931184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/>
          <p:cNvSpPr/>
          <p:nvPr/>
        </p:nvSpPr>
        <p:spPr>
          <a:xfrm>
            <a:off x="2579016" y="3613261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4527879" y="3930027"/>
            <a:ext cx="509872" cy="19506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4569775" y="3613261"/>
            <a:ext cx="474465" cy="348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олилиния 81"/>
          <p:cNvSpPr/>
          <p:nvPr/>
        </p:nvSpPr>
        <p:spPr>
          <a:xfrm>
            <a:off x="2040612" y="3931231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2071760" y="3613308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4952063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4468159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2478925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3960598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3456160" y="409491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2985085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5" name="Овал 84"/>
          <p:cNvSpPr/>
          <p:nvPr/>
        </p:nvSpPr>
        <p:spPr>
          <a:xfrm>
            <a:off x="1971669" y="409180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142844" y="1707654"/>
            <a:ext cx="8858312" cy="1275705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14282" y="1993406"/>
            <a:ext cx="571504" cy="5669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Блок-схема: узел 58"/>
          <p:cNvSpPr/>
          <p:nvPr/>
        </p:nvSpPr>
        <p:spPr>
          <a:xfrm>
            <a:off x="285720" y="2064279"/>
            <a:ext cx="71438" cy="7087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Блок-схема: узел 65"/>
          <p:cNvSpPr/>
          <p:nvPr/>
        </p:nvSpPr>
        <p:spPr>
          <a:xfrm>
            <a:off x="438120" y="2215472"/>
            <a:ext cx="71438" cy="7087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Блок-схема: узел 66"/>
          <p:cNvSpPr/>
          <p:nvPr/>
        </p:nvSpPr>
        <p:spPr>
          <a:xfrm>
            <a:off x="642910" y="2347769"/>
            <a:ext cx="71438" cy="7087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Блок-схема: узел 67"/>
          <p:cNvSpPr/>
          <p:nvPr/>
        </p:nvSpPr>
        <p:spPr>
          <a:xfrm>
            <a:off x="642910" y="2064279"/>
            <a:ext cx="71438" cy="7087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Блок-схема: узел 68"/>
          <p:cNvSpPr/>
          <p:nvPr/>
        </p:nvSpPr>
        <p:spPr>
          <a:xfrm>
            <a:off x="285720" y="2347769"/>
            <a:ext cx="71438" cy="7087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Прямоугольник с одним вырезанным углом 72"/>
          <p:cNvSpPr/>
          <p:nvPr/>
        </p:nvSpPr>
        <p:spPr>
          <a:xfrm>
            <a:off x="785786" y="1993406"/>
            <a:ext cx="642942" cy="566980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Блок-схема: процесс 73"/>
          <p:cNvSpPr/>
          <p:nvPr/>
        </p:nvSpPr>
        <p:spPr>
          <a:xfrm>
            <a:off x="939043" y="2095119"/>
            <a:ext cx="355476" cy="35719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1785918" y="1993406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Блок-схема: узел 86"/>
          <p:cNvSpPr/>
          <p:nvPr/>
        </p:nvSpPr>
        <p:spPr>
          <a:xfrm>
            <a:off x="1857356" y="2064844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Блок-схема: узел 90"/>
          <p:cNvSpPr/>
          <p:nvPr/>
        </p:nvSpPr>
        <p:spPr>
          <a:xfrm>
            <a:off x="2035951" y="2237995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Блок-схема: узел 91"/>
          <p:cNvSpPr/>
          <p:nvPr/>
        </p:nvSpPr>
        <p:spPr>
          <a:xfrm>
            <a:off x="2214546" y="239869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Прямоугольник с одним вырезанным углом 92"/>
          <p:cNvSpPr/>
          <p:nvPr/>
        </p:nvSpPr>
        <p:spPr>
          <a:xfrm>
            <a:off x="2357422" y="1993406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Блок-схема: процесс 93"/>
          <p:cNvSpPr/>
          <p:nvPr/>
        </p:nvSpPr>
        <p:spPr>
          <a:xfrm>
            <a:off x="2510679" y="2095119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6" name="Рисунок 95"/>
          <p:cNvPicPr/>
          <p:nvPr/>
        </p:nvPicPr>
        <p:blipFill>
          <a:blip r:embed="rId6" cstate="print"/>
          <a:srcRect l="23489" t="17466" r="70920" b="15580"/>
          <a:stretch>
            <a:fillRect/>
          </a:stretch>
        </p:blipFill>
        <p:spPr bwMode="auto">
          <a:xfrm>
            <a:off x="3286116" y="1993406"/>
            <a:ext cx="5715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" name="Блок-схема: узел 97"/>
          <p:cNvSpPr/>
          <p:nvPr/>
        </p:nvSpPr>
        <p:spPr>
          <a:xfrm>
            <a:off x="3689425" y="2353446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Блок-схема: узел 98"/>
          <p:cNvSpPr/>
          <p:nvPr/>
        </p:nvSpPr>
        <p:spPr>
          <a:xfrm>
            <a:off x="3689425" y="221057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Блок-схема: узел 99"/>
          <p:cNvSpPr/>
          <p:nvPr/>
        </p:nvSpPr>
        <p:spPr>
          <a:xfrm>
            <a:off x="3403673" y="2067694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Oval 4"/>
          <p:cNvSpPr>
            <a:spLocks noChangeArrowheads="1"/>
          </p:cNvSpPr>
          <p:nvPr/>
        </p:nvSpPr>
        <p:spPr bwMode="auto">
          <a:xfrm>
            <a:off x="3403673" y="2353446"/>
            <a:ext cx="90487" cy="90488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Oval 4"/>
          <p:cNvSpPr>
            <a:spLocks noChangeArrowheads="1"/>
          </p:cNvSpPr>
          <p:nvPr/>
        </p:nvSpPr>
        <p:spPr bwMode="auto">
          <a:xfrm>
            <a:off x="3403673" y="2210570"/>
            <a:ext cx="90487" cy="90488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Oval 4"/>
          <p:cNvSpPr>
            <a:spLocks noChangeArrowheads="1"/>
          </p:cNvSpPr>
          <p:nvPr/>
        </p:nvSpPr>
        <p:spPr bwMode="auto">
          <a:xfrm>
            <a:off x="3674690" y="2067694"/>
            <a:ext cx="90487" cy="90488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Прямоугольник с одним вырезанным углом 103"/>
          <p:cNvSpPr/>
          <p:nvPr/>
        </p:nvSpPr>
        <p:spPr>
          <a:xfrm>
            <a:off x="3857620" y="1993406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Блок-схема: процесс 104"/>
          <p:cNvSpPr/>
          <p:nvPr/>
        </p:nvSpPr>
        <p:spPr>
          <a:xfrm>
            <a:off x="4010877" y="2095119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4786314" y="1993406"/>
            <a:ext cx="571504" cy="571504"/>
          </a:xfrm>
          <a:prstGeom prst="rect">
            <a:avLst/>
          </a:prstGeom>
          <a:solidFill>
            <a:srgbClr val="92D050"/>
          </a:solidFill>
          <a:ln w="952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Блок-схема: узел 109"/>
          <p:cNvSpPr/>
          <p:nvPr/>
        </p:nvSpPr>
        <p:spPr>
          <a:xfrm>
            <a:off x="4929190" y="2350596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Блок-схема: узел 113"/>
          <p:cNvSpPr/>
          <p:nvPr/>
        </p:nvSpPr>
        <p:spPr>
          <a:xfrm>
            <a:off x="5143504" y="2350596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Блок-схема: узел 114"/>
          <p:cNvSpPr/>
          <p:nvPr/>
        </p:nvSpPr>
        <p:spPr>
          <a:xfrm>
            <a:off x="4929190" y="2136282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Блок-схема: узел 122"/>
          <p:cNvSpPr/>
          <p:nvPr/>
        </p:nvSpPr>
        <p:spPr>
          <a:xfrm>
            <a:off x="5143504" y="2136282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Прямоугольник с одним вырезанным углом 123"/>
          <p:cNvSpPr/>
          <p:nvPr/>
        </p:nvSpPr>
        <p:spPr>
          <a:xfrm>
            <a:off x="5357818" y="1993406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Блок-схема: процесс 129"/>
          <p:cNvSpPr/>
          <p:nvPr/>
        </p:nvSpPr>
        <p:spPr>
          <a:xfrm>
            <a:off x="5511075" y="2095119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6286512" y="1993406"/>
            <a:ext cx="571504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Блок-схема: узел 135"/>
          <p:cNvSpPr/>
          <p:nvPr/>
        </p:nvSpPr>
        <p:spPr>
          <a:xfrm>
            <a:off x="6357950" y="2064844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Блок-схема: узел 138"/>
          <p:cNvSpPr/>
          <p:nvPr/>
        </p:nvSpPr>
        <p:spPr>
          <a:xfrm>
            <a:off x="6715140" y="2422034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Прямоугольник с одним вырезанным углом 139"/>
          <p:cNvSpPr/>
          <p:nvPr/>
        </p:nvSpPr>
        <p:spPr>
          <a:xfrm>
            <a:off x="6858016" y="1993406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Блок-схема: процесс 141"/>
          <p:cNvSpPr/>
          <p:nvPr/>
        </p:nvSpPr>
        <p:spPr>
          <a:xfrm>
            <a:off x="7011273" y="2095119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7715272" y="1993406"/>
            <a:ext cx="571504" cy="571504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Блок-схема: узел 144"/>
          <p:cNvSpPr/>
          <p:nvPr/>
        </p:nvSpPr>
        <p:spPr>
          <a:xfrm>
            <a:off x="7929586" y="220772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рямоугольник с одним вырезанным углом 145"/>
          <p:cNvSpPr/>
          <p:nvPr/>
        </p:nvSpPr>
        <p:spPr>
          <a:xfrm>
            <a:off x="8286776" y="1993406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Блок-схема: процесс 146"/>
          <p:cNvSpPr/>
          <p:nvPr/>
        </p:nvSpPr>
        <p:spPr>
          <a:xfrm>
            <a:off x="8440033" y="2095119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077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3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4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0" dur="250" autoRev="1" fill="remove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1" dur="250" autoRev="1" fill="remove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2" dur="250" autoRev="1" fill="remove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5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250" autoRev="1" fill="remov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1" dur="250" autoRev="1" fill="remov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5" dur="250" autoRev="1" fill="remov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6" dur="250" autoRev="1" fill="remov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7" dur="250" autoRev="1" fill="remov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50" autoRev="1" fill="remov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250" autoRev="1" fill="remove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4" dur="250" autoRev="1" fill="remove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5" dur="250" autoRev="1" fill="remove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50" autoRev="1" fill="remove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8" dur="250" autoRev="1" fill="remove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9" dur="250" autoRev="1" fill="remove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0" dur="250" autoRev="1" fill="remove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1" dur="250" autoRev="1" fill="remove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6" dur="250" autoRev="1" fill="remove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7" dur="250" autoRev="1" fill="remove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8" dur="250" autoRev="1" fill="remove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9" dur="250" autoRev="1" fill="remove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  <p:bldP spid="55" grpId="0"/>
      <p:bldP spid="55" grpId="1"/>
      <p:bldP spid="60" grpId="0" animBg="1"/>
      <p:bldP spid="60" grpId="1" animBg="1"/>
      <p:bldP spid="61" grpId="0"/>
      <p:bldP spid="61" grpId="1"/>
      <p:bldP spid="62" grpId="0" animBg="1"/>
      <p:bldP spid="62" grpId="1" animBg="1"/>
      <p:bldP spid="63" grpId="0"/>
      <p:bldP spid="63" grpId="1"/>
      <p:bldP spid="64" grpId="0" animBg="1"/>
      <p:bldP spid="64" grpId="1" animBg="1"/>
      <p:bldP spid="65" grpId="0"/>
      <p:bldP spid="65" grpId="1"/>
      <p:bldP spid="80" grpId="0" animBg="1"/>
      <p:bldP spid="80" grpId="1" animBg="1"/>
      <p:bldP spid="81" grpId="0"/>
      <p:bldP spid="81" grpId="1"/>
      <p:bldP spid="82" grpId="0" animBg="1"/>
      <p:bldP spid="82" grpId="1" animBg="1"/>
      <p:bldP spid="83" grpId="0"/>
      <p:bldP spid="83" grpId="1"/>
      <p:bldP spid="70" grpId="0" animBg="1"/>
      <p:bldP spid="70" grpId="1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5" grpId="0" animBg="1"/>
      <p:bldP spid="75" grpId="1" animBg="1"/>
      <p:bldP spid="75" grpId="2" animBg="1"/>
      <p:bldP spid="75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5" grpId="0" animBg="1"/>
      <p:bldP spid="85" grpId="1" animBg="1"/>
      <p:bldP spid="59" grpId="0" animBg="1"/>
      <p:bldP spid="66" grpId="0" animBg="1"/>
      <p:bldP spid="67" grpId="0" animBg="1"/>
      <p:bldP spid="68" grpId="0" animBg="1"/>
      <p:bldP spid="69" grpId="0" animBg="1"/>
      <p:bldP spid="74" grpId="0"/>
      <p:bldP spid="87" grpId="0" animBg="1"/>
      <p:bldP spid="91" grpId="0" animBg="1"/>
      <p:bldP spid="92" grpId="0" animBg="1"/>
      <p:bldP spid="94" grpId="0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5" grpId="0"/>
      <p:bldP spid="110" grpId="0" animBg="1"/>
      <p:bldP spid="114" grpId="0" animBg="1"/>
      <p:bldP spid="115" grpId="0" animBg="1"/>
      <p:bldP spid="123" grpId="0" animBg="1"/>
      <p:bldP spid="130" grpId="0"/>
      <p:bldP spid="136" grpId="0" animBg="1"/>
      <p:bldP spid="139" grpId="0" animBg="1"/>
      <p:bldP spid="142" grpId="0"/>
      <p:bldP spid="145" grpId="0" animBg="1"/>
      <p:bldP spid="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4" r="2466"/>
          <a:stretch/>
        </p:blipFill>
        <p:spPr>
          <a:xfrm>
            <a:off x="108520" y="1563638"/>
            <a:ext cx="8918522" cy="208823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23070" y="168849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4056" y="2211710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6064" y="275638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44416" y="168849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759495" y="221171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59495" y="273893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876256" y="168849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36296" y="221171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40760" y="2756380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021892" y="1707654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021892" y="2275985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021892" y="2794737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4147743" y="1702765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4176464" y="2261652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4176464" y="2833094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7317388" y="1725098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6732241" y="2261652"/>
            <a:ext cx="493562" cy="47327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7320007" y="2833094"/>
            <a:ext cx="490276" cy="477284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Заголовок 60"/>
          <p:cNvSpPr txBox="1">
            <a:spLocks/>
          </p:cNvSpPr>
          <p:nvPr/>
        </p:nvSpPr>
        <p:spPr>
          <a:xfrm>
            <a:off x="-1" y="-15031"/>
            <a:ext cx="7861549" cy="8467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Здогадайся, на які числа «впали» листочки.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53326"/>
            <a:ext cx="7128792" cy="950672"/>
          </a:xfrm>
          <a:prstGeom prst="rect">
            <a:avLst/>
          </a:prstGeom>
        </p:spPr>
      </p:pic>
      <p:sp>
        <p:nvSpPr>
          <p:cNvPr id="55" name="Полилиния 54"/>
          <p:cNvSpPr/>
          <p:nvPr/>
        </p:nvSpPr>
        <p:spPr>
          <a:xfrm>
            <a:off x="4031432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4062580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Полилиния 56"/>
          <p:cNvSpPr/>
          <p:nvPr/>
        </p:nvSpPr>
        <p:spPr>
          <a:xfrm flipH="1" flipV="1">
            <a:off x="5514750" y="4207225"/>
            <a:ext cx="527597" cy="17793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5542160" y="4465444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9" name="Полилиния 58"/>
          <p:cNvSpPr/>
          <p:nvPr/>
        </p:nvSpPr>
        <p:spPr>
          <a:xfrm flipH="1" flipV="1">
            <a:off x="6042347" y="4190248"/>
            <a:ext cx="507560" cy="18369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6046216" y="4465444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1" name="Полилиния 60"/>
          <p:cNvSpPr/>
          <p:nvPr/>
        </p:nvSpPr>
        <p:spPr>
          <a:xfrm>
            <a:off x="1984784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2015932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Полилиния 62"/>
          <p:cNvSpPr/>
          <p:nvPr/>
        </p:nvSpPr>
        <p:spPr>
          <a:xfrm>
            <a:off x="4507912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/>
          <p:cNvSpPr/>
          <p:nvPr/>
        </p:nvSpPr>
        <p:spPr>
          <a:xfrm>
            <a:off x="4539060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Полилиния 64"/>
          <p:cNvSpPr/>
          <p:nvPr/>
        </p:nvSpPr>
        <p:spPr>
          <a:xfrm>
            <a:off x="6042348" y="3931184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/>
          <p:cNvSpPr/>
          <p:nvPr/>
        </p:nvSpPr>
        <p:spPr>
          <a:xfrm>
            <a:off x="6073496" y="3613261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Полилиния 66"/>
          <p:cNvSpPr/>
          <p:nvPr/>
        </p:nvSpPr>
        <p:spPr>
          <a:xfrm flipH="1" flipV="1">
            <a:off x="3498142" y="4206278"/>
            <a:ext cx="522614" cy="18915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3514290" y="4464497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1" name="Овал 70"/>
          <p:cNvSpPr/>
          <p:nvPr/>
        </p:nvSpPr>
        <p:spPr>
          <a:xfrm>
            <a:off x="4932040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5973405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5462350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6474607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2414109" y="409491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1943034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4461566" y="409790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3484553" y="3944939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3515701" y="3627016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3927433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3419872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170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3" grpId="0" animBg="1"/>
      <p:bldP spid="26" grpId="0" animBg="1"/>
      <p:bldP spid="29" grpId="0" animBg="1"/>
      <p:bldP spid="32" grpId="0" animBg="1"/>
      <p:bldP spid="36" grpId="0" animBg="1"/>
      <p:bldP spid="38" grpId="0" animBg="1"/>
      <p:bldP spid="42" grpId="0" animBg="1"/>
      <p:bldP spid="45" grpId="0" animBg="1"/>
      <p:bldP spid="48" grpId="0" animBg="1"/>
      <p:bldP spid="55" grpId="0" animBg="1"/>
      <p:bldP spid="55" grpId="1" animBg="1"/>
      <p:bldP spid="56" grpId="0"/>
      <p:bldP spid="56" grpId="1"/>
      <p:bldP spid="57" grpId="0" animBg="1"/>
      <p:bldP spid="57" grpId="1" animBg="1"/>
      <p:bldP spid="58" grpId="0"/>
      <p:bldP spid="58" grpId="1"/>
      <p:bldP spid="59" grpId="0" animBg="1"/>
      <p:bldP spid="59" grpId="1" animBg="1"/>
      <p:bldP spid="60" grpId="0"/>
      <p:bldP spid="60" grpId="1"/>
      <p:bldP spid="61" grpId="0" animBg="1"/>
      <p:bldP spid="61" grpId="1" animBg="1"/>
      <p:bldP spid="62" grpId="0"/>
      <p:bldP spid="62" grpId="1"/>
      <p:bldP spid="63" grpId="0" animBg="1"/>
      <p:bldP spid="63" grpId="1" animBg="1"/>
      <p:bldP spid="64" grpId="0"/>
      <p:bldP spid="64" grpId="1"/>
      <p:bldP spid="65" grpId="0" animBg="1"/>
      <p:bldP spid="65" grpId="1" animBg="1"/>
      <p:bldP spid="66" grpId="0"/>
      <p:bldP spid="66" grpId="1"/>
      <p:bldP spid="67" grpId="0" animBg="1"/>
      <p:bldP spid="67" grpId="1" animBg="1"/>
      <p:bldP spid="67" grpId="2" animBg="1"/>
      <p:bldP spid="67" grpId="3" animBg="1"/>
      <p:bldP spid="68" grpId="0"/>
      <p:bldP spid="68" grpId="1"/>
      <p:bldP spid="68" grpId="2"/>
      <p:bldP spid="68" grpId="3"/>
      <p:bldP spid="71" grpId="0" animBg="1"/>
      <p:bldP spid="71" grpId="1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5" grpId="0" animBg="1"/>
      <p:bldP spid="75" grpId="1" animBg="1"/>
      <p:bldP spid="75" grpId="2" animBg="1"/>
      <p:bldP spid="75" grpId="3" animBg="1"/>
      <p:bldP spid="77" grpId="0" animBg="1"/>
      <p:bldP spid="77" grpId="1" animBg="1"/>
      <p:bldP spid="78" grpId="0" animBg="1"/>
      <p:bldP spid="78" grpId="1" animBg="1"/>
      <p:bldP spid="79" grpId="4" animBg="1"/>
      <p:bldP spid="79" grpId="5" animBg="1"/>
      <p:bldP spid="79" grpId="6" animBg="1"/>
      <p:bldP spid="79" grpId="7" animBg="1"/>
      <p:bldP spid="80" grpId="0" animBg="1"/>
      <p:bldP spid="80" grpId="1" animBg="1"/>
      <p:bldP spid="81" grpId="0"/>
      <p:bldP spid="81" grpId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2" grpId="6" animBg="1"/>
      <p:bldP spid="72" grpId="7" animBg="1"/>
      <p:bldP spid="76" grpId="2" animBg="1"/>
      <p:bldP spid="76" grpId="3" animBg="1"/>
      <p:bldP spid="76" grpId="4" animBg="1"/>
      <p:bldP spid="76" grpId="5" animBg="1"/>
      <p:bldP spid="76" grpId="6" animBg="1"/>
      <p:bldP spid="76" grpId="7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50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2" r="2338"/>
          <a:stretch/>
        </p:blipFill>
        <p:spPr>
          <a:xfrm>
            <a:off x="107504" y="1635646"/>
            <a:ext cx="8930170" cy="208823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1" name="Прямая соединительная линия 50"/>
          <p:cNvCxnSpPr/>
          <p:nvPr/>
        </p:nvCxnSpPr>
        <p:spPr>
          <a:xfrm>
            <a:off x="1583160" y="1779662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763688" y="1646679"/>
            <a:ext cx="504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4031432" y="1779662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32" y="2396232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Прямоугольник 55"/>
          <p:cNvSpPr/>
          <p:nvPr/>
        </p:nvSpPr>
        <p:spPr>
          <a:xfrm>
            <a:off x="4211960" y="2274808"/>
            <a:ext cx="3978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3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241" y="3003798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672" y="2347891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Прямоугольник 59"/>
          <p:cNvSpPr/>
          <p:nvPr/>
        </p:nvSpPr>
        <p:spPr>
          <a:xfrm>
            <a:off x="6370285" y="2264313"/>
            <a:ext cx="3978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3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53326"/>
            <a:ext cx="7128792" cy="950672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4211960" y="1635646"/>
            <a:ext cx="504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4211960" y="2881848"/>
            <a:ext cx="3978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3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Заголовок 60"/>
          <p:cNvSpPr txBox="1">
            <a:spLocks/>
          </p:cNvSpPr>
          <p:nvPr/>
        </p:nvSpPr>
        <p:spPr>
          <a:xfrm>
            <a:off x="-1" y="-15031"/>
            <a:ext cx="7861549" cy="8467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Відшукай та виправ помилки. Чим схожі ці помилки?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Полилиния 85"/>
          <p:cNvSpPr/>
          <p:nvPr/>
        </p:nvSpPr>
        <p:spPr>
          <a:xfrm flipH="1" flipV="1">
            <a:off x="4522841" y="4206279"/>
            <a:ext cx="493802" cy="17888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4546644" y="4454227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4" name="Полилиния 93"/>
          <p:cNvSpPr/>
          <p:nvPr/>
        </p:nvSpPr>
        <p:spPr>
          <a:xfrm>
            <a:off x="4031432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4062580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Полилиния 106"/>
          <p:cNvSpPr/>
          <p:nvPr/>
        </p:nvSpPr>
        <p:spPr>
          <a:xfrm flipH="1" flipV="1">
            <a:off x="5514750" y="4207225"/>
            <a:ext cx="527597" cy="17793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5542160" y="4465444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09" name="Полилиния 108"/>
          <p:cNvSpPr/>
          <p:nvPr/>
        </p:nvSpPr>
        <p:spPr>
          <a:xfrm flipH="1" flipV="1">
            <a:off x="6042347" y="4190248"/>
            <a:ext cx="507560" cy="18369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6046216" y="4465444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2" name="Полилиния 111"/>
          <p:cNvSpPr/>
          <p:nvPr/>
        </p:nvSpPr>
        <p:spPr>
          <a:xfrm>
            <a:off x="3026835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3057983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олилиния 113"/>
          <p:cNvSpPr/>
          <p:nvPr/>
        </p:nvSpPr>
        <p:spPr>
          <a:xfrm>
            <a:off x="3528641" y="3930466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3559789" y="3612543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Полилиния 115"/>
          <p:cNvSpPr/>
          <p:nvPr/>
        </p:nvSpPr>
        <p:spPr>
          <a:xfrm>
            <a:off x="6042348" y="3931184"/>
            <a:ext cx="511964" cy="18956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6073496" y="3613261"/>
            <a:ext cx="476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Полилиния 117"/>
          <p:cNvSpPr/>
          <p:nvPr/>
        </p:nvSpPr>
        <p:spPr>
          <a:xfrm flipH="1" flipV="1">
            <a:off x="4038868" y="4206278"/>
            <a:ext cx="522614" cy="18915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055016" y="4464497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0" name="Полилиния 119"/>
          <p:cNvSpPr/>
          <p:nvPr/>
        </p:nvSpPr>
        <p:spPr>
          <a:xfrm flipH="1" flipV="1">
            <a:off x="5007190" y="4190246"/>
            <a:ext cx="533954" cy="19533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Прямоугольник 120"/>
          <p:cNvSpPr/>
          <p:nvPr/>
        </p:nvSpPr>
        <p:spPr>
          <a:xfrm>
            <a:off x="5026542" y="4454651"/>
            <a:ext cx="470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7" name="Овал 96"/>
          <p:cNvSpPr/>
          <p:nvPr/>
        </p:nvSpPr>
        <p:spPr>
          <a:xfrm>
            <a:off x="4932040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4468159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5973405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5462350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3" name="Овал 102"/>
          <p:cNvSpPr/>
          <p:nvPr/>
        </p:nvSpPr>
        <p:spPr>
          <a:xfrm>
            <a:off x="6474607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3960598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3456160" y="409491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6" name="Овал 105"/>
          <p:cNvSpPr/>
          <p:nvPr/>
        </p:nvSpPr>
        <p:spPr>
          <a:xfrm>
            <a:off x="2985085" y="409176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620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13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0"/>
                            </p:stCondLst>
                            <p:childTnLst>
                              <p:par>
                                <p:cTn id="15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500"/>
                            </p:stCondLst>
                            <p:childTnLst>
                              <p:par>
                                <p:cTn id="18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00"/>
                            </p:stCondLst>
                            <p:childTnLst>
                              <p:par>
                                <p:cTn id="2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24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500"/>
                            </p:stCondLst>
                            <p:childTnLst>
                              <p:par>
                                <p:cTn id="25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6" grpId="0"/>
      <p:bldP spid="60" grpId="0"/>
      <p:bldP spid="80" grpId="0"/>
      <p:bldP spid="81" grpId="0"/>
      <p:bldP spid="86" grpId="0" animBg="1"/>
      <p:bldP spid="86" grpId="1" animBg="1"/>
      <p:bldP spid="87" grpId="0"/>
      <p:bldP spid="87" grpId="1"/>
      <p:bldP spid="94" grpId="0" animBg="1"/>
      <p:bldP spid="94" grpId="1" animBg="1"/>
      <p:bldP spid="95" grpId="0"/>
      <p:bldP spid="95" grpId="1"/>
      <p:bldP spid="107" grpId="0" animBg="1"/>
      <p:bldP spid="107" grpId="1" animBg="1"/>
      <p:bldP spid="108" grpId="0"/>
      <p:bldP spid="108" grpId="1"/>
      <p:bldP spid="109" grpId="0" animBg="1"/>
      <p:bldP spid="109" grpId="1" animBg="1"/>
      <p:bldP spid="111" grpId="0"/>
      <p:bldP spid="111" grpId="1"/>
      <p:bldP spid="112" grpId="0" animBg="1"/>
      <p:bldP spid="112" grpId="1" animBg="1"/>
      <p:bldP spid="113" grpId="0"/>
      <p:bldP spid="113" grpId="1"/>
      <p:bldP spid="114" grpId="0" animBg="1"/>
      <p:bldP spid="114" grpId="1" animBg="1"/>
      <p:bldP spid="115" grpId="0"/>
      <p:bldP spid="115" grpId="1"/>
      <p:bldP spid="116" grpId="0" animBg="1"/>
      <p:bldP spid="116" grpId="1" animBg="1"/>
      <p:bldP spid="117" grpId="0"/>
      <p:bldP spid="117" grpId="1"/>
      <p:bldP spid="118" grpId="0" animBg="1"/>
      <p:bldP spid="118" grpId="1" animBg="1"/>
      <p:bldP spid="119" grpId="0"/>
      <p:bldP spid="119" grpId="1"/>
      <p:bldP spid="120" grpId="0" animBg="1"/>
      <p:bldP spid="120" grpId="1" animBg="1"/>
      <p:bldP spid="121" grpId="0"/>
      <p:bldP spid="121" grpId="1"/>
      <p:bldP spid="97" grpId="0" animBg="1"/>
      <p:bldP spid="97" grpId="1" animBg="1"/>
      <p:bldP spid="97" grpId="2" animBg="1"/>
      <p:bldP spid="97" grpId="3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2402227"/>
            <a:ext cx="993737" cy="889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820"/>
            <a:ext cx="968160" cy="90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2771800" y="1851670"/>
            <a:ext cx="3471074" cy="2304256"/>
          </a:xfrm>
          <a:prstGeom prst="ellipse">
            <a:avLst/>
          </a:prstGeom>
          <a:noFill/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166159" y="4531685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493946" y="4531685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663137" y="452977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821733" y="452977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004457" y="4531685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314879" y="452977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27584" y="451596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Заголовок 60"/>
          <p:cNvSpPr txBox="1">
            <a:spLocks/>
          </p:cNvSpPr>
          <p:nvPr/>
        </p:nvSpPr>
        <p:spPr>
          <a:xfrm>
            <a:off x="-1" y="-15031"/>
            <a:ext cx="7861549" cy="14909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Прокоментуй малюнки. Поміркуй: треба об'єднувати чи вилучати об'єкти?  Добери відповідні вирази.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Усно знайди їх значення.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2984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68972E-6 L 0.30938 -0.094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-47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1" grpId="0" animBg="1"/>
      <p:bldP spid="21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572810"/>
            <a:ext cx="2553605" cy="76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824" y="2571750"/>
            <a:ext cx="1536605" cy="126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вал 5"/>
          <p:cNvSpPr/>
          <p:nvPr/>
        </p:nvSpPr>
        <p:spPr>
          <a:xfrm>
            <a:off x="2807564" y="721072"/>
            <a:ext cx="3780660" cy="3434853"/>
          </a:xfrm>
          <a:prstGeom prst="ellipse">
            <a:avLst/>
          </a:prstGeom>
          <a:noFill/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125010" y="442303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52797" y="442303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621988" y="442112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780584" y="442112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963308" y="442303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273730" y="442112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86435" y="440731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41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35875E-6 L 0.36441 0.2028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12" y="10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759" y="1157052"/>
            <a:ext cx="2376264" cy="2468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031" y="1298477"/>
            <a:ext cx="1116606" cy="109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2339752" y="398918"/>
            <a:ext cx="4104456" cy="3556067"/>
          </a:xfrm>
          <a:prstGeom prst="ellipse">
            <a:avLst/>
          </a:prstGeom>
          <a:noFill/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80994" y="4387669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308781" y="4387669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477972" y="438576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636568" y="438576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819292" y="4387669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129714" y="438576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42419" y="4371950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523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70145E-6 L 0.19931 -0.0546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65" y="-27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19622"/>
            <a:ext cx="1859261" cy="1753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061" y="1971321"/>
            <a:ext cx="1488815" cy="967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2483768" y="411510"/>
            <a:ext cx="3816424" cy="358963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181646" y="445911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509433" y="445911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678624" y="4457207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837220" y="4457207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019944" y="4459116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330366" y="4457207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43071" y="4443397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523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18895E-6 L 0.18785 2.18895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3188574" y="3276000"/>
            <a:ext cx="3297951" cy="1733890"/>
            <a:chOff x="3188574" y="3276000"/>
            <a:chExt cx="3297951" cy="1733890"/>
          </a:xfrm>
        </p:grpSpPr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63" t="43001" r="23925" b="16462"/>
            <a:stretch/>
          </p:blipFill>
          <p:spPr>
            <a:xfrm>
              <a:off x="3188574" y="3276000"/>
              <a:ext cx="1940119" cy="1733890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70" t="43469" r="19973" b="18771"/>
            <a:stretch/>
          </p:blipFill>
          <p:spPr>
            <a:xfrm>
              <a:off x="4716681" y="3287920"/>
              <a:ext cx="1512000" cy="1628390"/>
            </a:xfrm>
            <a:prstGeom prst="rect">
              <a:avLst/>
            </a:prstGeom>
          </p:spPr>
        </p:pic>
        <p:pic>
          <p:nvPicPr>
            <p:cNvPr id="33" name="Рисунок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70" t="43469" r="42396" b="18771"/>
            <a:stretch/>
          </p:blipFill>
          <p:spPr>
            <a:xfrm>
              <a:off x="5682940" y="3289657"/>
              <a:ext cx="803585" cy="1628390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8" b="60144"/>
          <a:stretch/>
        </p:blipFill>
        <p:spPr>
          <a:xfrm>
            <a:off x="3059832" y="1763016"/>
            <a:ext cx="3133677" cy="136184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3436589" y="3346158"/>
            <a:ext cx="1327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  + 1  = 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374" y="2170402"/>
            <a:ext cx="247771" cy="21773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423" y="2131388"/>
            <a:ext cx="254624" cy="27053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71" y="1809048"/>
            <a:ext cx="265272" cy="24919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536" y="3871283"/>
            <a:ext cx="1951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+ 3  = 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52965" y="4414341"/>
            <a:ext cx="1951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+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= 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716681" y="3343263"/>
            <a:ext cx="3229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77" y="2145176"/>
            <a:ext cx="258638" cy="24296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23928" y="2091116"/>
            <a:ext cx="288032" cy="3572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9" t="10068" r="20068" b="14846"/>
          <a:stretch/>
        </p:blipFill>
        <p:spPr>
          <a:xfrm>
            <a:off x="3928756" y="2091928"/>
            <a:ext cx="288032" cy="356397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253" y="1857937"/>
            <a:ext cx="247771" cy="21773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617" y="1809171"/>
            <a:ext cx="254624" cy="270538"/>
          </a:xfrm>
          <a:prstGeom prst="rect">
            <a:avLst/>
          </a:prstGeom>
        </p:spPr>
      </p:pic>
      <p:sp>
        <p:nvSpPr>
          <p:cNvPr id="28" name="Заголовок 60"/>
          <p:cNvSpPr txBox="1">
            <a:spLocks/>
          </p:cNvSpPr>
          <p:nvPr/>
        </p:nvSpPr>
        <p:spPr>
          <a:xfrm>
            <a:off x="0" y="-1503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Пригадай склад  поданих чисел. До кожного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малюнка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усно склади рівності за схемою:     +     =     +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651768" y="727943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202773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48866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294360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2984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8.64198E-7 L 0.07136 -8.64198E-7 C 0.10399 -8.64198E-7 0.14427 -0.0287 0.14427 -0.05123 L 0.14427 -0.10154 " pathEditMode="relative" rAng="0" ptsTypes="FfFF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-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34 L -0.00278 -0.1055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21" grpId="0"/>
      <p:bldP spid="21" grpId="1"/>
      <p:bldP spid="21" grpId="2"/>
      <p:bldP spid="22" grpId="0"/>
      <p:bldP spid="22" grpId="1"/>
      <p:bldP spid="23" grpId="0" build="allAtOnce"/>
      <p:bldP spid="23" grpI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1786536" y="2443068"/>
            <a:ext cx="4873696" cy="2576954"/>
            <a:chOff x="1781100" y="2443068"/>
            <a:chExt cx="4873696" cy="2576954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089" t="35729" r="21428" b="10857"/>
            <a:stretch/>
          </p:blipFill>
          <p:spPr>
            <a:xfrm>
              <a:off x="4838730" y="2443068"/>
              <a:ext cx="1816066" cy="257695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089" t="35729" r="52262" b="10857"/>
            <a:stretch/>
          </p:blipFill>
          <p:spPr>
            <a:xfrm>
              <a:off x="6023629" y="2443068"/>
              <a:ext cx="528329" cy="2576954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27" r="23275" b="10857"/>
            <a:stretch/>
          </p:blipFill>
          <p:spPr>
            <a:xfrm>
              <a:off x="1781100" y="2467104"/>
              <a:ext cx="3204359" cy="2552918"/>
            </a:xfrm>
            <a:prstGeom prst="rect">
              <a:avLst/>
            </a:prstGeom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91"/>
          <a:stretch/>
        </p:blipFill>
        <p:spPr>
          <a:xfrm>
            <a:off x="2411760" y="719286"/>
            <a:ext cx="4176463" cy="17517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808" y="1400865"/>
            <a:ext cx="314369" cy="29531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446013" y="2619504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157" y="1044200"/>
            <a:ext cx="288032" cy="3231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374" y="1419917"/>
            <a:ext cx="314369" cy="27626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30" y="1043462"/>
            <a:ext cx="304843" cy="32389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941493" y="2619504"/>
            <a:ext cx="1790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  +   2  = 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96257" y="3219822"/>
            <a:ext cx="1672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 +  1  = 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70694" y="3827986"/>
            <a:ext cx="2119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 2   +  3  =  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2" y="1332153"/>
            <a:ext cx="360041" cy="4517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46013" y="3219307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32563" y="4419361"/>
            <a:ext cx="2119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 1   + 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951" y="1367357"/>
            <a:ext cx="318400" cy="41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23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085E-6 L 0.08559 -2.22085E-6 C 0.12396 -2.22085E-6 0.17136 -0.06508 0.17136 -0.1169 L 0.17136 -0.23288 " pathEditMode="relative" rAng="0" ptsTypes="FfFF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-11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65762E-6 L 0.08715 -4.65762E-6 C 0.12656 -4.65762E-6 0.17552 -0.06662 0.17552 -0.11875 L 0.17552 -0.23596 " pathEditMode="relative" rAng="0" ptsTypes="FfFF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-118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6" grpId="0"/>
      <p:bldP spid="16" grpId="1"/>
      <p:bldP spid="17" grpId="0"/>
      <p:bldP spid="17" grpId="1"/>
      <p:bldP spid="18" grpId="0"/>
      <p:bldP spid="18" grpId="1"/>
      <p:bldP spid="18" grpId="2"/>
      <p:bldP spid="19" grpId="0"/>
      <p:bldP spid="19" grpId="1"/>
      <p:bldP spid="19" grpId="2"/>
      <p:bldP spid="20" grpId="0"/>
      <p:bldP spid="20" grpId="1"/>
      <p:bldP spid="20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3131840" y="1319829"/>
            <a:ext cx="3003075" cy="3772201"/>
            <a:chOff x="107504" y="1201814"/>
            <a:chExt cx="3003075" cy="3772201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18" t="21513" r="22438" b="3700"/>
            <a:stretch/>
          </p:blipFill>
          <p:spPr>
            <a:xfrm>
              <a:off x="107504" y="1201814"/>
              <a:ext cx="1887618" cy="3772201"/>
            </a:xfrm>
            <a:prstGeom prst="rect">
              <a:avLst/>
            </a:prstGeom>
          </p:spPr>
        </p:pic>
        <p:pic>
          <p:nvPicPr>
            <p:cNvPr id="34" name="Рисунок 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282" t="21513" r="28744" b="3700"/>
            <a:stretch/>
          </p:blipFill>
          <p:spPr>
            <a:xfrm>
              <a:off x="1906159" y="1201814"/>
              <a:ext cx="1204420" cy="3772201"/>
            </a:xfrm>
            <a:prstGeom prst="rect">
              <a:avLst/>
            </a:prstGeom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42"/>
          <a:stretch/>
        </p:blipFill>
        <p:spPr>
          <a:xfrm>
            <a:off x="2627784" y="276785"/>
            <a:ext cx="3888432" cy="11428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676819"/>
            <a:ext cx="200614" cy="2080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303113" y="1379552"/>
            <a:ext cx="79208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309" y="434093"/>
            <a:ext cx="156717" cy="18521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806" y="676819"/>
            <a:ext cx="217104" cy="2080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03113" y="2207884"/>
            <a:ext cx="79208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49538"/>
            <a:ext cx="228987" cy="18728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324493" y="2632751"/>
            <a:ext cx="79208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033" y="676818"/>
            <a:ext cx="194620" cy="22004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44" y="432095"/>
            <a:ext cx="217939" cy="20473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999" y="689152"/>
            <a:ext cx="245820" cy="21149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19"/>
          <a:stretch/>
        </p:blipFill>
        <p:spPr>
          <a:xfrm>
            <a:off x="5785646" y="432095"/>
            <a:ext cx="205252" cy="20974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542" y="689152"/>
            <a:ext cx="199054" cy="2114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131841" y="1384330"/>
            <a:ext cx="1186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1  +  9 = 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52170" y="1801753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6  +  4 = 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03113" y="1789291"/>
            <a:ext cx="79208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52171" y="2206961"/>
            <a:ext cx="1191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3  +  7 = 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52170" y="2632751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8  +  2 = 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59203" y="3040055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5  +  5 = 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52169" y="3459643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2  +  8 = 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59202" y="3866903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7  +  3 = 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131840" y="4291810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4  +  6 = 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159203" y="4691920"/>
            <a:ext cx="1790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9  +  1 =  </a:t>
            </a:r>
            <a:r>
              <a:rPr lang="ru-RU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1 0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667558"/>
            <a:ext cx="338243" cy="2546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53" y="649601"/>
            <a:ext cx="288032" cy="28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118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62 -0.00309 L 0.25348 -0.00309 L 0.24098 -0.64742 L 0.11962 -0.64742 " pathEditMode="relative" rAng="0" ptsTypes="AAAA">
                                      <p:cBhvr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-32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611 -0.00031 L 0.23889 -0.00031 L 0.23889 -0.48565 L 0.12084 -0.48565 " pathEditMode="relative" rAng="0" ptsTypes="AAAA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242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78 -0.0108 L 0.19046 -0.0108 L 0.19046 -0.32417 L 0.11841 -0.32417 " pathEditMode="relative" rAng="0" ptsTypes="AAAA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4" y="-156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67 -0.00154 L 0.18611 -0.00154 L 0.18611 -0.1695 L 0.11875 -0.1695 " pathEditMode="relative" rAng="0" ptsTypes="AAAA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2" y="-8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5" grpId="0" build="allAtOnce"/>
      <p:bldP spid="15" grpId="1" build="allAtOnce"/>
      <p:bldP spid="17" grpId="0" build="allAtOnce"/>
      <p:bldP spid="17" grpId="1" build="allAtOnce"/>
      <p:bldP spid="23" grpId="0"/>
      <p:bldP spid="23" grpId="1"/>
      <p:bldP spid="24" grpId="0"/>
      <p:bldP spid="24" grpId="1"/>
      <p:bldP spid="25" grpId="0"/>
      <p:bldP spid="25" grpId="1"/>
      <p:bldP spid="25" grpId="2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29" grpId="2"/>
      <p:bldP spid="30" grpId="0"/>
      <p:bldP spid="30" grpId="1"/>
      <p:bldP spid="30" grpId="2"/>
      <p:bldP spid="31" grpId="0"/>
      <p:bldP spid="31" grpId="1"/>
      <p:bldP spid="31" grpId="2"/>
      <p:bldP spid="32" grpId="0"/>
      <p:bldP spid="32" grpId="1"/>
      <p:bldP spid="32" grpId="2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1218</TotalTime>
  <Words>544</Words>
  <Application>Microsoft Office PowerPoint</Application>
  <PresentationFormat>Экран (16:9)</PresentationFormat>
  <Paragraphs>235</Paragraphs>
  <Slides>14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ph</cp:lastModifiedBy>
  <cp:revision>142</cp:revision>
  <dcterms:created xsi:type="dcterms:W3CDTF">2017-08-14T11:51:21Z</dcterms:created>
  <dcterms:modified xsi:type="dcterms:W3CDTF">2018-08-30T19:16:27Z</dcterms:modified>
</cp:coreProperties>
</file>