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74" r:id="rId3"/>
    <p:sldId id="275" r:id="rId4"/>
    <p:sldId id="273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41" userDrawn="1">
          <p15:clr>
            <a:srgbClr val="A4A3A4"/>
          </p15:clr>
        </p15:guide>
        <p15:guide id="2" pos="68" userDrawn="1">
          <p15:clr>
            <a:srgbClr val="A4A3A4"/>
          </p15:clr>
        </p15:guide>
        <p15:guide id="3" orient="horz" pos="180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3B1"/>
    <a:srgbClr val="FDDAEF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96" d="100"/>
          <a:sy n="96" d="100"/>
        </p:scale>
        <p:origin x="-540" y="60"/>
      </p:cViewPr>
      <p:guideLst>
        <p:guide orient="horz" pos="441"/>
        <p:guide orient="horz" pos="1801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179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3.png"/><Relationship Id="rId7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-180528" y="483518"/>
            <a:ext cx="9144000" cy="14401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/>
            <a:r>
              <a:rPr lang="ru-RU" sz="4000" dirty="0" err="1" smtClean="0">
                <a:latin typeface="Arial" pitchFamily="34" charset="0"/>
                <a:cs typeface="Arial" pitchFamily="34" charset="0"/>
              </a:rPr>
              <a:t>Працюємо</a:t>
            </a:r>
            <a:r>
              <a:rPr lang="ru-RU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4000" dirty="0">
                <a:latin typeface="Arial" pitchFamily="34" charset="0"/>
                <a:cs typeface="Arial" pitchFamily="34" charset="0"/>
              </a:rPr>
              <a:t>з </a:t>
            </a:r>
            <a:r>
              <a:rPr lang="ru-RU" sz="4000" dirty="0" err="1">
                <a:latin typeface="Arial" pitchFamily="34" charset="0"/>
                <a:cs typeface="Arial" pitchFamily="34" charset="0"/>
              </a:rPr>
              <a:t>групою</a:t>
            </a:r>
            <a:r>
              <a:rPr lang="ru-RU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4000" dirty="0" err="1">
                <a:latin typeface="Arial" pitchFamily="34" charset="0"/>
                <a:cs typeface="Arial" pitchFamily="34" charset="0"/>
              </a:rPr>
              <a:t>об’єктів</a:t>
            </a:r>
            <a:r>
              <a:rPr lang="ru-RU" sz="4000" dirty="0">
                <a:latin typeface="Arial" pitchFamily="34" charset="0"/>
                <a:cs typeface="Arial" pitchFamily="34" charset="0"/>
              </a:rPr>
              <a:t>: </a:t>
            </a:r>
            <a:br>
              <a:rPr lang="ru-RU" sz="4000" dirty="0">
                <a:latin typeface="Arial" pitchFamily="34" charset="0"/>
                <a:cs typeface="Arial" pitchFamily="34" charset="0"/>
              </a:rPr>
            </a:br>
            <a:r>
              <a:rPr lang="ru-RU" sz="4000" dirty="0" err="1">
                <a:latin typeface="Arial" pitchFamily="34" charset="0"/>
                <a:cs typeface="Arial" pitchFamily="34" charset="0"/>
              </a:rPr>
              <a:t>об’єднуємо</a:t>
            </a:r>
            <a:r>
              <a:rPr lang="ru-RU" sz="40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4000" dirty="0" err="1">
                <a:latin typeface="Arial" pitchFamily="34" charset="0"/>
                <a:cs typeface="Arial" pitchFamily="34" charset="0"/>
              </a:rPr>
              <a:t>вилучаємо</a:t>
            </a:r>
            <a:endParaRPr lang="ru-RU" sz="4000" dirty="0">
              <a:latin typeface="Arial" pitchFamily="34" charset="0"/>
              <a:cs typeface="Arial" pitchFamily="34" charset="0"/>
            </a:endParaRPr>
          </a:p>
          <a:p>
            <a:pPr marL="3175"/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3"/>
          <p:cNvSpPr txBox="1">
            <a:spLocks/>
          </p:cNvSpPr>
          <p:nvPr/>
        </p:nvSpPr>
        <p:spPr>
          <a:xfrm>
            <a:off x="-2933" y="-20540"/>
            <a:ext cx="5006981" cy="106680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парті ліворуч 3 кружки,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праворуч 2 трикутники. 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178050" y="3105150"/>
            <a:ext cx="928688" cy="85725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106488" y="3176588"/>
            <a:ext cx="928687" cy="85725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535113" y="2176463"/>
            <a:ext cx="928687" cy="85725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7010400" y="2830513"/>
            <a:ext cx="928688" cy="857250"/>
          </a:xfrm>
          <a:prstGeom prst="triangle">
            <a:avLst/>
          </a:prstGeom>
          <a:solidFill>
            <a:srgbClr val="00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6153150" y="2330450"/>
            <a:ext cx="928688" cy="857250"/>
          </a:xfrm>
          <a:prstGeom prst="triangle">
            <a:avLst/>
          </a:prstGeom>
          <a:solidFill>
            <a:srgbClr val="00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одержимое 3"/>
          <p:cNvSpPr txBox="1">
            <a:spLocks/>
          </p:cNvSpPr>
          <p:nvPr/>
        </p:nvSpPr>
        <p:spPr>
          <a:xfrm>
            <a:off x="-2934" y="-17901"/>
            <a:ext cx="8043863" cy="1041400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Присуньте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трикутники до кружків.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Назвіть одержану множину.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одержимое 3"/>
          <p:cNvSpPr txBox="1">
            <a:spLocks/>
          </p:cNvSpPr>
          <p:nvPr/>
        </p:nvSpPr>
        <p:spPr>
          <a:xfrm>
            <a:off x="0" y="-20540"/>
            <a:ext cx="8043863" cy="938213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 одержали множину геометричних фігур? 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Содержимое 3"/>
          <p:cNvSpPr txBox="1">
            <a:spLocks/>
          </p:cNvSpPr>
          <p:nvPr/>
        </p:nvSpPr>
        <p:spPr>
          <a:xfrm>
            <a:off x="-2933" y="-12067"/>
            <a:ext cx="8043862" cy="801688"/>
          </a:xfrm>
          <a:prstGeom prst="rect">
            <a:avLst/>
          </a:prstGeom>
        </p:spPr>
        <p:txBody>
          <a:bodyPr lIns="54864" tIns="91440"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uk-UA" sz="2200" dirty="0"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Назвіть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множину фігур зліва;  справа.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90600" y="1711325"/>
            <a:ext cx="3500438" cy="2644775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rgbClr val="0000FF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одержимое 3"/>
          <p:cNvSpPr txBox="1">
            <a:spLocks/>
          </p:cNvSpPr>
          <p:nvPr/>
        </p:nvSpPr>
        <p:spPr>
          <a:xfrm>
            <a:off x="0" y="-12067"/>
            <a:ext cx="8043863" cy="1638568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кругів присунули — приєднали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об'єднали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трикутники. Що означає об’єднати?</a:t>
            </a:r>
          </a:p>
          <a:p>
            <a:pPr marL="438912" indent="-32004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556250" y="2551113"/>
            <a:ext cx="2857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4000" b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Об’єднати </a:t>
            </a:r>
            <a:endParaRPr lang="ru-RU" altLang="uk-UA" sz="4000" b="1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8531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08091E-6 L -0.37361 -0.05127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81" y="-2563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5392E-6 L -0.39236 0.02934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18" y="14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  <p:bldP spid="9" grpId="1" animBg="1"/>
      <p:bldP spid="10" grpId="0" animBg="1"/>
      <p:bldP spid="10" grpId="1" animBg="1"/>
      <p:bldP spid="13" grpId="0" build="p"/>
      <p:bldP spid="13" grpId="1" build="allAtOnce"/>
      <p:bldP spid="14" grpId="0" build="p"/>
      <p:bldP spid="14" grpId="1" build="allAtOnce"/>
      <p:bldP spid="15" grpId="0" build="p"/>
      <p:bldP spid="15" grpId="1" build="allAtOnce"/>
      <p:bldP spid="16" grpId="0" animBg="1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0"/>
          <p:cNvSpPr txBox="1">
            <a:spLocks noChangeArrowheads="1"/>
          </p:cNvSpPr>
          <p:nvPr/>
        </p:nvSpPr>
        <p:spPr>
          <a:xfrm>
            <a:off x="-8760" y="-20540"/>
            <a:ext cx="3962400" cy="91440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uk-UA" sz="2400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синіх кружків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uk-UA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13" descr="free-vector-nlyl-blue-circle-clip-art_113781_Nlyl_Blue_Circle_clip_art_high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753" y="2536179"/>
            <a:ext cx="835663" cy="786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4" descr="free-vector-nlyl-blue-circle-clip-art_113781_Nlyl_Blue_Circle_clip_art_high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505323"/>
            <a:ext cx="892696" cy="840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1"/>
          <p:cNvSpPr txBox="1">
            <a:spLocks noChangeArrowheads="1"/>
          </p:cNvSpPr>
          <p:nvPr/>
        </p:nvSpPr>
        <p:spPr>
          <a:xfrm>
            <a:off x="-20782" y="-20540"/>
            <a:ext cx="4267200" cy="661987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Скільки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червоних кружків?</a:t>
            </a: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16" descr="42361bd882dcaf75c656019714ca3aab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708" y="2505323"/>
            <a:ext cx="1179761" cy="786507"/>
          </a:xfrm>
          <a:prstGeom prst="rect">
            <a:avLst/>
          </a:prstGeom>
          <a:solidFill>
            <a:srgbClr val="33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7" descr="42361bd882dcaf75c656019714ca3aab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505323"/>
            <a:ext cx="1179761" cy="786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8" descr="42361bd882dcaf75c656019714ca3aa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577331"/>
            <a:ext cx="1123161" cy="714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64"/>
          <p:cNvSpPr>
            <a:spLocks noChangeArrowheads="1"/>
          </p:cNvSpPr>
          <p:nvPr/>
        </p:nvSpPr>
        <p:spPr bwMode="auto">
          <a:xfrm>
            <a:off x="0" y="-18703"/>
            <a:ext cx="282641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Покажіть усі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кружки.</a:t>
            </a:r>
          </a:p>
        </p:txBody>
      </p:sp>
      <p:sp>
        <p:nvSpPr>
          <p:cNvPr id="16" name="Овал 15"/>
          <p:cNvSpPr/>
          <p:nvPr/>
        </p:nvSpPr>
        <p:spPr>
          <a:xfrm>
            <a:off x="304800" y="2427734"/>
            <a:ext cx="8534400" cy="1012825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65"/>
          <p:cNvSpPr>
            <a:spLocks noChangeArrowheads="1"/>
          </p:cNvSpPr>
          <p:nvPr/>
        </p:nvSpPr>
        <p:spPr bwMode="auto">
          <a:xfrm>
            <a:off x="-20950" y="-45720"/>
            <a:ext cx="328487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itchFamily="34" charset="0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Скільки </a:t>
            </a:r>
            <a:r>
              <a:rPr lang="uk-UA" sz="2200" kern="0" dirty="0">
                <a:solidFill>
                  <a:sysClr val="windowText" lastClr="000000"/>
                </a:solidFill>
                <a:latin typeface="Arial" pitchFamily="34" charset="0"/>
                <a:cs typeface="Arial" panose="020B0604020202020204" pitchFamily="34" charset="0"/>
              </a:rPr>
              <a:t>всього кружків?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285013" y="3577182"/>
            <a:ext cx="457200" cy="433388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8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371911" y="1284050"/>
            <a:ext cx="6368441" cy="711636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200" kern="0" dirty="0">
                <a:latin typeface="Arial" pitchFamily="34" charset="0"/>
                <a:cs typeface="Arial" panose="020B0604020202020204" pitchFamily="34" charset="0"/>
              </a:rPr>
              <a:t>Щоб показати всі об’єкти,  треба їх об’єднати.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285013" y="3577182"/>
            <a:ext cx="457200" cy="433388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800" dirty="0" smtClean="0">
                <a:latin typeface="Arial" pitchFamily="34" charset="0"/>
                <a:cs typeface="Arial" pitchFamily="34" charset="0"/>
              </a:rPr>
              <a:t>5</a:t>
            </a:r>
            <a:endParaRPr lang="ru-RU" altLang="uk-UA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5436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5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6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9" grpId="1"/>
      <p:bldP spid="15" grpId="0"/>
      <p:bldP spid="15" grpId="1"/>
      <p:bldP spid="16" grpId="0" animBg="1"/>
      <p:bldP spid="18" grpId="0" animBg="1"/>
      <p:bldP spid="18" grpId="1" animBg="1"/>
      <p:bldP spid="18" grpId="2" animBg="1"/>
      <p:bldP spid="19" grpId="0" animBg="1"/>
      <p:bldP spid="19" grpId="1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33" descr="18637317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34"/>
          <a:stretch>
            <a:fillRect/>
          </a:stretch>
        </p:blipFill>
        <p:spPr bwMode="auto">
          <a:xfrm>
            <a:off x="2286000" y="2520702"/>
            <a:ext cx="1020763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34" descr="18637317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34"/>
          <a:stretch>
            <a:fillRect/>
          </a:stretch>
        </p:blipFill>
        <p:spPr bwMode="auto">
          <a:xfrm>
            <a:off x="3200400" y="2520702"/>
            <a:ext cx="10223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138" descr="186373171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5"/>
          <a:stretch>
            <a:fillRect/>
          </a:stretch>
        </p:blipFill>
        <p:spPr bwMode="auto">
          <a:xfrm>
            <a:off x="884238" y="2617540"/>
            <a:ext cx="990600" cy="108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Rectangle 128"/>
          <p:cNvSpPr>
            <a:spLocks noChangeArrowheads="1"/>
          </p:cNvSpPr>
          <p:nvPr/>
        </p:nvSpPr>
        <p:spPr bwMode="auto">
          <a:xfrm>
            <a:off x="1159144" y="4299942"/>
            <a:ext cx="2590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800" dirty="0">
                <a:solidFill>
                  <a:srgbClr val="C00E1F"/>
                </a:solidFill>
                <a:latin typeface="Arial" charset="0"/>
              </a:rPr>
              <a:t>присунути</a:t>
            </a:r>
          </a:p>
        </p:txBody>
      </p:sp>
      <p:sp>
        <p:nvSpPr>
          <p:cNvPr id="65" name="Овал 4"/>
          <p:cNvSpPr/>
          <p:nvPr/>
        </p:nvSpPr>
        <p:spPr>
          <a:xfrm>
            <a:off x="467544" y="2184152"/>
            <a:ext cx="4028256" cy="1993900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pic>
        <p:nvPicPr>
          <p:cNvPr id="66" name="Picture 130" descr="217716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675" y="3263652"/>
            <a:ext cx="2320925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129" descr="342-Kak-pravilno-smeshivat-cveta-krasok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75"/>
          <a:stretch>
            <a:fillRect/>
          </a:stretch>
        </p:blipFill>
        <p:spPr bwMode="auto">
          <a:xfrm>
            <a:off x="4710113" y="2184152"/>
            <a:ext cx="2147887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Rectangle 131"/>
          <p:cNvSpPr>
            <a:spLocks noChangeArrowheads="1"/>
          </p:cNvSpPr>
          <p:nvPr/>
        </p:nvSpPr>
        <p:spPr bwMode="auto">
          <a:xfrm>
            <a:off x="4645496" y="4299942"/>
            <a:ext cx="2590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800" dirty="0">
                <a:solidFill>
                  <a:srgbClr val="C00E1F"/>
                </a:solidFill>
                <a:latin typeface="Arial" charset="0"/>
              </a:rPr>
              <a:t>змішати</a:t>
            </a:r>
            <a:r>
              <a:rPr lang="ru-RU" altLang="uk-UA" sz="2800" dirty="0">
                <a:solidFill>
                  <a:srgbClr val="C00E1F"/>
                </a:solidFill>
                <a:latin typeface="Arial" charset="0"/>
              </a:rPr>
              <a:t> </a:t>
            </a:r>
          </a:p>
        </p:txBody>
      </p:sp>
      <p:pic>
        <p:nvPicPr>
          <p:cNvPr id="69" name="Picture 133" descr="sahar-sypetsya-s-lozhki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2346077"/>
            <a:ext cx="158115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Rectangle 134"/>
          <p:cNvSpPr>
            <a:spLocks noChangeArrowheads="1"/>
          </p:cNvSpPr>
          <p:nvPr/>
        </p:nvSpPr>
        <p:spPr bwMode="auto">
          <a:xfrm>
            <a:off x="7245672" y="4284885"/>
            <a:ext cx="1574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800" dirty="0">
                <a:solidFill>
                  <a:srgbClr val="C00E1F"/>
                </a:solidFill>
                <a:latin typeface="Arial" charset="0"/>
              </a:rPr>
              <a:t>зсипати</a:t>
            </a:r>
            <a:r>
              <a:rPr lang="ru-RU" altLang="uk-UA" sz="2800" dirty="0">
                <a:solidFill>
                  <a:srgbClr val="C00E1F"/>
                </a:solidFill>
                <a:latin typeface="Arial" charset="0"/>
              </a:rPr>
              <a:t> 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796394" y="2936597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107377" y="3527117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875967" y="843558"/>
            <a:ext cx="5288321" cy="936104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kern="0" dirty="0">
                <a:latin typeface="Arial" panose="020B0604020202020204" pitchFamily="34" charset="0"/>
                <a:cs typeface="Arial" panose="020B0604020202020204" pitchFamily="34" charset="0"/>
              </a:rPr>
              <a:t>Об’єднати — це означає присунути, </a:t>
            </a:r>
            <a:r>
              <a:rPr lang="uk-UA" sz="24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змішати</a:t>
            </a:r>
            <a:r>
              <a:rPr lang="uk-UA" sz="2400" kern="0" dirty="0">
                <a:latin typeface="Arial" panose="020B0604020202020204" pitchFamily="34" charset="0"/>
                <a:cs typeface="Arial" panose="020B0604020202020204" pitchFamily="34" charset="0"/>
              </a:rPr>
              <a:t>, зсипати тощо.</a:t>
            </a:r>
          </a:p>
        </p:txBody>
      </p:sp>
      <p:sp>
        <p:nvSpPr>
          <p:cNvPr id="57" name="Овал 56"/>
          <p:cNvSpPr/>
          <p:nvPr/>
        </p:nvSpPr>
        <p:spPr>
          <a:xfrm>
            <a:off x="683568" y="2427734"/>
            <a:ext cx="1524000" cy="1473200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sp>
        <p:nvSpPr>
          <p:cNvPr id="56" name="Овал 4"/>
          <p:cNvSpPr/>
          <p:nvPr/>
        </p:nvSpPr>
        <p:spPr>
          <a:xfrm>
            <a:off x="2286000" y="2368302"/>
            <a:ext cx="1970088" cy="1600200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 animBg="1"/>
      <p:bldP spid="70" grpId="0"/>
      <p:bldP spid="71" grpId="0" animBg="1"/>
      <p:bldP spid="72" grpId="0" animBg="1"/>
      <p:bldP spid="57" grpId="0" animBg="1"/>
      <p:bldP spid="5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261828" y="3416175"/>
            <a:ext cx="443880" cy="444500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8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0113"/>
          <a:stretch>
            <a:fillRect/>
          </a:stretch>
        </p:blipFill>
        <p:spPr bwMode="auto">
          <a:xfrm>
            <a:off x="4773488" y="2474094"/>
            <a:ext cx="4191000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254" r="56857"/>
          <a:stretch>
            <a:fillRect/>
          </a:stretch>
        </p:blipFill>
        <p:spPr bwMode="auto">
          <a:xfrm>
            <a:off x="244799" y="1332408"/>
            <a:ext cx="4340225" cy="196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Овал 6"/>
          <p:cNvSpPr/>
          <p:nvPr/>
        </p:nvSpPr>
        <p:spPr>
          <a:xfrm>
            <a:off x="395537" y="1508619"/>
            <a:ext cx="2063824" cy="1292225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925961" y="2768930"/>
            <a:ext cx="381000" cy="406400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altLang="uk-UA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Овал 4"/>
          <p:cNvSpPr/>
          <p:nvPr/>
        </p:nvSpPr>
        <p:spPr>
          <a:xfrm>
            <a:off x="2459361" y="1508620"/>
            <a:ext cx="2125663" cy="1253505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sp>
        <p:nvSpPr>
          <p:cNvPr id="10" name="Овал 4"/>
          <p:cNvSpPr/>
          <p:nvPr/>
        </p:nvSpPr>
        <p:spPr>
          <a:xfrm>
            <a:off x="107504" y="1275606"/>
            <a:ext cx="4752529" cy="2023714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16775" y="3438029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AutoShape 26" descr="20001245_1_197x197"/>
          <p:cNvSpPr>
            <a:spLocks noChangeAspect="1" noChangeArrowheads="1"/>
          </p:cNvSpPr>
          <p:nvPr/>
        </p:nvSpPr>
        <p:spPr bwMode="auto">
          <a:xfrm>
            <a:off x="3830961" y="287704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uk-UA" altLang="uk-UA"/>
          </a:p>
        </p:txBody>
      </p:sp>
      <p:sp>
        <p:nvSpPr>
          <p:cNvPr id="15" name="Овал 4"/>
          <p:cNvSpPr/>
          <p:nvPr/>
        </p:nvSpPr>
        <p:spPr>
          <a:xfrm>
            <a:off x="4870325" y="2619016"/>
            <a:ext cx="2667000" cy="1328277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sp>
        <p:nvSpPr>
          <p:cNvPr id="16" name="TextBox 94"/>
          <p:cNvSpPr txBox="1">
            <a:spLocks noChangeArrowheads="1"/>
          </p:cNvSpPr>
          <p:nvPr/>
        </p:nvSpPr>
        <p:spPr bwMode="auto">
          <a:xfrm>
            <a:off x="6772889" y="3947293"/>
            <a:ext cx="381000" cy="406400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altLang="uk-UA" sz="2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Овал 4"/>
          <p:cNvSpPr/>
          <p:nvPr/>
        </p:nvSpPr>
        <p:spPr>
          <a:xfrm>
            <a:off x="7537325" y="2815290"/>
            <a:ext cx="1143000" cy="979604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sp>
        <p:nvSpPr>
          <p:cNvPr id="18" name="Овал 4"/>
          <p:cNvSpPr/>
          <p:nvPr/>
        </p:nvSpPr>
        <p:spPr>
          <a:xfrm>
            <a:off x="4592261" y="2474094"/>
            <a:ext cx="4318948" cy="1955800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635076" y="4579473"/>
            <a:ext cx="37299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7"/>
          <p:cNvSpPr txBox="1">
            <a:spLocks noChangeArrowheads="1"/>
          </p:cNvSpPr>
          <p:nvPr/>
        </p:nvSpPr>
        <p:spPr bwMode="auto">
          <a:xfrm>
            <a:off x="6585941" y="4515966"/>
            <a:ext cx="471264" cy="504056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80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37325" y="3794894"/>
            <a:ext cx="374401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94"/>
          <p:cNvSpPr txBox="1">
            <a:spLocks noChangeArrowheads="1"/>
          </p:cNvSpPr>
          <p:nvPr/>
        </p:nvSpPr>
        <p:spPr bwMode="auto">
          <a:xfrm>
            <a:off x="2750841" y="2775857"/>
            <a:ext cx="381000" cy="406400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altLang="uk-UA" sz="2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Содержимое 3"/>
          <p:cNvSpPr txBox="1">
            <a:spLocks/>
          </p:cNvSpPr>
          <p:nvPr/>
        </p:nvSpPr>
        <p:spPr>
          <a:xfrm>
            <a:off x="0" y="-15356"/>
            <a:ext cx="8043863" cy="1131989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uk-UA" sz="2200" kern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Об’єднай лінією всі об’єкти в кожній групі. </a:t>
            </a:r>
            <a:br>
              <a:rPr lang="uk-UA" sz="2200" kern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Скільки всього об’єктів у кожній групі?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6767983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7" grpId="0" animBg="1"/>
      <p:bldP spid="8" grpId="0" uiExpand="1" build="allAtOnce" animBg="1"/>
      <p:bldP spid="9" grpId="0" animBg="1"/>
      <p:bldP spid="10" grpId="0" animBg="1"/>
      <p:bldP spid="13" grpId="0" animBg="1"/>
      <p:bldP spid="15" grpId="0" animBg="1"/>
      <p:bldP spid="16" grpId="0" build="allAtOnce" animBg="1"/>
      <p:bldP spid="17" grpId="0" animBg="1"/>
      <p:bldP spid="18" grpId="0" animBg="1"/>
      <p:bldP spid="19" grpId="0" animBg="1"/>
      <p:bldP spid="21" grpId="0" animBg="1"/>
      <p:bldP spid="21" grpId="1" animBg="1"/>
      <p:bldP spid="22" grpId="0" animBg="1"/>
      <p:bldP spid="23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Содержимое 3"/>
          <p:cNvSpPr txBox="1">
            <a:spLocks/>
          </p:cNvSpPr>
          <p:nvPr/>
        </p:nvSpPr>
        <p:spPr>
          <a:xfrm>
            <a:off x="0" y="-21040"/>
            <a:ext cx="8572500" cy="892969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 на парті  5 чотирикутників,  2 відсуньте.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929063" y="3289300"/>
            <a:ext cx="25717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uk-UA" sz="3600" b="1">
                <a:solidFill>
                  <a:srgbClr val="0000FF"/>
                </a:solidFill>
                <a:latin typeface="Arial" charset="0"/>
              </a:rPr>
              <a:t>В</a:t>
            </a:r>
            <a:r>
              <a:rPr lang="uk-UA" altLang="uk-UA" sz="3600" b="1">
                <a:solidFill>
                  <a:srgbClr val="0000FF"/>
                </a:solidFill>
                <a:latin typeface="Arial" charset="0"/>
              </a:rPr>
              <a:t>илучити</a:t>
            </a:r>
            <a:endParaRPr lang="ru-RU" altLang="uk-UA" sz="3600" b="1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571625" y="3146425"/>
            <a:ext cx="857250" cy="78581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071563" y="2289175"/>
            <a:ext cx="857250" cy="78581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143000" y="4003675"/>
            <a:ext cx="857250" cy="78581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500313" y="3932238"/>
            <a:ext cx="857250" cy="785812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500313" y="2717800"/>
            <a:ext cx="857250" cy="78581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71500" y="1962150"/>
            <a:ext cx="2214563" cy="2928938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Содержимое 3"/>
          <p:cNvSpPr txBox="1">
            <a:spLocks/>
          </p:cNvSpPr>
          <p:nvPr/>
        </p:nvSpPr>
        <p:spPr bwMode="auto">
          <a:xfrm>
            <a:off x="0" y="-7680"/>
            <a:ext cx="8572500" cy="1048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uk-UA" altLang="uk-UA" sz="2200" dirty="0" smtClean="0">
              <a:latin typeface="Arial" charset="0"/>
            </a:endParaRPr>
          </a:p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uk-UA" altLang="uk-UA" sz="2200" dirty="0" smtClean="0">
                <a:latin typeface="Arial" charset="0"/>
              </a:rPr>
              <a:t>Покажіть  </a:t>
            </a:r>
            <a:r>
              <a:rPr lang="uk-UA" altLang="uk-UA" sz="2200" dirty="0">
                <a:latin typeface="Arial" charset="0"/>
              </a:rPr>
              <a:t>множину чотирикутників, </a:t>
            </a:r>
            <a:r>
              <a:rPr lang="uk-UA" altLang="uk-UA" sz="2200" dirty="0" smtClean="0">
                <a:latin typeface="Arial" charset="0"/>
              </a:rPr>
              <a:t>що </a:t>
            </a:r>
            <a:r>
              <a:rPr lang="uk-UA" altLang="uk-UA" sz="2200" dirty="0">
                <a:latin typeface="Arial" charset="0"/>
              </a:rPr>
              <a:t>залишилась. </a:t>
            </a:r>
          </a:p>
          <a:p>
            <a:pPr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ru-RU" altLang="uk-UA" sz="2200" dirty="0">
              <a:latin typeface="Arial" charset="0"/>
            </a:endParaRPr>
          </a:p>
        </p:txBody>
      </p:sp>
      <p:sp>
        <p:nvSpPr>
          <p:cNvPr id="34" name="Содержимое 3"/>
          <p:cNvSpPr txBox="1">
            <a:spLocks/>
          </p:cNvSpPr>
          <p:nvPr/>
        </p:nvSpPr>
        <p:spPr bwMode="auto">
          <a:xfrm>
            <a:off x="0" y="-20540"/>
            <a:ext cx="8572500" cy="74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uk-UA" altLang="uk-UA" sz="2200" dirty="0" smtClean="0">
              <a:latin typeface="Arial" charset="0"/>
            </a:endParaRPr>
          </a:p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uk-UA" altLang="uk-UA" sz="2200" dirty="0" smtClean="0">
                <a:latin typeface="Arial" charset="0"/>
              </a:rPr>
              <a:t>Як </a:t>
            </a:r>
            <a:r>
              <a:rPr lang="uk-UA" altLang="uk-UA" sz="2200" dirty="0">
                <a:latin typeface="Arial" charset="0"/>
              </a:rPr>
              <a:t>ми її одержали? </a:t>
            </a:r>
            <a:endParaRPr lang="ru-RU" altLang="uk-UA" sz="2200" dirty="0">
              <a:latin typeface="Arial" charset="0"/>
            </a:endParaRPr>
          </a:p>
        </p:txBody>
      </p:sp>
      <p:sp>
        <p:nvSpPr>
          <p:cNvPr id="35" name="Содержимое 3"/>
          <p:cNvSpPr txBox="1">
            <a:spLocks/>
          </p:cNvSpPr>
          <p:nvPr/>
        </p:nvSpPr>
        <p:spPr bwMode="auto">
          <a:xfrm>
            <a:off x="-3689" y="-21040"/>
            <a:ext cx="8572500" cy="144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uk-UA" altLang="uk-UA" sz="2200" dirty="0" smtClean="0">
              <a:latin typeface="Arial" charset="0"/>
            </a:endParaRPr>
          </a:p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uk-UA" altLang="uk-UA" sz="2200" dirty="0" smtClean="0">
                <a:latin typeface="Arial" charset="0"/>
              </a:rPr>
              <a:t>Ми </a:t>
            </a:r>
            <a:r>
              <a:rPr lang="uk-UA" altLang="uk-UA" sz="2200" dirty="0">
                <a:latin typeface="Arial" charset="0"/>
              </a:rPr>
              <a:t>від усіх чотирикутників  відсунули</a:t>
            </a:r>
            <a:r>
              <a:rPr lang="en-US" altLang="uk-UA" sz="2200" dirty="0">
                <a:latin typeface="Arial" charset="0"/>
              </a:rPr>
              <a:t> </a:t>
            </a:r>
            <a:r>
              <a:rPr lang="uk-UA" altLang="uk-UA" sz="2200" dirty="0" smtClean="0">
                <a:latin typeface="Arial" charset="0"/>
              </a:rPr>
              <a:t>— вилучили — </a:t>
            </a:r>
          </a:p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uk-UA" altLang="uk-UA" sz="2200" dirty="0" smtClean="0">
                <a:latin typeface="Arial" charset="0"/>
              </a:rPr>
              <a:t>2 </a:t>
            </a:r>
            <a:r>
              <a:rPr lang="uk-UA" altLang="uk-UA" sz="2200" dirty="0">
                <a:latin typeface="Arial" charset="0"/>
              </a:rPr>
              <a:t>чотирикутники. </a:t>
            </a:r>
            <a:r>
              <a:rPr lang="en-US" altLang="uk-UA" sz="2200" dirty="0">
                <a:latin typeface="Arial" charset="0"/>
              </a:rPr>
              <a:t/>
            </a:r>
            <a:br>
              <a:rPr lang="en-US" altLang="uk-UA" sz="2200" dirty="0">
                <a:latin typeface="Arial" charset="0"/>
              </a:rPr>
            </a:br>
            <a:r>
              <a:rPr lang="uk-UA" altLang="uk-UA" sz="2200" dirty="0">
                <a:latin typeface="Arial" charset="0"/>
              </a:rPr>
              <a:t>Що означає </a:t>
            </a:r>
            <a:r>
              <a:rPr lang="uk-UA" altLang="uk-UA" sz="2200" dirty="0" smtClean="0">
                <a:latin typeface="Arial" charset="0"/>
              </a:rPr>
              <a:t>«вилучити»?</a:t>
            </a:r>
            <a:endParaRPr lang="ru-RU" altLang="uk-UA" sz="22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803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3333E-6 L 0.56111 0.011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00" y="6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599E-8 L 0.54636 -0.01482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09" y="-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26" grpId="0"/>
      <p:bldP spid="26" grpId="1"/>
      <p:bldP spid="27" grpId="0" animBg="1"/>
      <p:bldP spid="28" grpId="0" animBg="1"/>
      <p:bldP spid="29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3" grpId="0" build="p"/>
      <p:bldP spid="33" grpId="1" build="p"/>
      <p:bldP spid="34" grpId="0" build="p"/>
      <p:bldP spid="34" grpId="1" build="p"/>
      <p:bldP spid="3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0" y="-18130"/>
            <a:ext cx="8229600" cy="1066800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400" dirty="0" smtClean="0">
              <a:latin typeface="Arial" charset="0"/>
              <a:ea typeface="+mn-ea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 smtClean="0">
                <a:latin typeface="Arial" charset="0"/>
                <a:ea typeface="+mn-ea"/>
                <a:cs typeface="+mn-cs"/>
              </a:rPr>
              <a:t>Скільки </a:t>
            </a:r>
            <a:r>
              <a:rPr lang="uk-UA" sz="2400" dirty="0">
                <a:latin typeface="Arial" charset="0"/>
                <a:ea typeface="+mn-ea"/>
                <a:cs typeface="+mn-cs"/>
              </a:rPr>
              <a:t>трикутників було спочатку?</a:t>
            </a:r>
            <a:endParaRPr lang="ru-RU" sz="2400" dirty="0">
              <a:latin typeface="Arial" charset="0"/>
              <a:ea typeface="+mn-ea"/>
              <a:cs typeface="+mn-cs"/>
            </a:endParaRPr>
          </a:p>
        </p:txBody>
      </p:sp>
      <p:pic>
        <p:nvPicPr>
          <p:cNvPr id="18" name="Picture 5" descr="235050_html_m2dd2b49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1541463"/>
            <a:ext cx="1219200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6" descr="235050_html_m2dd2b49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1465263"/>
            <a:ext cx="12192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7" descr="235050_html_m2dd2b49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413" y="1465263"/>
            <a:ext cx="12192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8" descr="235050_html_m2dd2b49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213" y="1465263"/>
            <a:ext cx="12192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9" descr="235050_html_m2dd2b49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013" y="1465263"/>
            <a:ext cx="12192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Овал 22"/>
          <p:cNvSpPr/>
          <p:nvPr/>
        </p:nvSpPr>
        <p:spPr>
          <a:xfrm>
            <a:off x="862013" y="1275606"/>
            <a:ext cx="3048000" cy="1637458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178257" y="3012108"/>
            <a:ext cx="533400" cy="495745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80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369593" y="2679495"/>
            <a:ext cx="404813" cy="406400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altLang="uk-UA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2240514" y="3057196"/>
            <a:ext cx="408885" cy="406400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altLang="uk-UA" sz="2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5919515" y="2650796"/>
            <a:ext cx="400595" cy="406400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altLang="uk-UA" sz="2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23529" y="3939902"/>
            <a:ext cx="8496943" cy="711636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Щоб показати </a:t>
            </a:r>
            <a:r>
              <a:rPr lang="uk-UA" sz="2400" kern="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решту</a:t>
            </a:r>
            <a:r>
              <a:rPr lang="uk-UA" sz="2400" kern="0" dirty="0">
                <a:solidFill>
                  <a:srgbClr val="F153B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об’єктів, </a:t>
            </a:r>
            <a:r>
              <a:rPr lang="uk-UA" sz="24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треба </a:t>
            </a:r>
            <a:r>
              <a:rPr lang="uk-UA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частину </a:t>
            </a:r>
            <a:r>
              <a:rPr lang="uk-UA" sz="24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їх </a:t>
            </a:r>
            <a:r>
              <a:rPr lang="uk-UA" sz="2400" kern="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вилучити</a:t>
            </a:r>
            <a:r>
              <a:rPr lang="uk-UA" sz="2400" kern="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22802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250" autoRev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9" dur="250" autoRev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" dur="250" autoRev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50" autoRev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5" grpId="1" animBg="1"/>
      <p:bldP spid="25" grpId="2" animBg="1"/>
      <p:bldP spid="36" grpId="0" animBg="1"/>
      <p:bldP spid="37" grpId="0" animBg="1"/>
      <p:bldP spid="38" grpId="1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6" descr="18637317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38"/>
          <a:stretch>
            <a:fillRect/>
          </a:stretch>
        </p:blipFill>
        <p:spPr bwMode="auto">
          <a:xfrm>
            <a:off x="3430489" y="1875483"/>
            <a:ext cx="1062037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 descr="18637317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70"/>
          <a:stretch>
            <a:fillRect/>
          </a:stretch>
        </p:blipFill>
        <p:spPr bwMode="auto">
          <a:xfrm>
            <a:off x="2555776" y="1851670"/>
            <a:ext cx="1062038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2749451" y="2923233"/>
            <a:ext cx="1506538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200" dirty="0">
                <a:solidFill>
                  <a:srgbClr val="FF0000"/>
                </a:solidFill>
                <a:latin typeface="Arial" charset="0"/>
              </a:rPr>
              <a:t>відсунути</a:t>
            </a:r>
            <a:r>
              <a:rPr lang="ru-RU" altLang="uk-UA" sz="2200" dirty="0">
                <a:solidFill>
                  <a:srgbClr val="FF0000"/>
                </a:solidFill>
                <a:latin typeface="Arial" charset="0"/>
              </a:rPr>
              <a:t> </a:t>
            </a:r>
          </a:p>
        </p:txBody>
      </p:sp>
      <p:pic>
        <p:nvPicPr>
          <p:cNvPr id="30" name="Picture 30" descr="71be908af9f1885249478856766af95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339" y="3423295"/>
            <a:ext cx="1638300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2749451" y="4594870"/>
            <a:ext cx="1349375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200" dirty="0">
                <a:solidFill>
                  <a:srgbClr val="FF0000"/>
                </a:solidFill>
                <a:latin typeface="Arial" charset="0"/>
              </a:rPr>
              <a:t>відрізати</a:t>
            </a:r>
            <a:endParaRPr lang="ru-RU" altLang="uk-UA" sz="2200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32" name="Picture 39" descr="apple-red_ic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526" y="2010420"/>
            <a:ext cx="101600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40" descr="apple-red_ic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226" y="2010420"/>
            <a:ext cx="101600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4716016" y="2923233"/>
            <a:ext cx="12287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200" dirty="0">
                <a:solidFill>
                  <a:srgbClr val="FF0000"/>
                </a:solidFill>
                <a:latin typeface="Arial" charset="0"/>
              </a:rPr>
              <a:t>забрати</a:t>
            </a:r>
            <a:endParaRPr lang="ru-RU" altLang="uk-UA" sz="2200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35" name="Rectangle 43"/>
          <p:cNvSpPr>
            <a:spLocks noChangeArrowheads="1"/>
          </p:cNvSpPr>
          <p:nvPr/>
        </p:nvSpPr>
        <p:spPr bwMode="auto">
          <a:xfrm>
            <a:off x="4683026" y="4594870"/>
            <a:ext cx="153035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200" dirty="0">
                <a:latin typeface="Arial" charset="0"/>
              </a:rPr>
              <a:t> </a:t>
            </a:r>
            <a:r>
              <a:rPr lang="uk-UA" altLang="uk-UA" sz="2200" dirty="0">
                <a:solidFill>
                  <a:srgbClr val="FF0000"/>
                </a:solidFill>
                <a:latin typeface="Arial" charset="0"/>
              </a:rPr>
              <a:t>відсипати</a:t>
            </a:r>
            <a:endParaRPr lang="ru-RU" altLang="uk-UA" sz="2200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40" name="Picture 2" descr="Похожее изображени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501" y="3402658"/>
            <a:ext cx="1790700" cy="119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811003" y="566291"/>
            <a:ext cx="6877271" cy="1140977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Вилучити</a:t>
            </a:r>
            <a:r>
              <a:rPr lang="ru-RU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4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означає</a:t>
            </a:r>
            <a:r>
              <a:rPr lang="ru-RU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відсунути</a:t>
            </a:r>
            <a:r>
              <a:rPr lang="ru-RU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відрізати,забрати</a:t>
            </a:r>
            <a:r>
              <a:rPr lang="ru-RU" sz="24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kern="0" dirty="0" err="1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відсипати</a:t>
            </a:r>
            <a:r>
              <a:rPr lang="ru-RU" sz="24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тощо</a:t>
            </a:r>
            <a:r>
              <a:rPr lang="ru-RU" sz="24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10293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Содержимое 3"/>
          <p:cNvSpPr txBox="1">
            <a:spLocks/>
          </p:cNvSpPr>
          <p:nvPr/>
        </p:nvSpPr>
        <p:spPr>
          <a:xfrm>
            <a:off x="27552" y="-98829"/>
            <a:ext cx="8043863" cy="1223169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кожному малюнку обведи замкненою кривою тварин,</a:t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які залишилися. Скільки тварин залишилося?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04" t="34174"/>
          <a:stretch>
            <a:fillRect/>
          </a:stretch>
        </p:blipFill>
        <p:spPr bwMode="auto">
          <a:xfrm>
            <a:off x="2262883" y="2025030"/>
            <a:ext cx="1814512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72" t="28178" r="21599"/>
          <a:stretch>
            <a:fillRect/>
          </a:stretch>
        </p:blipFill>
        <p:spPr bwMode="auto">
          <a:xfrm>
            <a:off x="5125739" y="1918270"/>
            <a:ext cx="1776412" cy="2217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93" t="34174" r="25970"/>
          <a:stretch>
            <a:fillRect/>
          </a:stretch>
        </p:blipFill>
        <p:spPr bwMode="auto">
          <a:xfrm>
            <a:off x="743645" y="2025030"/>
            <a:ext cx="1519238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Овал 20"/>
          <p:cNvSpPr/>
          <p:nvPr/>
        </p:nvSpPr>
        <p:spPr>
          <a:xfrm>
            <a:off x="2027933" y="1923678"/>
            <a:ext cx="2159000" cy="1800200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10948" y="373540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5" name="Овал 24"/>
          <p:cNvSpPr/>
          <p:nvPr/>
        </p:nvSpPr>
        <p:spPr>
          <a:xfrm>
            <a:off x="251520" y="1652488"/>
            <a:ext cx="4087813" cy="2359422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101752" y="408674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057728" y="3823369"/>
            <a:ext cx="460325" cy="520886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320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37" name="TextBox 27"/>
          <p:cNvSpPr txBox="1"/>
          <p:nvPr/>
        </p:nvSpPr>
        <p:spPr>
          <a:xfrm>
            <a:off x="3106075" y="3844275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39" name="TextBox 27"/>
          <p:cNvSpPr txBox="1">
            <a:spLocks noChangeArrowheads="1"/>
          </p:cNvSpPr>
          <p:nvPr/>
        </p:nvSpPr>
        <p:spPr bwMode="auto">
          <a:xfrm>
            <a:off x="5783782" y="4241326"/>
            <a:ext cx="460325" cy="490664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320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41" name="TextBox 28"/>
          <p:cNvSpPr txBox="1"/>
          <p:nvPr/>
        </p:nvSpPr>
        <p:spPr>
          <a:xfrm>
            <a:off x="5851072" y="426423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28"/>
          <a:stretch/>
        </p:blipFill>
        <p:spPr bwMode="auto">
          <a:xfrm>
            <a:off x="6873413" y="1836829"/>
            <a:ext cx="11925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Овал 4"/>
          <p:cNvSpPr/>
          <p:nvPr/>
        </p:nvSpPr>
        <p:spPr>
          <a:xfrm>
            <a:off x="5016450" y="1368152"/>
            <a:ext cx="3155950" cy="3168352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Овал 4"/>
          <p:cNvSpPr/>
          <p:nvPr/>
        </p:nvSpPr>
        <p:spPr>
          <a:xfrm>
            <a:off x="5005089" y="1726480"/>
            <a:ext cx="2019300" cy="2409032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544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65102E-6 L -0.43681 -0.003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40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xit" presetSubtype="2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xit" presetSubtype="2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3" grpId="2" animBg="1"/>
      <p:bldP spid="25" grpId="0" animBg="1"/>
      <p:bldP spid="25" grpId="1" animBg="1"/>
      <p:bldP spid="26" grpId="0" animBg="1"/>
      <p:bldP spid="26" grpId="2" animBg="1"/>
      <p:bldP spid="36" grpId="0" animBg="1"/>
      <p:bldP spid="36" grpId="2" animBg="1"/>
      <p:bldP spid="37" grpId="0" animBg="1"/>
      <p:bldP spid="39" grpId="0" animBg="1"/>
      <p:bldP spid="39" grpId="2" animBg="1"/>
      <p:bldP spid="41" grpId="0" animBg="1"/>
      <p:bldP spid="38" grpId="0" animBg="1"/>
      <p:bldP spid="38" grpId="2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Содержимое 3"/>
          <p:cNvSpPr txBox="1">
            <a:spLocks/>
          </p:cNvSpPr>
          <p:nvPr/>
        </p:nvSpPr>
        <p:spPr>
          <a:xfrm>
            <a:off x="0" y="-38688"/>
            <a:ext cx="8786812" cy="1066800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 на парті ліворуч 6 трикутників, 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праворуч 3 чотирикутники.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5486400" y="2833688"/>
            <a:ext cx="33813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3000" b="1" dirty="0">
                <a:solidFill>
                  <a:srgbClr val="FF0000"/>
                </a:solidFill>
                <a:latin typeface="Arial" charset="0"/>
              </a:rPr>
              <a:t>Всього  більше </a:t>
            </a:r>
            <a:endParaRPr lang="ru-RU" altLang="uk-UA" sz="30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5" name="Равнобедренный треугольник 44"/>
          <p:cNvSpPr/>
          <p:nvPr/>
        </p:nvSpPr>
        <p:spPr>
          <a:xfrm>
            <a:off x="738188" y="2166938"/>
            <a:ext cx="928687" cy="857250"/>
          </a:xfrm>
          <a:prstGeom prst="triangle">
            <a:avLst/>
          </a:prstGeom>
          <a:solidFill>
            <a:srgbClr val="00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Равнобедренный треугольник 45"/>
          <p:cNvSpPr/>
          <p:nvPr/>
        </p:nvSpPr>
        <p:spPr>
          <a:xfrm>
            <a:off x="1381125" y="2881313"/>
            <a:ext cx="928688" cy="857250"/>
          </a:xfrm>
          <a:prstGeom prst="triangle">
            <a:avLst/>
          </a:prstGeom>
          <a:solidFill>
            <a:srgbClr val="00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7" name="Равнобедренный треугольник 46"/>
          <p:cNvSpPr/>
          <p:nvPr/>
        </p:nvSpPr>
        <p:spPr>
          <a:xfrm>
            <a:off x="2095500" y="2381250"/>
            <a:ext cx="928688" cy="857250"/>
          </a:xfrm>
          <a:prstGeom prst="triangle">
            <a:avLst/>
          </a:prstGeom>
          <a:solidFill>
            <a:srgbClr val="00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8" name="Равнобедренный треугольник 47"/>
          <p:cNvSpPr/>
          <p:nvPr/>
        </p:nvSpPr>
        <p:spPr>
          <a:xfrm>
            <a:off x="1166813" y="3810000"/>
            <a:ext cx="928687" cy="857250"/>
          </a:xfrm>
          <a:prstGeom prst="triangle">
            <a:avLst/>
          </a:prstGeom>
          <a:solidFill>
            <a:srgbClr val="00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Равнобедренный треугольник 48"/>
          <p:cNvSpPr/>
          <p:nvPr/>
        </p:nvSpPr>
        <p:spPr>
          <a:xfrm>
            <a:off x="452438" y="3095625"/>
            <a:ext cx="928687" cy="857250"/>
          </a:xfrm>
          <a:prstGeom prst="triangle">
            <a:avLst/>
          </a:prstGeom>
          <a:solidFill>
            <a:srgbClr val="00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Равнобедренный треугольник 49"/>
          <p:cNvSpPr/>
          <p:nvPr/>
        </p:nvSpPr>
        <p:spPr>
          <a:xfrm>
            <a:off x="2095500" y="3381375"/>
            <a:ext cx="928688" cy="857250"/>
          </a:xfrm>
          <a:prstGeom prst="triangle">
            <a:avLst/>
          </a:prstGeom>
          <a:solidFill>
            <a:srgbClr val="00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7310438" y="2309813"/>
            <a:ext cx="857250" cy="785812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6667500" y="3238500"/>
            <a:ext cx="857250" cy="78581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7739063" y="3381375"/>
            <a:ext cx="857250" cy="78581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381000" y="1809750"/>
            <a:ext cx="4357688" cy="2928938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sp>
        <p:nvSpPr>
          <p:cNvPr id="55" name="Содержимое 3"/>
          <p:cNvSpPr txBox="1">
            <a:spLocks/>
          </p:cNvSpPr>
          <p:nvPr/>
        </p:nvSpPr>
        <p:spPr bwMode="auto">
          <a:xfrm>
            <a:off x="-1" y="-20540"/>
            <a:ext cx="8786813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uk-UA" altLang="uk-UA" sz="2200" dirty="0" smtClean="0">
              <a:latin typeface="Arial" charset="0"/>
            </a:endParaRPr>
          </a:p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uk-UA" altLang="uk-UA" sz="2200" dirty="0" smtClean="0">
                <a:latin typeface="Arial" charset="0"/>
              </a:rPr>
              <a:t>Об'єднайте </a:t>
            </a:r>
            <a:r>
              <a:rPr lang="uk-UA" altLang="uk-UA" sz="2200" dirty="0">
                <a:latin typeface="Arial" charset="0"/>
              </a:rPr>
              <a:t>трикутники і чотирикутники. </a:t>
            </a:r>
            <a:r>
              <a:rPr lang="en-US" altLang="uk-UA" sz="2200" dirty="0">
                <a:latin typeface="Arial" charset="0"/>
              </a:rPr>
              <a:t/>
            </a:r>
            <a:br>
              <a:rPr lang="en-US" altLang="uk-UA" sz="2200" dirty="0">
                <a:latin typeface="Arial" charset="0"/>
              </a:rPr>
            </a:br>
            <a:r>
              <a:rPr lang="uk-UA" altLang="uk-UA" sz="2200" dirty="0">
                <a:latin typeface="Arial" charset="0"/>
              </a:rPr>
              <a:t>Назвіть одержану множину. </a:t>
            </a:r>
          </a:p>
          <a:p>
            <a:pPr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ru-RU" altLang="uk-UA" sz="2200" dirty="0">
              <a:latin typeface="Arial" charset="0"/>
            </a:endParaRPr>
          </a:p>
        </p:txBody>
      </p:sp>
      <p:sp>
        <p:nvSpPr>
          <p:cNvPr id="56" name="Содержимое 3"/>
          <p:cNvSpPr txBox="1">
            <a:spLocks/>
          </p:cNvSpPr>
          <p:nvPr/>
        </p:nvSpPr>
        <p:spPr bwMode="auto">
          <a:xfrm>
            <a:off x="-2" y="-38688"/>
            <a:ext cx="8786813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864" tIns="91440"/>
          <a:lstStyle>
            <a:lvl1pPr marL="43815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uk-UA" altLang="uk-UA" sz="2200" dirty="0" smtClean="0">
              <a:latin typeface="Arial" charset="0"/>
            </a:endParaRPr>
          </a:p>
          <a:p>
            <a:pPr marL="0"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uk-UA" altLang="uk-UA" sz="2200" dirty="0" smtClean="0">
                <a:latin typeface="Arial" charset="0"/>
              </a:rPr>
              <a:t>Скільки </a:t>
            </a:r>
            <a:r>
              <a:rPr lang="uk-UA" altLang="uk-UA" sz="2200" dirty="0">
                <a:latin typeface="Arial" charset="0"/>
              </a:rPr>
              <a:t>було трикутників? чотирикутників? </a:t>
            </a:r>
          </a:p>
          <a:p>
            <a:pPr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ru-RU" altLang="uk-UA" sz="22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0967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10686E-6 L -0.47135 -0.08462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76" y="-4231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3E-7 L -0.31771 -0.07258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85" y="-3644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-0.50087 0.08148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00" y="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2" dur="2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4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uild="p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5" grpId="0" build="p"/>
      <p:bldP spid="55" grpId="1" build="p"/>
      <p:bldP spid="5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Содержимое 3"/>
          <p:cNvSpPr txBox="1">
            <a:spLocks/>
          </p:cNvSpPr>
          <p:nvPr/>
        </p:nvSpPr>
        <p:spPr>
          <a:xfrm>
            <a:off x="-1" y="-27851"/>
            <a:ext cx="8715375" cy="871409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 на парті  7 кружків,  3 вилучіть.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505200" y="2595563"/>
            <a:ext cx="28956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400" b="1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uk-UA" altLang="uk-UA" sz="3000" b="1" dirty="0">
                <a:solidFill>
                  <a:srgbClr val="FF0000"/>
                </a:solidFill>
                <a:latin typeface="Arial" charset="0"/>
              </a:rPr>
              <a:t>Залишилося менше</a:t>
            </a:r>
            <a:endParaRPr lang="ru-RU" altLang="uk-UA" sz="3000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857250" y="2595563"/>
            <a:ext cx="928688" cy="85725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428750" y="1881188"/>
            <a:ext cx="928688" cy="85725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2143125" y="3595688"/>
            <a:ext cx="928688" cy="85725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785938" y="2738438"/>
            <a:ext cx="928687" cy="85725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214438" y="3452813"/>
            <a:ext cx="928687" cy="85725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2357438" y="1952625"/>
            <a:ext cx="928687" cy="85725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2786063" y="2809875"/>
            <a:ext cx="928687" cy="857250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42938" y="1809750"/>
            <a:ext cx="2286000" cy="2786063"/>
          </a:xfrm>
          <a:prstGeom prst="round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одержимое 3"/>
          <p:cNvSpPr txBox="1">
            <a:spLocks/>
          </p:cNvSpPr>
          <p:nvPr/>
        </p:nvSpPr>
        <p:spPr>
          <a:xfrm>
            <a:off x="-2" y="-37945"/>
            <a:ext cx="8715375" cy="696912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Покажіть 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множину кружків, що залишилась. 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Содержимое 3"/>
          <p:cNvSpPr txBox="1">
            <a:spLocks/>
          </p:cNvSpPr>
          <p:nvPr/>
        </p:nvSpPr>
        <p:spPr>
          <a:xfrm>
            <a:off x="-10207" y="-20540"/>
            <a:ext cx="8715375" cy="754062"/>
          </a:xfrm>
          <a:prstGeom prst="rect">
            <a:avLst/>
          </a:prstGeom>
        </p:spPr>
        <p:txBody>
          <a:bodyPr lIns="54864" tIns="91440"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Скільки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було кружків? Скільки вилучили? 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Содержимое 3"/>
          <p:cNvSpPr txBox="1">
            <a:spLocks/>
          </p:cNvSpPr>
          <p:nvPr/>
        </p:nvSpPr>
        <p:spPr>
          <a:xfrm>
            <a:off x="-10208" y="-30928"/>
            <a:ext cx="8715375" cy="132080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Скільки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залишилось? Залишилось більше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чи менше, ніж було спочатку? Чому?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9856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0.56129 -0.03032 " pathEditMode="relative" rAng="0" ptsTypes="AA">
                                      <p:cBhvr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00" y="-1500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0.45937 -0.03981 " pathEditMode="relative" rAng="0" ptsTypes="AA">
                                      <p:cBhvr>
                                        <p:cTn id="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0" y="-2000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64774 -0.08102 " pathEditMode="relative" rAng="0" ptsTypes="AA">
                                      <p:cBhvr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00" y="-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9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1" build="p"/>
      <p:bldP spid="20" grpId="0"/>
      <p:bldP spid="20" grpId="1"/>
      <p:bldP spid="21" grpId="0" animBg="1"/>
      <p:bldP spid="22" grpId="0" animBg="1"/>
      <p:bldP spid="23" grpId="0" animBg="1"/>
      <p:bldP spid="23" grpId="1" animBg="1"/>
      <p:bldP spid="24" grpId="0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9" grpId="0" build="p"/>
      <p:bldP spid="29" grpId="1" build="p"/>
      <p:bldP spid="30" grpId="0" build="p"/>
      <p:bldP spid="30" grpId="1" build="p"/>
      <p:bldP spid="3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" t="20340" r="7124" b="32430"/>
          <a:stretch>
            <a:fillRect/>
          </a:stretch>
        </p:blipFill>
        <p:spPr bwMode="auto">
          <a:xfrm>
            <a:off x="0" y="1131590"/>
            <a:ext cx="9144000" cy="216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Oval 15"/>
          <p:cNvSpPr/>
          <p:nvPr/>
        </p:nvSpPr>
        <p:spPr>
          <a:xfrm>
            <a:off x="1295400" y="1314152"/>
            <a:ext cx="1963738" cy="1598613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99592" y="1913403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347864" y="1881088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36" name="TextBox 27"/>
          <p:cNvSpPr txBox="1">
            <a:spLocks noChangeArrowheads="1"/>
          </p:cNvSpPr>
          <p:nvPr/>
        </p:nvSpPr>
        <p:spPr bwMode="auto">
          <a:xfrm>
            <a:off x="2188876" y="2984996"/>
            <a:ext cx="342900" cy="458788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40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204442" y="3014335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38" name="Oval 30"/>
          <p:cNvSpPr/>
          <p:nvPr/>
        </p:nvSpPr>
        <p:spPr>
          <a:xfrm>
            <a:off x="4498975" y="1314152"/>
            <a:ext cx="2033588" cy="1598613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  <a:solidFill>
                <a:schemeClr val="dk1"/>
              </a:solidFill>
            </a:endParaRPr>
          </a:p>
        </p:txBody>
      </p:sp>
      <p:sp>
        <p:nvSpPr>
          <p:cNvPr id="39" name="Rectangle 31"/>
          <p:cNvSpPr>
            <a:spLocks noChangeArrowheads="1"/>
          </p:cNvSpPr>
          <p:nvPr/>
        </p:nvSpPr>
        <p:spPr bwMode="auto">
          <a:xfrm>
            <a:off x="1524000" y="3450331"/>
            <a:ext cx="1688219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300" dirty="0">
                <a:solidFill>
                  <a:srgbClr val="FF0000"/>
                </a:solidFill>
                <a:latin typeface="Arial" charset="0"/>
              </a:rPr>
              <a:t> об’єднати </a:t>
            </a:r>
            <a:endParaRPr lang="ru-RU" altLang="uk-UA" sz="2300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0" name="TextBox 27"/>
          <p:cNvSpPr txBox="1">
            <a:spLocks noChangeArrowheads="1"/>
          </p:cNvSpPr>
          <p:nvPr/>
        </p:nvSpPr>
        <p:spPr bwMode="auto">
          <a:xfrm>
            <a:off x="5421025" y="2984996"/>
            <a:ext cx="375111" cy="458788"/>
          </a:xfrm>
          <a:prstGeom prst="rect">
            <a:avLst/>
          </a:prstGeom>
          <a:noFill/>
          <a:ln w="19050" algn="ctr">
            <a:solidFill>
              <a:srgbClr val="00B0F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ru-RU" altLang="uk-UA" sz="240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41" name="Rectangle 34"/>
          <p:cNvSpPr>
            <a:spLocks noChangeArrowheads="1"/>
          </p:cNvSpPr>
          <p:nvPr/>
        </p:nvSpPr>
        <p:spPr bwMode="auto">
          <a:xfrm>
            <a:off x="5580112" y="3450331"/>
            <a:ext cx="1444626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300" dirty="0">
                <a:solidFill>
                  <a:srgbClr val="FF0000"/>
                </a:solidFill>
                <a:latin typeface="Arial" charset="0"/>
              </a:rPr>
              <a:t>вилучити</a:t>
            </a:r>
            <a:endParaRPr lang="ru-RU" altLang="uk-UA" sz="2300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2" name="TextBox 31"/>
          <p:cNvSpPr txBox="1"/>
          <p:nvPr/>
        </p:nvSpPr>
        <p:spPr>
          <a:xfrm>
            <a:off x="6205229" y="289524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43" name="TextBox 29"/>
          <p:cNvSpPr txBox="1"/>
          <p:nvPr/>
        </p:nvSpPr>
        <p:spPr>
          <a:xfrm>
            <a:off x="5431922" y="2992689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44" name="Rectangle 46"/>
          <p:cNvSpPr>
            <a:spLocks noChangeArrowheads="1"/>
          </p:cNvSpPr>
          <p:nvPr/>
        </p:nvSpPr>
        <p:spPr bwMode="auto">
          <a:xfrm>
            <a:off x="1119273" y="3783676"/>
            <a:ext cx="249767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dirty="0" smtClean="0">
                <a:latin typeface="Arial" charset="0"/>
              </a:rPr>
              <a:t>Усього </a:t>
            </a:r>
            <a:r>
              <a:rPr lang="uk-UA" altLang="uk-UA" sz="2000" dirty="0">
                <a:latin typeface="Arial" charset="0"/>
              </a:rPr>
              <a:t>4 і 2, буде </a:t>
            </a:r>
            <a:r>
              <a:rPr lang="uk-UA" altLang="uk-UA" sz="2000" dirty="0" smtClean="0">
                <a:latin typeface="Arial" charset="0"/>
              </a:rPr>
              <a:t>6.</a:t>
            </a:r>
            <a:endParaRPr lang="uk-UA" altLang="uk-UA" sz="2000" dirty="0">
              <a:latin typeface="Arial" charset="0"/>
            </a:endParaRPr>
          </a:p>
        </p:txBody>
      </p:sp>
      <p:sp>
        <p:nvSpPr>
          <p:cNvPr id="45" name="Rectangle 47"/>
          <p:cNvSpPr>
            <a:spLocks noChangeArrowheads="1"/>
          </p:cNvSpPr>
          <p:nvPr/>
        </p:nvSpPr>
        <p:spPr bwMode="auto">
          <a:xfrm>
            <a:off x="4468638" y="3785264"/>
            <a:ext cx="35584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dirty="0">
                <a:latin typeface="Arial" charset="0"/>
              </a:rPr>
              <a:t>Залишилося 6 без 2, буде </a:t>
            </a:r>
            <a:r>
              <a:rPr lang="uk-UA" altLang="uk-UA" sz="2000" dirty="0" smtClean="0">
                <a:latin typeface="Arial" charset="0"/>
              </a:rPr>
              <a:t>4.</a:t>
            </a:r>
            <a:endParaRPr lang="uk-UA" altLang="uk-UA" sz="2000" dirty="0">
              <a:latin typeface="Arial" charset="0"/>
            </a:endParaRPr>
          </a:p>
        </p:txBody>
      </p:sp>
      <p:sp>
        <p:nvSpPr>
          <p:cNvPr id="47" name="Содержимое 3"/>
          <p:cNvSpPr txBox="1">
            <a:spLocks/>
          </p:cNvSpPr>
          <p:nvPr/>
        </p:nvSpPr>
        <p:spPr>
          <a:xfrm>
            <a:off x="0" y="-20540"/>
            <a:ext cx="8043863" cy="923925"/>
          </a:xfrm>
          <a:prstGeom prst="rect">
            <a:avLst/>
          </a:prstGeom>
        </p:spPr>
        <p:txBody>
          <a:bodyPr lIns="54864" tIns="91440">
            <a:no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uk-UA" sz="2200" kern="0" dirty="0" smtClean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Поміркуй, які предмети об’єднували, а які — вилучали.</a:t>
            </a:r>
            <a:b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 предметів стає більше? Коли стає менше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2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228353" y="4227934"/>
            <a:ext cx="4935935" cy="711636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200" kern="0" dirty="0">
                <a:latin typeface="Arial" panose="020B0604020202020204" pitchFamily="34" charset="0"/>
                <a:cs typeface="Arial" panose="020B0604020202020204" pitchFamily="34" charset="0"/>
              </a:rPr>
              <a:t>Коли об’єднуємо, стає більше.</a:t>
            </a:r>
            <a:br>
              <a:rPr lang="uk-UA" sz="2200" kern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>
                <a:latin typeface="Arial" panose="020B0604020202020204" pitchFamily="34" charset="0"/>
                <a:cs typeface="Arial" panose="020B0604020202020204" pitchFamily="34" charset="0"/>
              </a:rPr>
              <a:t>Коли вилучаємо, стає менше.</a:t>
            </a:r>
          </a:p>
        </p:txBody>
      </p:sp>
      <p:sp>
        <p:nvSpPr>
          <p:cNvPr id="22" name="TextBox 31"/>
          <p:cNvSpPr txBox="1"/>
          <p:nvPr/>
        </p:nvSpPr>
        <p:spPr>
          <a:xfrm>
            <a:off x="7962554" y="1913403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3985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" dur="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4" dur="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xit" presetSubtype="2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1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5" dur="500" autoRev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6" dur="500" autoRev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7" dur="500" autoRev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autoRev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4" grpId="2" animBg="1"/>
      <p:bldP spid="35" grpId="0" animBg="1"/>
      <p:bldP spid="35" grpId="2" animBg="1"/>
      <p:bldP spid="36" grpId="0" animBg="1"/>
      <p:bldP spid="36" grpId="2" animBg="1"/>
      <p:bldP spid="37" grpId="0" animBg="1"/>
      <p:bldP spid="37" grpId="1" animBg="1"/>
      <p:bldP spid="38" grpId="0" animBg="1"/>
      <p:bldP spid="39" grpId="0"/>
      <p:bldP spid="40" grpId="0" animBg="1"/>
      <p:bldP spid="40" grpId="2" animBg="1"/>
      <p:bldP spid="42" grpId="0" animBg="1"/>
      <p:bldP spid="42" grpId="2" animBg="1"/>
      <p:bldP spid="43" grpId="0" animBg="1"/>
      <p:bldP spid="43" grpId="1" animBg="1"/>
      <p:bldP spid="45" grpId="0"/>
      <p:bldP spid="21" grpId="0" animBg="1"/>
      <p:bldP spid="22" grpId="0" animBg="1"/>
      <p:bldP spid="22" grpId="2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1197</TotalTime>
  <Words>275</Words>
  <Application>Microsoft Office PowerPoint</Application>
  <PresentationFormat>Экран (16:9)</PresentationFormat>
  <Paragraphs>101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Masha</cp:lastModifiedBy>
  <cp:revision>145</cp:revision>
  <dcterms:created xsi:type="dcterms:W3CDTF">2017-08-14T11:51:21Z</dcterms:created>
  <dcterms:modified xsi:type="dcterms:W3CDTF">2018-08-27T08:59:26Z</dcterms:modified>
</cp:coreProperties>
</file>