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9"/>
  </p:notesMasterIdLst>
  <p:sldIdLst>
    <p:sldId id="284" r:id="rId2"/>
    <p:sldId id="256" r:id="rId3"/>
    <p:sldId id="258" r:id="rId4"/>
    <p:sldId id="287" r:id="rId5"/>
    <p:sldId id="262" r:id="rId6"/>
    <p:sldId id="285" r:id="rId7"/>
    <p:sldId id="306" r:id="rId8"/>
    <p:sldId id="286" r:id="rId9"/>
    <p:sldId id="264" r:id="rId10"/>
    <p:sldId id="278" r:id="rId11"/>
    <p:sldId id="301" r:id="rId12"/>
    <p:sldId id="303" r:id="rId13"/>
    <p:sldId id="307" r:id="rId14"/>
    <p:sldId id="265" r:id="rId15"/>
    <p:sldId id="296" r:id="rId16"/>
    <p:sldId id="304" r:id="rId17"/>
    <p:sldId id="259" r:id="rId18"/>
    <p:sldId id="289" r:id="rId19"/>
    <p:sldId id="298" r:id="rId20"/>
    <p:sldId id="293" r:id="rId21"/>
    <p:sldId id="299" r:id="rId22"/>
    <p:sldId id="294" r:id="rId23"/>
    <p:sldId id="291" r:id="rId24"/>
    <p:sldId id="292" r:id="rId25"/>
    <p:sldId id="281" r:id="rId26"/>
    <p:sldId id="308" r:id="rId27"/>
    <p:sldId id="30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15" autoAdjust="0"/>
    <p:restoredTop sz="94660"/>
  </p:normalViewPr>
  <p:slideViewPr>
    <p:cSldViewPr>
      <p:cViewPr>
        <p:scale>
          <a:sx n="87" d="100"/>
          <a:sy n="87" d="100"/>
        </p:scale>
        <p:origin x="-792" y="6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3" d="100"/>
          <a:sy n="53" d="100"/>
        </p:scale>
        <p:origin x="-2820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894C58-8DA6-46E8-932F-1CCB3700DACC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0E2DE5-AE5A-4CCF-9355-89126B48AD1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90534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68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/>
          </a:p>
        </p:txBody>
      </p:sp>
      <p:sp>
        <p:nvSpPr>
          <p:cNvPr id="71683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C7D11DF-0D72-414D-B029-219741440E2A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484961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29" name="Образ слайда 1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3730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uk-UA" dirty="0" smtClean="0"/>
          </a:p>
        </p:txBody>
      </p:sp>
      <p:sp>
        <p:nvSpPr>
          <p:cNvPr id="73731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A43D5D3-6816-48DA-8255-BA3EE43AC816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</a:pPr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778199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9686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60065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54701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9970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18854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6629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763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97163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816988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2864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4960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chemeClr val="bg1"/>
            </a:gs>
            <a:gs pos="42000">
              <a:schemeClr val="tx2">
                <a:lumMod val="40000"/>
                <a:lumOff val="60000"/>
              </a:schemeClr>
            </a:gs>
            <a:gs pos="69000">
              <a:schemeClr val="accent1">
                <a:lumMod val="40000"/>
                <a:lumOff val="60000"/>
              </a:schemeClr>
            </a:gs>
            <a:gs pos="81000">
              <a:schemeClr val="accent6">
                <a:lumMod val="60000"/>
                <a:lumOff val="40000"/>
              </a:schemeClr>
            </a:gs>
            <a:gs pos="100000">
              <a:schemeClr val="accent3">
                <a:lumMod val="75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D42447-FDC8-4258-B99F-22C1D4D87CE0}" type="datetimeFigureOut">
              <a:rPr lang="ru-RU" smtClean="0"/>
              <a:t>14.04.2020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A72EC4-FDB1-47F7-8127-7215FDF982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7036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33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7" Type="http://schemas.openxmlformats.org/officeDocument/2006/relationships/image" Target="../media/image43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png"/><Relationship Id="rId5" Type="http://schemas.openxmlformats.org/officeDocument/2006/relationships/image" Target="../media/image41.jpg"/><Relationship Id="rId4" Type="http://schemas.openxmlformats.org/officeDocument/2006/relationships/image" Target="../media/image40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interactive.ranok.com.ua/course/pdrychniki/matematika-pidrychnik-dlya-1-klasy-zakladv-zagalno-seredno-osvti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channel/UCeFZd8UVIhapGoVVcpN6HDQ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channel/UCkCUYEVb4-tIr3MbLPXuEa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вал 2"/>
          <p:cNvSpPr/>
          <p:nvPr/>
        </p:nvSpPr>
        <p:spPr>
          <a:xfrm>
            <a:off x="1475656" y="330515"/>
            <a:ext cx="7092788" cy="6120680"/>
          </a:xfrm>
          <a:prstGeom prst="ellipse">
            <a:avLst/>
          </a:prstGeom>
          <a:solidFill>
            <a:schemeClr val="bg1">
              <a:alpha val="72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332571" y="1281643"/>
            <a:ext cx="734481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Порівнюємо </a:t>
            </a:r>
            <a:r>
              <a:rPr lang="uk-UA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числа в межах </a:t>
            </a:r>
            <a:r>
              <a:rPr lang="uk-UA" sz="3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kumimoji="0" lang="ru-RU" sz="3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59832" y="4430653"/>
            <a:ext cx="561662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4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Кисіль Марина Вікторівна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 початкових класів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Криворізької спеціалізованої школи № 70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000" b="1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поглибленим вивченням </a:t>
            </a:r>
            <a:br>
              <a:rPr lang="uk-UA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економіки та правознавства 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475" y="4293096"/>
            <a:ext cx="2532820" cy="21580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78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stat20.privet.ru/lr/0b2bb1825b9e460b0be48c4d5dea34a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3386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4786322"/>
            <a:ext cx="9144000" cy="1827215"/>
          </a:xfrm>
        </p:spPr>
        <p:txBody>
          <a:bodyPr>
            <a:normAutofit/>
          </a:bodyPr>
          <a:lstStyle/>
          <a:p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«Подорож</a:t>
            </a:r>
            <a:b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</a:br>
            <a:r>
              <a:rPr lang="uk-UA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 Математичним океаном»</a:t>
            </a:r>
            <a:endParaRPr lang="ru-RU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  <p:pic>
        <p:nvPicPr>
          <p:cNvPr id="6" name="Picture 41" descr="sailboa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764704"/>
            <a:ext cx="6216036" cy="3528392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freelance.ru/img/portfolio/pics/00/05/1D/3351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2123728" y="5857892"/>
            <a:ext cx="517863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rgbClr val="002060"/>
                </a:solidFill>
                <a:latin typeface="Cambria" pitchFamily="18" charset="0"/>
              </a:rPr>
              <a:t>КАРТА ПОДОРОЖІ</a:t>
            </a:r>
            <a:endParaRPr lang="ru-RU" sz="4000" b="1" dirty="0">
              <a:solidFill>
                <a:srgbClr val="002060"/>
              </a:solidFill>
              <a:latin typeface="Cambria" pitchFamily="18" charset="0"/>
            </a:endParaRPr>
          </a:p>
        </p:txBody>
      </p:sp>
      <p:pic>
        <p:nvPicPr>
          <p:cNvPr id="4" name="Picture 53" descr="3f3b7b0d28f958b79ab69d6d4a5ca3b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1142984"/>
            <a:ext cx="1371600" cy="685800"/>
          </a:xfrm>
          <a:prstGeom prst="rect">
            <a:avLst/>
          </a:prstGeom>
          <a:noFill/>
        </p:spPr>
      </p:pic>
      <p:pic>
        <p:nvPicPr>
          <p:cNvPr id="5" name="Picture 53" descr="3f3b7b0d28f958b79ab69d6d4a5ca3b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7340" y="5218842"/>
            <a:ext cx="1371600" cy="685800"/>
          </a:xfrm>
          <a:prstGeom prst="rect">
            <a:avLst/>
          </a:prstGeom>
          <a:noFill/>
        </p:spPr>
      </p:pic>
      <p:pic>
        <p:nvPicPr>
          <p:cNvPr id="6" name="Picture 53" descr="3f3b7b0d28f958b79ab69d6d4a5ca3b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43570" y="2214554"/>
            <a:ext cx="1371600" cy="685800"/>
          </a:xfrm>
          <a:prstGeom prst="rect">
            <a:avLst/>
          </a:prstGeom>
          <a:noFill/>
        </p:spPr>
      </p:pic>
      <p:pic>
        <p:nvPicPr>
          <p:cNvPr id="7" name="Picture 53" descr="3f3b7b0d28f958b79ab69d6d4a5ca3b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786058"/>
            <a:ext cx="1371600" cy="685800"/>
          </a:xfrm>
          <a:prstGeom prst="rect">
            <a:avLst/>
          </a:prstGeom>
          <a:noFill/>
        </p:spPr>
      </p:pic>
      <p:pic>
        <p:nvPicPr>
          <p:cNvPr id="8" name="Picture 53" descr="3f3b7b0d28f958b79ab69d6d4a5ca3b1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785794"/>
            <a:ext cx="1371600" cy="685800"/>
          </a:xfrm>
          <a:prstGeom prst="rect">
            <a:avLst/>
          </a:prstGeom>
          <a:noFill/>
        </p:spPr>
      </p:pic>
      <p:sp>
        <p:nvSpPr>
          <p:cNvPr id="9" name="TextBox 8"/>
          <p:cNvSpPr txBox="1"/>
          <p:nvPr/>
        </p:nvSpPr>
        <p:spPr>
          <a:xfrm>
            <a:off x="1285852" y="1000108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Острів Блискавка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571736" y="2857496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Бухта</a:t>
            </a:r>
          </a:p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 Порівнянь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572232" y="2357430"/>
            <a:ext cx="257176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Острів Інформативний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00298" y="4929198"/>
            <a:ext cx="22860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Острів Спортивний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076056" y="1000108"/>
            <a:ext cx="19391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Острів </a:t>
            </a:r>
          </a:p>
          <a:p>
            <a:pPr algn="ctr"/>
            <a:r>
              <a:rPr lang="uk-UA" sz="2000" b="1" dirty="0" smtClean="0">
                <a:solidFill>
                  <a:schemeClr val="tx2">
                    <a:lumMod val="50000"/>
                  </a:schemeClr>
                </a:solidFill>
                <a:latin typeface="Cambria" pitchFamily="18" charset="0"/>
              </a:rPr>
              <a:t>Відпочинок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Cambria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215206" y="4077072"/>
            <a:ext cx="19287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Острів </a:t>
            </a:r>
          </a:p>
          <a:p>
            <a:r>
              <a:rPr lang="uk-UA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Загадковий</a:t>
            </a:r>
            <a:endParaRPr lang="ru-RU" sz="2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0640" y="4002412"/>
            <a:ext cx="1371719" cy="68890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9490" y="4015436"/>
            <a:ext cx="1371719" cy="682811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1178743" y="4387201"/>
            <a:ext cx="19287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Порт </a:t>
            </a:r>
            <a:br>
              <a:rPr lang="uk-UA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</a:br>
            <a:r>
              <a:rPr lang="uk-UA" sz="2000" b="1" dirty="0" smtClean="0">
                <a:latin typeface="Cambria" panose="02040503050406030204" pitchFamily="18" charset="0"/>
                <a:ea typeface="Cambria" panose="02040503050406030204" pitchFamily="18" charset="0"/>
              </a:rPr>
              <a:t>Перевірний</a:t>
            </a:r>
            <a:endParaRPr lang="ru-RU" sz="2000" b="1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кутник 3"/>
          <p:cNvSpPr/>
          <p:nvPr/>
        </p:nvSpPr>
        <p:spPr>
          <a:xfrm>
            <a:off x="467544" y="404664"/>
            <a:ext cx="792088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49263" fontAlgn="base">
              <a:spcBef>
                <a:spcPct val="0"/>
              </a:spcBef>
              <a:spcAft>
                <a:spcPct val="0"/>
              </a:spcAft>
            </a:pPr>
            <a:r>
              <a:rPr lang="uk-UA" altLang="ru-RU" sz="4000" b="1" dirty="0">
                <a:solidFill>
                  <a:srgbClr val="E46C0A"/>
                </a:solidFill>
                <a:ea typeface="Microsoft YaHei" panose="020B0503020204020204" pitchFamily="34" charset="-122"/>
              </a:rPr>
              <a:t>Перевірка «вхідних квитків» </a:t>
            </a:r>
            <a:r>
              <a:rPr lang="uk-UA" altLang="ru-RU" sz="4000" b="1" dirty="0" smtClean="0">
                <a:solidFill>
                  <a:srgbClr val="E46C0A"/>
                </a:solidFill>
                <a:ea typeface="Microsoft YaHei" panose="020B0503020204020204" pitchFamily="34" charset="-122"/>
              </a:rPr>
              <a:t/>
            </a:r>
            <a:br>
              <a:rPr lang="uk-UA" altLang="ru-RU" sz="4000" b="1" dirty="0" smtClean="0">
                <a:solidFill>
                  <a:srgbClr val="E46C0A"/>
                </a:solidFill>
                <a:ea typeface="Microsoft YaHei" panose="020B0503020204020204" pitchFamily="34" charset="-122"/>
              </a:rPr>
            </a:br>
            <a:r>
              <a:rPr lang="uk-UA" altLang="ru-RU" sz="4000" b="1" dirty="0" smtClean="0">
                <a:solidFill>
                  <a:srgbClr val="E46C0A"/>
                </a:solidFill>
                <a:ea typeface="Microsoft YaHei" panose="020B0503020204020204" pitchFamily="34" charset="-122"/>
              </a:rPr>
              <a:t>на </a:t>
            </a:r>
            <a:r>
              <a:rPr lang="uk-UA" altLang="ru-RU" sz="4000" b="1" dirty="0">
                <a:solidFill>
                  <a:srgbClr val="E46C0A"/>
                </a:solidFill>
                <a:ea typeface="Microsoft YaHei" panose="020B0503020204020204" pitchFamily="34" charset="-122"/>
              </a:rPr>
              <a:t>пароплав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100" y="4227229"/>
            <a:ext cx="126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46</a:t>
            </a:r>
            <a:endParaRPr kumimoji="0" lang="ru-RU" sz="7200" b="1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4113" y="4110894"/>
            <a:ext cx="1611083" cy="14748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177738" y="4227229"/>
            <a:ext cx="123759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48</a:t>
            </a:r>
            <a:endParaRPr kumimoji="0" lang="ru-RU" sz="7200" b="1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5641" y="5531886"/>
            <a:ext cx="117592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31</a:t>
            </a:r>
            <a:endParaRPr kumimoji="0" lang="ru-RU" sz="7200" b="1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2121" y="5370298"/>
            <a:ext cx="1774090" cy="160338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3246211" y="5486484"/>
            <a:ext cx="116912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7200" b="1" i="0" u="none" strike="noStrike" kern="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rPr>
              <a:t>33</a:t>
            </a:r>
            <a:endParaRPr kumimoji="0" lang="ru-RU" sz="7200" b="1" i="0" u="none" strike="noStrike" kern="0" cap="none" spc="0" normalizeH="0" baseline="0" noProof="0" dirty="0" smtClean="0">
              <a:ln>
                <a:noFill/>
              </a:ln>
              <a:solidFill>
                <a:srgbClr val="00B050"/>
              </a:solidFill>
              <a:effectLst/>
              <a:uLnTx/>
              <a:uFillTx/>
            </a:endParaRPr>
          </a:p>
        </p:txBody>
      </p:sp>
      <p:pic>
        <p:nvPicPr>
          <p:cNvPr id="17" name="Picture 41" descr="sailboat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65909" y="2780928"/>
            <a:ext cx="4632072" cy="2629291"/>
          </a:xfrm>
          <a:prstGeom prst="rect">
            <a:avLst/>
          </a:prstGeom>
          <a:noFill/>
        </p:spPr>
      </p:pic>
      <p:sp>
        <p:nvSpPr>
          <p:cNvPr id="18" name="TextBox 17"/>
          <p:cNvSpPr txBox="1"/>
          <p:nvPr/>
        </p:nvSpPr>
        <p:spPr>
          <a:xfrm>
            <a:off x="323100" y="3501008"/>
            <a:ext cx="424280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200" b="1" dirty="0" smtClean="0">
                <a:solidFill>
                  <a:schemeClr val="accent6">
                    <a:lumMod val="50000"/>
                  </a:schemeClr>
                </a:solidFill>
              </a:rPr>
              <a:t>Назви «сусідів» чисел</a:t>
            </a:r>
            <a:endParaRPr lang="ru-RU" sz="32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3583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7" grpId="0"/>
      <p:bldP spid="8" grpId="0"/>
      <p:bldP spid="10" grpId="0"/>
      <p:bldP spid="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832652"/>
            <a:ext cx="9144000" cy="1192696"/>
          </a:xfrm>
          <a:prstGeom prst="rect">
            <a:avLst/>
          </a:prstGeom>
        </p:spPr>
      </p:pic>
      <p:pic>
        <p:nvPicPr>
          <p:cNvPr id="18436" name="Picture 4" descr="http://img1.liveinternet.ru/images/attach/c/3/84/302/84302181_large_gorod_na_ostrov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0"/>
            <a:ext cx="34918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Острів </a:t>
            </a:r>
          </a:p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Загадковий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4147EAFE-DB22-4FEA-9770-19859ECE562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3794" t="48326" r="9891" b="47392"/>
          <a:stretch/>
        </p:blipFill>
        <p:spPr>
          <a:xfrm>
            <a:off x="350711" y="5588050"/>
            <a:ext cx="8613777" cy="1071154"/>
          </a:xfrm>
          <a:prstGeom prst="rect">
            <a:avLst/>
          </a:prstGeom>
          <a:ln w="38100" cap="sq">
            <a:solidFill>
              <a:srgbClr val="2F3242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39" y="5521244"/>
            <a:ext cx="9144000" cy="11319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467544" y="4649653"/>
            <a:ext cx="70567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FF0000"/>
                </a:solidFill>
              </a:rPr>
              <a:t>Доповни       числовий                ряд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3999" cy="685829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64494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Острів Порівнянь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1607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312738" y="3108319"/>
            <a:ext cx="8229600" cy="20740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1763688" y="4365104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+mn-ea"/>
                <a:cs typeface="Times New Roman" pitchFamily="18" charset="0"/>
              </a:rPr>
              <a:t>&lt;</a:t>
            </a:r>
            <a:endParaRPr kumimoji="0" lang="ru-RU" sz="2800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ea typeface="+mn-ea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779912" y="4293096"/>
            <a:ext cx="504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b="1" dirty="0">
                <a:solidFill>
                  <a:srgbClr val="00B050"/>
                </a:solidFill>
                <a:cs typeface="Times New Roman" pitchFamily="18" charset="0"/>
              </a:rPr>
              <a:t>&gt;</a:t>
            </a:r>
            <a:endParaRPr kumimoji="0" lang="ru-RU" sz="3200" b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ea typeface="+mn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62910" y="4293096"/>
            <a:ext cx="565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+mn-ea"/>
                <a:cs typeface="Times New Roman" pitchFamily="18" charset="0"/>
              </a:rPr>
              <a:t>&gt;</a:t>
            </a:r>
            <a:endParaRPr kumimoji="0" lang="ru-RU" sz="3200" b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ea typeface="+mn-ea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08304" y="4293096"/>
            <a:ext cx="4428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ea typeface="+mn-ea"/>
                <a:cs typeface="Times New Roman" pitchFamily="18" charset="0"/>
              </a:rPr>
              <a:t>&gt;</a:t>
            </a:r>
            <a:endParaRPr kumimoji="0" lang="ru-RU" sz="3200" b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ea typeface="+mn-ea"/>
              <a:cs typeface="Times New Roman" pitchFamily="18" charset="0"/>
            </a:endParaRPr>
          </a:p>
        </p:txBody>
      </p:sp>
      <p:sp>
        <p:nvSpPr>
          <p:cNvPr id="31" name="Line 30"/>
          <p:cNvSpPr>
            <a:spLocks noChangeShapeType="1"/>
          </p:cNvSpPr>
          <p:nvPr/>
        </p:nvSpPr>
        <p:spPr bwMode="auto">
          <a:xfrm>
            <a:off x="2338388" y="2644766"/>
            <a:ext cx="4662504" cy="45719"/>
          </a:xfrm>
          <a:prstGeom prst="line">
            <a:avLst/>
          </a:prstGeom>
          <a:noFill/>
          <a:ln w="5715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2" name="Line 31"/>
          <p:cNvSpPr>
            <a:spLocks noChangeShapeType="1"/>
          </p:cNvSpPr>
          <p:nvPr/>
        </p:nvSpPr>
        <p:spPr bwMode="auto">
          <a:xfrm>
            <a:off x="2627313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3" name="Line 32"/>
          <p:cNvSpPr>
            <a:spLocks noChangeShapeType="1"/>
          </p:cNvSpPr>
          <p:nvPr/>
        </p:nvSpPr>
        <p:spPr bwMode="auto">
          <a:xfrm>
            <a:off x="4067175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4" name="Line 34"/>
          <p:cNvSpPr>
            <a:spLocks noChangeShapeType="1"/>
          </p:cNvSpPr>
          <p:nvPr/>
        </p:nvSpPr>
        <p:spPr bwMode="auto">
          <a:xfrm>
            <a:off x="5075238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5" name="Line 35"/>
          <p:cNvSpPr>
            <a:spLocks noChangeShapeType="1"/>
          </p:cNvSpPr>
          <p:nvPr/>
        </p:nvSpPr>
        <p:spPr bwMode="auto">
          <a:xfrm>
            <a:off x="5580063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6" name="Line 36"/>
          <p:cNvSpPr>
            <a:spLocks noChangeShapeType="1"/>
          </p:cNvSpPr>
          <p:nvPr/>
        </p:nvSpPr>
        <p:spPr bwMode="auto">
          <a:xfrm>
            <a:off x="3059113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7" name="Line 37"/>
          <p:cNvSpPr>
            <a:spLocks noChangeShapeType="1"/>
          </p:cNvSpPr>
          <p:nvPr/>
        </p:nvSpPr>
        <p:spPr bwMode="auto">
          <a:xfrm>
            <a:off x="3563938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8" name="Line 38"/>
          <p:cNvSpPr>
            <a:spLocks noChangeShapeType="1"/>
          </p:cNvSpPr>
          <p:nvPr/>
        </p:nvSpPr>
        <p:spPr bwMode="auto">
          <a:xfrm>
            <a:off x="6515100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9" name="Line 39"/>
          <p:cNvSpPr>
            <a:spLocks noChangeShapeType="1"/>
          </p:cNvSpPr>
          <p:nvPr/>
        </p:nvSpPr>
        <p:spPr bwMode="auto">
          <a:xfrm>
            <a:off x="6083300" y="2500305"/>
            <a:ext cx="0" cy="288925"/>
          </a:xfrm>
          <a:prstGeom prst="line">
            <a:avLst/>
          </a:prstGeom>
          <a:noFill/>
          <a:ln w="38100">
            <a:solidFill>
              <a:srgbClr val="4D4D4D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0" name="Oval 40"/>
          <p:cNvSpPr>
            <a:spLocks noChangeArrowheads="1"/>
          </p:cNvSpPr>
          <p:nvPr/>
        </p:nvSpPr>
        <p:spPr bwMode="auto">
          <a:xfrm>
            <a:off x="4498975" y="2573330"/>
            <a:ext cx="144463" cy="142875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1" name="Line 46"/>
          <p:cNvSpPr>
            <a:spLocks noChangeShapeType="1"/>
          </p:cNvSpPr>
          <p:nvPr/>
        </p:nvSpPr>
        <p:spPr bwMode="auto">
          <a:xfrm flipH="1">
            <a:off x="3059113" y="2360602"/>
            <a:ext cx="1368425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2" name="Text Box 47"/>
          <p:cNvSpPr txBox="1">
            <a:spLocks noChangeArrowheads="1"/>
          </p:cNvSpPr>
          <p:nvPr/>
        </p:nvSpPr>
        <p:spPr bwMode="auto">
          <a:xfrm>
            <a:off x="2914650" y="1928802"/>
            <a:ext cx="2089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Менші числа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43" name="Line 48"/>
          <p:cNvSpPr>
            <a:spLocks noChangeShapeType="1"/>
          </p:cNvSpPr>
          <p:nvPr/>
        </p:nvSpPr>
        <p:spPr bwMode="auto">
          <a:xfrm>
            <a:off x="4643438" y="2360602"/>
            <a:ext cx="1512887" cy="0"/>
          </a:xfrm>
          <a:prstGeom prst="line">
            <a:avLst/>
          </a:prstGeom>
          <a:noFill/>
          <a:ln w="38100">
            <a:solidFill>
              <a:srgbClr val="FF0066"/>
            </a:solidFill>
            <a:round/>
            <a:headEnd/>
            <a:tailEnd type="triangle" w="med" len="med"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4" name="Text Box 50"/>
          <p:cNvSpPr txBox="1">
            <a:spLocks noChangeArrowheads="1"/>
          </p:cNvSpPr>
          <p:nvPr/>
        </p:nvSpPr>
        <p:spPr bwMode="auto">
          <a:xfrm>
            <a:off x="4572000" y="1928802"/>
            <a:ext cx="20891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1" i="1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Більші числа</a:t>
            </a:r>
            <a:endParaRPr kumimoji="0" lang="ru-RU" sz="2000" b="1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8735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2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5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2.96296E-6 L -0.09843 2.96296E-6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9" y="0"/>
                                    </p:animMotion>
                                  </p:childTnLst>
                                </p:cTn>
                              </p:par>
                              <p:par>
                                <p:cTn id="47" presetID="35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-0.08263 0.00255 " pathEditMode="relative" rAng="0" ptsTypes="AA">
                                      <p:cBhvr>
                                        <p:cTn id="4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8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3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2.96296E-6 L 0.08281 2.96296E-6 " pathEditMode="relative" rAng="0" ptsTypes="AA">
                                      <p:cBhvr>
                                        <p:cTn id="62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" y="0"/>
                                    </p:animMotion>
                                  </p:childTnLst>
                                </p:cTn>
                              </p:par>
                              <p:par>
                                <p:cTn id="63" presetID="6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7.40741E-7 L 0.08264 0.00255 " pathEditMode="relative" rAng="0" ptsTypes="AA">
                                      <p:cBhvr>
                                        <p:cTn id="6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1" y="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1" grpId="1" animBg="1"/>
      <p:bldP spid="42" grpId="0"/>
      <p:bldP spid="42" grpId="1"/>
      <p:bldP spid="43" grpId="0" animBg="1"/>
      <p:bldP spid="43" grpId="1" animBg="1"/>
      <p:bldP spid="44" grpId="0"/>
      <p:bldP spid="44" grpId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73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251520" y="260648"/>
            <a:ext cx="889248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Працюємо швидко.</a:t>
            </a:r>
          </a:p>
          <a:p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Починається шторм</a:t>
            </a:r>
            <a:r>
              <a:rPr lang="uk-UA" sz="4000" dirty="0" smtClean="0">
                <a:solidFill>
                  <a:schemeClr val="accent6">
                    <a:lumMod val="50000"/>
                  </a:schemeClr>
                </a:solidFill>
              </a:rPr>
              <a:t>!</a:t>
            </a:r>
            <a:endParaRPr lang="uk-UA" sz="4000" b="1" dirty="0" smtClean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10476"/>
            <a:ext cx="8834566" cy="15607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Box 1"/>
          <p:cNvSpPr txBox="1"/>
          <p:nvPr/>
        </p:nvSpPr>
        <p:spPr>
          <a:xfrm>
            <a:off x="1691680" y="393305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&lt;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707904" y="3933056"/>
            <a:ext cx="4320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50"/>
                </a:solidFill>
              </a:rPr>
              <a:t>&gt;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5724128" y="3933056"/>
            <a:ext cx="4727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&gt;</a:t>
            </a:r>
            <a:endParaRPr lang="ru-RU" sz="3200" b="1" dirty="0">
              <a:solidFill>
                <a:srgbClr val="00B05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7524329" y="3933056"/>
            <a:ext cx="3600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</a:rPr>
              <a:t>&gt;</a:t>
            </a:r>
            <a:endParaRPr lang="ru-RU" sz="32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1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6" grpId="0"/>
      <p:bldP spid="1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hotooboi.in.ua/ukraine/children/img/skazostr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58" y="-99392"/>
            <a:ext cx="9222558" cy="6858000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79512" y="116632"/>
            <a:ext cx="417646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Острів </a:t>
            </a:r>
          </a:p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Інформаційний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Прямокутник 4"/>
          <p:cNvSpPr/>
          <p:nvPr/>
        </p:nvSpPr>
        <p:spPr>
          <a:xfrm>
            <a:off x="611560" y="2170104"/>
            <a:ext cx="6609806" cy="1397725"/>
          </a:xfrm>
          <a:prstGeom prst="rect">
            <a:avLst/>
          </a:prstGeom>
          <a:solidFill>
            <a:srgbClr val="00B050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0" cap="none" spc="0" normalizeH="0" baseline="0" noProof="0" smtClean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TextBox 5"/>
          <p:cNvSpPr txBox="1"/>
          <p:nvPr/>
        </p:nvSpPr>
        <p:spPr>
          <a:xfrm rot="10972251" flipH="1" flipV="1">
            <a:off x="1607392" y="2336799"/>
            <a:ext cx="3704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4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1990669" y="2327851"/>
            <a:ext cx="493099" cy="541116"/>
          </a:xfrm>
          <a:prstGeom prst="ellipse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noProof="0" dirty="0" smtClean="0">
                <a:solidFill>
                  <a:srgbClr val="FF0000"/>
                </a:solidFill>
                <a:latin typeface="Calibri"/>
              </a:rPr>
              <a:t>&lt;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483769" y="2327851"/>
            <a:ext cx="64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12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355977" y="2327851"/>
            <a:ext cx="6480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27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4860032" y="2327852"/>
            <a:ext cx="648072" cy="541115"/>
          </a:xfrm>
          <a:prstGeom prst="ellipse">
            <a:avLst/>
          </a:prstGeom>
          <a:solidFill>
            <a:srgbClr val="5B9BD5"/>
          </a:solidFill>
          <a:ln w="12700" cap="flat" cmpd="sng" algn="ctr">
            <a:solidFill>
              <a:srgbClr val="5B9BD5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b="1" kern="0" dirty="0">
                <a:solidFill>
                  <a:srgbClr val="FF0000"/>
                </a:solidFill>
                <a:latin typeface="Calibri"/>
              </a:rPr>
              <a:t>&gt;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52121" y="2313435"/>
            <a:ext cx="72007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8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</a:rPr>
              <a:t>9</a:t>
            </a:r>
            <a:endParaRPr kumimoji="0" lang="ru-RU" sz="2800" b="1" i="0" u="none" strike="noStrike" kern="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2596" y="4374526"/>
            <a:ext cx="7300980" cy="237626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 animBg="1"/>
      <p:bldP spid="8" grpId="0"/>
      <p:bldP spid="9" grpId="0"/>
      <p:bldP spid="10" grpId="0" animBg="1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novost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429132"/>
            <a:ext cx="2422821" cy="2220919"/>
          </a:xfrm>
          <a:prstGeom prst="rect">
            <a:avLst/>
          </a:prstGeom>
          <a:noFill/>
        </p:spPr>
      </p:pic>
      <p:pic>
        <p:nvPicPr>
          <p:cNvPr id="5" name="Picture 41" descr="sailboa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642918"/>
            <a:ext cx="6215106" cy="3786214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" y="-594"/>
            <a:ext cx="9144793" cy="685859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9512" y="116632"/>
            <a:ext cx="46085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Порт Перевірний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556791"/>
            <a:ext cx="8964488" cy="28109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280020" y="392906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2 4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37408" y="392906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4 9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500562" y="392906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7 5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143636" y="392906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3 9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501090" y="392906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7 7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53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71612"/>
            <a:ext cx="9144000" cy="1708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2208846" y="2000240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7 9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208846" y="2428868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3 2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08846" y="2857496"/>
            <a:ext cx="7200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Times New Roman" pitchFamily="18" charset="0"/>
              </a:rPr>
              <a:t>5 7</a:t>
            </a:r>
            <a:endParaRPr kumimoji="0" lang="ru-RU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75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novosti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4429132"/>
            <a:ext cx="2422821" cy="2220919"/>
          </a:xfrm>
          <a:prstGeom prst="rect">
            <a:avLst/>
          </a:prstGeom>
          <a:noFill/>
        </p:spPr>
      </p:pic>
      <p:pic>
        <p:nvPicPr>
          <p:cNvPr id="5" name="Picture 41" descr="sailboa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3108" y="642918"/>
            <a:ext cx="6215106" cy="3786214"/>
          </a:xfrm>
          <a:prstGeom prst="rect">
            <a:avLst/>
          </a:prstGeom>
          <a:noFill/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13" y="-594"/>
            <a:ext cx="9144793" cy="685859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13" y="548680"/>
            <a:ext cx="3578662" cy="25239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36096" y="642918"/>
            <a:ext cx="3548180" cy="249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237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photooboi.in.ua/ukraine/children/img/skazostrov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2558" cy="6858000"/>
          </a:xfrm>
          <a:prstGeom prst="rect">
            <a:avLst/>
          </a:prstGeom>
          <a:noFill/>
        </p:spPr>
      </p:pic>
      <p:sp>
        <p:nvSpPr>
          <p:cNvPr id="5" name="Text Box 1"/>
          <p:cNvSpPr txBox="1">
            <a:spLocks noChangeArrowheads="1"/>
          </p:cNvSpPr>
          <p:nvPr/>
        </p:nvSpPr>
        <p:spPr bwMode="auto">
          <a:xfrm>
            <a:off x="-15056" y="1"/>
            <a:ext cx="4227016" cy="6926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r" defTabSz="449263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</a:pPr>
            <a:r>
              <a:rPr lang="uk-UA" altLang="ru-RU" sz="4000" b="1" dirty="0" smtClean="0">
                <a:solidFill>
                  <a:schemeClr val="accent6">
                    <a:lumMod val="50000"/>
                  </a:schemeClr>
                </a:solidFill>
                <a:latin typeface="+mn-lt"/>
              </a:rPr>
              <a:t>В полоні  у  піратів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395537" y="4365104"/>
            <a:ext cx="8424936" cy="2304256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</a:effectLst>
        </p:spPr>
        <p:txBody>
          <a:bodyPr lIns="45720" rIns="45720"/>
          <a:lstStyle>
            <a:lvl1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1pPr>
            <a:lvl2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2pPr>
            <a:lvl3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3pPr>
            <a:lvl4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4pPr>
            <a:lvl5pPr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5pPr>
            <a:lvl6pPr marL="25146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6pPr>
            <a:lvl7pPr marL="29718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7pPr>
            <a:lvl8pPr marL="34290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8pPr>
            <a:lvl9pPr marL="3886200" indent="-228600" defTabSz="449263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tabLst>
                <a:tab pos="0" algn="l"/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  <a:tab pos="7188200" algn="l"/>
                <a:tab pos="7637463" algn="l"/>
                <a:tab pos="808672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Microsoft YaHei" panose="020B0503020204020204" pitchFamily="34" charset="-122"/>
              </a:defRPr>
            </a:lvl9pPr>
          </a:lstStyle>
          <a:p>
            <a:pPr algn="ctr" defTabSz="449263" fontAlgn="base" hangingPunct="0">
              <a:lnSpc>
                <a:spcPct val="100000"/>
              </a:lnSpc>
              <a:spcBef>
                <a:spcPts val="1200"/>
              </a:spcBef>
              <a:spcAft>
                <a:spcPct val="0"/>
              </a:spcAft>
            </a:pPr>
            <a:r>
              <a:rPr lang="uk-UA" altLang="ru-RU" sz="4000" dirty="0" smtClean="0">
                <a:solidFill>
                  <a:srgbClr val="FFFF00"/>
                </a:solidFill>
                <a:latin typeface="+mn-lt"/>
              </a:rPr>
              <a:t>Ультиматум – скласти алгоритм порівняння двоцифрових чисел!!! </a:t>
            </a:r>
          </a:p>
          <a:p>
            <a:pPr algn="ctr" defTabSz="449263" fontAlgn="base" hangingPunct="0">
              <a:lnSpc>
                <a:spcPct val="100000"/>
              </a:lnSpc>
              <a:spcBef>
                <a:spcPts val="1088"/>
              </a:spcBef>
              <a:spcAft>
                <a:spcPct val="0"/>
              </a:spcAft>
            </a:pPr>
            <a:endParaRPr lang="uk-UA" altLang="ru-RU" sz="5400" dirty="0" smtClean="0">
              <a:solidFill>
                <a:srgbClr val="FFFFFF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53964"/>
            <a:ext cx="5248275" cy="2222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tat20.privet.ru/lr/0b2bb1825b9e460b0be48c4d5dea34a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386" y="0"/>
            <a:ext cx="9153386" cy="685800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21" y="1628800"/>
            <a:ext cx="8110467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4630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1700213"/>
            <a:ext cx="1905000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85852" y="2636838"/>
            <a:ext cx="1900237" cy="56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85852" y="3573463"/>
            <a:ext cx="1905000" cy="552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Line 14"/>
          <p:cNvSpPr>
            <a:spLocks noChangeShapeType="1"/>
          </p:cNvSpPr>
          <p:nvPr/>
        </p:nvSpPr>
        <p:spPr bwMode="auto">
          <a:xfrm>
            <a:off x="1357289" y="2205038"/>
            <a:ext cx="2889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9" name="Line 15"/>
          <p:cNvSpPr>
            <a:spLocks noChangeShapeType="1"/>
          </p:cNvSpPr>
          <p:nvPr/>
        </p:nvSpPr>
        <p:spPr bwMode="auto">
          <a:xfrm>
            <a:off x="2365352" y="2205038"/>
            <a:ext cx="2889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10" name="Picture 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076427" y="1916113"/>
            <a:ext cx="217487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Line 17"/>
          <p:cNvSpPr>
            <a:spLocks noChangeShapeType="1"/>
          </p:cNvSpPr>
          <p:nvPr/>
        </p:nvSpPr>
        <p:spPr bwMode="auto">
          <a:xfrm>
            <a:off x="1357289" y="3141663"/>
            <a:ext cx="2889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2" name="Line 18"/>
          <p:cNvSpPr>
            <a:spLocks noChangeShapeType="1"/>
          </p:cNvSpPr>
          <p:nvPr/>
        </p:nvSpPr>
        <p:spPr bwMode="auto">
          <a:xfrm>
            <a:off x="2436789" y="3141663"/>
            <a:ext cx="2889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13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07084">
            <a:off x="2076427" y="2852738"/>
            <a:ext cx="215900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Line 20"/>
          <p:cNvSpPr>
            <a:spLocks noChangeShapeType="1"/>
          </p:cNvSpPr>
          <p:nvPr/>
        </p:nvSpPr>
        <p:spPr bwMode="auto">
          <a:xfrm>
            <a:off x="1357289" y="4076700"/>
            <a:ext cx="2889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15" name="Line 21"/>
          <p:cNvSpPr>
            <a:spLocks noChangeShapeType="1"/>
          </p:cNvSpPr>
          <p:nvPr/>
        </p:nvSpPr>
        <p:spPr bwMode="auto">
          <a:xfrm>
            <a:off x="2436789" y="4076700"/>
            <a:ext cx="288925" cy="0"/>
          </a:xfrm>
          <a:prstGeom prst="line">
            <a:avLst/>
          </a:prstGeom>
          <a:noFill/>
          <a:ln w="38100">
            <a:solidFill>
              <a:srgbClr val="0070C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16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07084">
            <a:off x="2076427" y="3789363"/>
            <a:ext cx="215900" cy="198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05563" y="1785926"/>
            <a:ext cx="16573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Text Box 34"/>
          <p:cNvSpPr txBox="1">
            <a:spLocks noChangeArrowheads="1"/>
          </p:cNvSpPr>
          <p:nvPr/>
        </p:nvSpPr>
        <p:spPr bwMode="auto">
          <a:xfrm>
            <a:off x="5533207" y="1700808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</a:t>
            </a:r>
            <a:r>
              <a:rPr kumimoji="0" lang="uk-UA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67 </a:t>
            </a:r>
            <a:r>
              <a:rPr kumimoji="0" lang="uk-UA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uk-UA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68</a:t>
            </a:r>
            <a:endParaRPr kumimoji="0" lang="ru-RU" sz="3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36" name="Line 60"/>
          <p:cNvSpPr>
            <a:spLocks noChangeShapeType="1"/>
          </p:cNvSpPr>
          <p:nvPr/>
        </p:nvSpPr>
        <p:spPr bwMode="auto">
          <a:xfrm>
            <a:off x="5749579" y="2204864"/>
            <a:ext cx="2159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38" name="Line 62"/>
          <p:cNvSpPr>
            <a:spLocks noChangeShapeType="1"/>
          </p:cNvSpPr>
          <p:nvPr/>
        </p:nvSpPr>
        <p:spPr bwMode="auto">
          <a:xfrm>
            <a:off x="6685683" y="2204864"/>
            <a:ext cx="2159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0" name="Line 73"/>
          <p:cNvSpPr>
            <a:spLocks noChangeShapeType="1"/>
          </p:cNvSpPr>
          <p:nvPr/>
        </p:nvSpPr>
        <p:spPr bwMode="auto">
          <a:xfrm>
            <a:off x="5965603" y="2204864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1" name="Line 74"/>
          <p:cNvSpPr>
            <a:spLocks noChangeShapeType="1"/>
          </p:cNvSpPr>
          <p:nvPr/>
        </p:nvSpPr>
        <p:spPr bwMode="auto">
          <a:xfrm>
            <a:off x="5965603" y="2276872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3" name="Line 76"/>
          <p:cNvSpPr>
            <a:spLocks noChangeShapeType="1"/>
          </p:cNvSpPr>
          <p:nvPr/>
        </p:nvSpPr>
        <p:spPr bwMode="auto">
          <a:xfrm>
            <a:off x="6901707" y="2204864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45" name="Line 78"/>
          <p:cNvSpPr>
            <a:spLocks noChangeShapeType="1"/>
          </p:cNvSpPr>
          <p:nvPr/>
        </p:nvSpPr>
        <p:spPr bwMode="auto">
          <a:xfrm>
            <a:off x="6901707" y="2276872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46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07084">
            <a:off x="6325370" y="1916708"/>
            <a:ext cx="2159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05563" y="2708920"/>
            <a:ext cx="16573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" name="Text Box 34"/>
          <p:cNvSpPr txBox="1">
            <a:spLocks noChangeArrowheads="1"/>
          </p:cNvSpPr>
          <p:nvPr/>
        </p:nvSpPr>
        <p:spPr bwMode="auto">
          <a:xfrm>
            <a:off x="5461547" y="2633538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8</a:t>
            </a:r>
            <a:r>
              <a:rPr kumimoji="0" lang="ru-RU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6</a:t>
            </a:r>
            <a:r>
              <a:rPr kumimoji="0" lang="uk-UA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uk-UA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8</a:t>
            </a:r>
            <a:r>
              <a:rPr kumimoji="0" lang="ru-RU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4</a:t>
            </a:r>
            <a:endParaRPr kumimoji="0" lang="ru-RU" sz="3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50" name="Line 60"/>
          <p:cNvSpPr>
            <a:spLocks noChangeShapeType="1"/>
          </p:cNvSpPr>
          <p:nvPr/>
        </p:nvSpPr>
        <p:spPr bwMode="auto">
          <a:xfrm>
            <a:off x="5677919" y="3137594"/>
            <a:ext cx="2159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1" name="Line 62"/>
          <p:cNvSpPr>
            <a:spLocks noChangeShapeType="1"/>
          </p:cNvSpPr>
          <p:nvPr/>
        </p:nvSpPr>
        <p:spPr bwMode="auto">
          <a:xfrm>
            <a:off x="6614023" y="3137594"/>
            <a:ext cx="2159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2" name="Line 73"/>
          <p:cNvSpPr>
            <a:spLocks noChangeShapeType="1"/>
          </p:cNvSpPr>
          <p:nvPr/>
        </p:nvSpPr>
        <p:spPr bwMode="auto">
          <a:xfrm>
            <a:off x="5893943" y="3137594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3" name="Line 74"/>
          <p:cNvSpPr>
            <a:spLocks noChangeShapeType="1"/>
          </p:cNvSpPr>
          <p:nvPr/>
        </p:nvSpPr>
        <p:spPr bwMode="auto">
          <a:xfrm>
            <a:off x="5893943" y="3209602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4" name="Line 76"/>
          <p:cNvSpPr>
            <a:spLocks noChangeShapeType="1"/>
          </p:cNvSpPr>
          <p:nvPr/>
        </p:nvSpPr>
        <p:spPr bwMode="auto">
          <a:xfrm>
            <a:off x="6830047" y="3137594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55" name="Line 78"/>
          <p:cNvSpPr>
            <a:spLocks noChangeShapeType="1"/>
          </p:cNvSpPr>
          <p:nvPr/>
        </p:nvSpPr>
        <p:spPr bwMode="auto">
          <a:xfrm>
            <a:off x="6830047" y="3209602"/>
            <a:ext cx="2159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65" name="Picture 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325643" y="2852936"/>
            <a:ext cx="217487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533555" y="3573016"/>
            <a:ext cx="1657350" cy="419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7" name="Text Box 34"/>
          <p:cNvSpPr txBox="1">
            <a:spLocks noChangeArrowheads="1"/>
          </p:cNvSpPr>
          <p:nvPr/>
        </p:nvSpPr>
        <p:spPr bwMode="auto">
          <a:xfrm>
            <a:off x="5389539" y="3497634"/>
            <a:ext cx="2160588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5</a:t>
            </a:r>
            <a:r>
              <a:rPr kumimoji="0" lang="uk-UA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7 </a:t>
            </a:r>
            <a:r>
              <a:rPr kumimoji="0" lang="uk-UA" sz="28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 </a:t>
            </a: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91</a:t>
            </a:r>
            <a:endParaRPr kumimoji="0" lang="ru-RU" sz="3200" b="0" i="1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8" name="Line 60"/>
          <p:cNvSpPr>
            <a:spLocks noChangeShapeType="1"/>
          </p:cNvSpPr>
          <p:nvPr/>
        </p:nvSpPr>
        <p:spPr bwMode="auto">
          <a:xfrm>
            <a:off x="5605911" y="4001690"/>
            <a:ext cx="2159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sp>
        <p:nvSpPr>
          <p:cNvPr id="69" name="Line 62"/>
          <p:cNvSpPr>
            <a:spLocks noChangeShapeType="1"/>
          </p:cNvSpPr>
          <p:nvPr/>
        </p:nvSpPr>
        <p:spPr bwMode="auto">
          <a:xfrm>
            <a:off x="6542015" y="4001690"/>
            <a:ext cx="215900" cy="0"/>
          </a:xfrm>
          <a:prstGeom prst="line">
            <a:avLst/>
          </a:prstGeom>
          <a:noFill/>
          <a:ln w="38100">
            <a:solidFill>
              <a:srgbClr val="0066FF"/>
            </a:solidFill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74" name="Picture 3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507084">
            <a:off x="6276873" y="3713534"/>
            <a:ext cx="215900" cy="198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" name="Прямоугольник 38"/>
          <p:cNvSpPr/>
          <p:nvPr/>
        </p:nvSpPr>
        <p:spPr>
          <a:xfrm>
            <a:off x="4393404" y="1571612"/>
            <a:ext cx="3464744" cy="3000396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+mn-cs"/>
            </a:endParaRPr>
          </a:p>
        </p:txBody>
      </p:sp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427"/>
          <a:stretch/>
        </p:blipFill>
        <p:spPr>
          <a:xfrm>
            <a:off x="0" y="4402632"/>
            <a:ext cx="2933260" cy="2332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837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4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4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2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7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5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3" dur="5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1" grpId="0" animBg="1"/>
      <p:bldP spid="12" grpId="0" animBg="1"/>
      <p:bldP spid="14" grpId="0" animBg="1"/>
      <p:bldP spid="15" grpId="0" animBg="1"/>
      <p:bldP spid="36" grpId="0" animBg="1"/>
      <p:bldP spid="38" grpId="0" animBg="1"/>
      <p:bldP spid="40" grpId="0" animBg="1"/>
      <p:bldP spid="41" grpId="0" animBg="1"/>
      <p:bldP spid="43" grpId="0" animBg="1"/>
      <p:bldP spid="45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68" grpId="0" animBg="1"/>
      <p:bldP spid="69" grpId="0" animBg="1"/>
      <p:bldP spid="3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play-people.ru/wp-content/uploads/2012/08/fairy-island-screenshot6.jpg"/>
          <p:cNvPicPr>
            <a:picLocks noChangeAspect="1" noChangeArrowheads="1"/>
          </p:cNvPicPr>
          <p:nvPr/>
        </p:nvPicPr>
        <p:blipFill>
          <a:blip r:embed="rId2"/>
          <a:srcRect b="9375"/>
          <a:stretch>
            <a:fillRect/>
          </a:stretch>
        </p:blipFill>
        <p:spPr bwMode="auto">
          <a:xfrm>
            <a:off x="0" y="0"/>
            <a:ext cx="9144018" cy="6858000"/>
          </a:xfrm>
          <a:prstGeom prst="rect">
            <a:avLst/>
          </a:prstGeom>
          <a:noFill/>
        </p:spPr>
      </p:pic>
      <p:pic>
        <p:nvPicPr>
          <p:cNvPr id="3" name="Picture 12" descr="Cloud-01"/>
          <p:cNvPicPr>
            <a:picLocks noChangeAspect="1" noChangeArrowheads="1" noCrop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59999" y="24764"/>
            <a:ext cx="4476497" cy="318821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0" y="24764"/>
            <a:ext cx="315519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Острів </a:t>
            </a:r>
          </a:p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Блискавка</a:t>
            </a:r>
            <a:endParaRPr lang="ru-RU" sz="4000" b="1" dirty="0">
              <a:solidFill>
                <a:schemeClr val="accent6">
                  <a:lumMod val="50000"/>
                </a:schemeClr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6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5471874"/>
            <a:ext cx="1224116" cy="1078622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107505" y="260648"/>
            <a:ext cx="864095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2800" b="1" dirty="0" smtClean="0">
                <a:solidFill>
                  <a:prstClr val="black"/>
                </a:solidFill>
                <a:effectLst>
                  <a:glow rad="228600">
                    <a:srgbClr val="4F81BD">
                      <a:satMod val="175000"/>
                      <a:alpha val="40000"/>
                    </a:srgbClr>
                  </a:glo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Користуючись алгоритмом, порівняй  двоцифрові числа</a:t>
            </a:r>
            <a:endParaRPr kumimoji="0" lang="ru-RU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>
                <a:glow rad="228600">
                  <a:srgbClr val="4F81BD">
                    <a:satMod val="175000"/>
                    <a:alpha val="40000"/>
                  </a:srgbClr>
                </a:glow>
              </a:effectLs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0072" y="737701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57030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16684 -0.40046 " pathEditMode="relative" rAng="0" ptsTypes="AA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2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6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56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812" y="537768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54176"/>
            <a:ext cx="8882642" cy="14143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43386" y="660893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3512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364 -0.0074 -0.00607 -0.0162 -0.01076 -0.02222 C -0.01163 -0.02361 -0.01284 -0.02477 -0.01371 -0.02639 C -0.01597 -0.03032 -0.01771 -0.03449 -0.01979 -0.03842 L -0.02587 -0.05069 L -0.03194 -0.06273 C -0.0335 -0.06481 -0.03507 -0.06666 -0.03646 -0.06875 C -0.03802 -0.07129 -0.04357 -0.08379 -0.04409 -0.08495 C -0.04514 -0.0875 -0.04583 -0.09051 -0.04705 -0.09305 C -0.04791 -0.09467 -0.0493 -0.09537 -0.05017 -0.09699 C -0.05816 -0.11296 -0.04774 -0.09791 -0.05764 -0.11111 C -0.06111 -0.12453 -0.05816 -0.11527 -0.06979 -0.13541 C -0.07135 -0.13819 -0.0743 -0.14352 -0.0743 -0.14352 C -0.07482 -0.1456 -0.075 -0.14768 -0.07587 -0.14953 C -0.07708 -0.15185 -0.07899 -0.15347 -0.08038 -0.15555 C -0.08212 -0.1581 -0.0835 -0.16088 -0.08489 -0.16365 C -0.08698 -0.16759 -0.08837 -0.17245 -0.09097 -0.17592 C -0.09357 -0.17916 -0.09652 -0.18194 -0.09861 -0.18588 C -0.10573 -0.20023 -0.0967 -0.1824 -0.10625 -0.2 C -0.10729 -0.20208 -0.10798 -0.2044 -0.1092 -0.20602 C -0.11041 -0.20787 -0.11232 -0.20856 -0.11371 -0.21018 C -0.11684 -0.21365 -0.12239 -0.22338 -0.12743 -0.22639 C -0.12934 -0.22731 -0.13142 -0.22754 -0.1335 -0.22824 C -0.13698 -0.23287 -0.13975 -0.23727 -0.14409 -0.24051 C -0.14635 -0.24213 -0.1493 -0.24282 -0.15156 -0.24444 C -0.15382 -0.24606 -0.15555 -0.24861 -0.15764 -0.25046 C -0.16718 -0.25949 -0.16371 -0.25717 -0.17135 -0.26065 C -0.17291 -0.2669 -0.17448 -0.27477 -0.17899 -0.27893 L -0.1835 -0.28287 C -0.18593 -0.29282 -0.18489 -0.2868 -0.18489 -0.30092 L -0.18489 -0.30092 L -0.18489 -0.29699 " pathEditMode="relative" ptsTypes="AAAAAAAAAAAAAAAAAAAAAAAAAAAAA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8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98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812" y="537768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4176"/>
            <a:ext cx="8882642" cy="14143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5882" y="861373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14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0.00416 -0.40439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2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uk-UA" sz="6600" b="1" dirty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87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812" y="537768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54176"/>
            <a:ext cx="8882642" cy="14143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660893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470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 C -0.00364 -0.0074 -0.00607 -0.0162 -0.01076 -0.02222 C -0.01163 -0.02361 -0.01284 -0.02477 -0.01371 -0.02639 C -0.01597 -0.03032 -0.01771 -0.03449 -0.01979 -0.03842 L -0.02587 -0.05069 L -0.03194 -0.06273 C -0.0335 -0.06481 -0.03507 -0.06666 -0.03646 -0.06875 C -0.03802 -0.07129 -0.04357 -0.08379 -0.04409 -0.08495 C -0.04514 -0.0875 -0.04583 -0.09051 -0.04705 -0.09305 C -0.04791 -0.09467 -0.0493 -0.09537 -0.05017 -0.09699 C -0.05816 -0.11296 -0.04774 -0.09791 -0.05764 -0.11111 C -0.06111 -0.12453 -0.05816 -0.11527 -0.06979 -0.13541 C -0.07135 -0.13819 -0.0743 -0.14352 -0.0743 -0.14352 C -0.07482 -0.1456 -0.075 -0.14768 -0.07587 -0.14953 C -0.07708 -0.15185 -0.07899 -0.15347 -0.08038 -0.15555 C -0.08212 -0.1581 -0.0835 -0.16088 -0.08489 -0.16365 C -0.08698 -0.16759 -0.08837 -0.17245 -0.09097 -0.17592 C -0.09357 -0.17916 -0.09652 -0.18194 -0.09861 -0.18588 C -0.10573 -0.20023 -0.0967 -0.1824 -0.10625 -0.2 C -0.10729 -0.20208 -0.10798 -0.2044 -0.1092 -0.20602 C -0.11041 -0.20787 -0.11232 -0.20856 -0.11371 -0.21018 C -0.11684 -0.21365 -0.12239 -0.22338 -0.12743 -0.22639 C -0.12934 -0.22731 -0.13142 -0.22754 -0.1335 -0.22824 C -0.13698 -0.23287 -0.13975 -0.23727 -0.14409 -0.24051 C -0.14635 -0.24213 -0.1493 -0.24282 -0.15156 -0.24444 C -0.15382 -0.24606 -0.15555 -0.24861 -0.15764 -0.25046 C -0.16718 -0.25949 -0.16371 -0.25717 -0.17135 -0.26065 C -0.17291 -0.2669 -0.17448 -0.27477 -0.17899 -0.27893 L -0.1835 -0.28287 C -0.18593 -0.29282 -0.18489 -0.2868 -0.18489 -0.30092 L -0.18489 -0.30092 L -0.18489 -0.29699 " pathEditMode="relative" ptsTypes="AAAAAAAAAAAAAAAAAAAAAAAAAAAAAAAAA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noProof="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56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812" y="537768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504" y="154176"/>
            <a:ext cx="8882642" cy="14143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20072" y="861373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8830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-0.00416 -0.4043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08" y="-202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uk-UA" sz="6600" b="1" noProof="0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3</a:t>
            </a:r>
            <a:r>
              <a:rPr kumimoji="0" lang="en-US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812" y="537768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48879" y="57473"/>
            <a:ext cx="8882642" cy="14143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87003" y="836712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148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16684 -0.4004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2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51520" y="2644678"/>
            <a:ext cx="2304256" cy="1107996"/>
          </a:xfrm>
          <a:prstGeom prst="rect">
            <a:avLst/>
          </a:prstGeom>
          <a:solidFill>
            <a:schemeClr val="lt1">
              <a:alpha val="83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 algn="ctr"/>
            <a:r>
              <a:rPr lang="uk-UA" sz="6600" b="1" dirty="0" smtClean="0">
                <a:solidFill>
                  <a:srgbClr val="1F49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40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1960" y="2741381"/>
            <a:ext cx="2304256" cy="1107996"/>
          </a:xfrm>
          <a:prstGeom prst="rect">
            <a:avLst/>
          </a:prstGeom>
          <a:solidFill>
            <a:schemeClr val="lt1">
              <a:alpha val="89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1</a:t>
            </a:r>
            <a:r>
              <a:rPr kumimoji="0" lang="en-US" sz="6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1F497D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2</a:t>
            </a:r>
            <a:endParaRPr kumimoji="0" lang="ru-RU" sz="6600" b="1" i="0" u="none" strike="noStrike" kern="1200" cap="none" spc="0" normalizeH="0" baseline="0" noProof="0" dirty="0">
              <a:ln>
                <a:noFill/>
              </a:ln>
              <a:solidFill>
                <a:srgbClr val="1F497D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62472" y="537321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&gt;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02812" y="5377686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&lt;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798260" y="5471874"/>
            <a:ext cx="1177280" cy="117281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0" b="1" i="0" u="none" strike="noStrike" kern="1200" cap="none" spc="0" normalizeH="0" baseline="0" noProof="0" dirty="0" smtClean="0">
                <a:ln>
                  <a:solidFill>
                    <a:sysClr val="windowText" lastClr="000000"/>
                  </a:solidFill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=</a:t>
            </a:r>
            <a:endParaRPr kumimoji="0" lang="ru-RU" sz="8000" b="1" i="0" u="none" strike="noStrike" kern="1200" cap="none" spc="0" normalizeH="0" baseline="0" noProof="0" dirty="0">
              <a:ln>
                <a:solidFill>
                  <a:sysClr val="windowText" lastClr="000000"/>
                </a:solidFill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8509" y="57473"/>
            <a:ext cx="8882642" cy="1414395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97373" y="777602"/>
            <a:ext cx="4474852" cy="31884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7091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05556E-6 -1.48148E-6 L 0.16684 -0.40046 " pathEditMode="relative" rAng="0" ptsTypes="AA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333" y="-2002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http://stat20.privet.ru/lr/0c0143c2941e4c3df2b5468a9581d6c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5035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91680" y="1412776"/>
            <a:ext cx="5256584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accent6">
                    <a:lumMod val="50000"/>
                  </a:schemeClr>
                </a:solidFill>
              </a:rPr>
              <a:t>Острів Відпочинок</a:t>
            </a:r>
            <a:endParaRPr lang="ru-RU" sz="4000" b="1" dirty="0">
              <a:solidFill>
                <a:schemeClr val="accent6">
                  <a:lumMod val="50000"/>
                </a:schemeClr>
              </a:solidFill>
            </a:endParaRPr>
          </a:p>
          <a:p>
            <a:pPr lvl="0" algn="ctr"/>
            <a:endParaRPr lang="ru-RU" sz="4400" b="1" dirty="0">
              <a:solidFill>
                <a:schemeClr val="tx2">
                  <a:lumMod val="50000"/>
                </a:schemeClr>
              </a:solidFill>
            </a:endParaRPr>
          </a:p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7197" y="1991172"/>
            <a:ext cx="1559992" cy="16790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6787" y="2431270"/>
            <a:ext cx="1530846" cy="1582225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940" y="2399713"/>
            <a:ext cx="1477888" cy="158417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38969" y="3653165"/>
            <a:ext cx="2182557" cy="7498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28036" y="3875069"/>
            <a:ext cx="2499577" cy="749873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219940" y="4061706"/>
            <a:ext cx="15924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>
                <a:solidFill>
                  <a:srgbClr val="FF0000"/>
                </a:solidFill>
              </a:rPr>
              <a:t>«Чайка»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5"/>
          <p:cNvSpPr txBox="1"/>
          <p:nvPr/>
        </p:nvSpPr>
        <p:spPr>
          <a:xfrm>
            <a:off x="501579" y="2160253"/>
            <a:ext cx="4353504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 smtClean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Підручник можна завантажити тут:</a:t>
            </a:r>
            <a:endParaRPr lang="en-US" sz="2000" dirty="0" smtClean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 smtClean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dirty="0">
                <a:hlinkClick r:id="rId3"/>
              </a:rPr>
              <a:t>http://interactive.ranok.com.ua/course/pdrychniki/matematika-pidrychnik-dlya-1-klasy-zakladv-zagalno-seredno-osvti</a:t>
            </a:r>
            <a:endParaRPr lang="ru-RU" sz="20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1" y="1268760"/>
            <a:ext cx="3098611" cy="444820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77650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42555" y="1650292"/>
            <a:ext cx="7200800" cy="3477875"/>
          </a:xfrm>
          <a:prstGeom prst="rect">
            <a:avLst/>
          </a:prstGeom>
          <a:solidFill>
            <a:schemeClr val="bg1">
              <a:alpha val="61000"/>
            </a:schemeClr>
          </a:solidFill>
        </p:spPr>
        <p:txBody>
          <a:bodyPr wrap="square" rtlCol="0">
            <a:spAutoFit/>
          </a:bodyPr>
          <a:lstStyle/>
          <a:p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Усі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записи </a:t>
            </a: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занять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можна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знайти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на наших </a:t>
            </a:r>
            <a:r>
              <a:rPr lang="en-US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YouTube-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каналах.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Підписуйтесь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Електронні книги «Ранок»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  <a:hlinkClick r:id="rId4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Корпорація Ранок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57175" indent="-257175">
              <a:buFont typeface="Wingdings" panose="05000000000000000000" pitchFamily="2" charset="2"/>
              <a:buChar char="ü"/>
            </a:pP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Дякуємо, що Ви з нами!</a:t>
            </a:r>
            <a:endParaRPr lang="ru-RU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До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нових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зустрічей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у </a:t>
            </a:r>
            <a:r>
              <a:rPr lang="uk-UA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іртуальній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2200" dirty="0" err="1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школі</a:t>
            </a:r>
            <a:r>
              <a:rPr lang="ru-RU" sz="2200" dirty="0">
                <a:solidFill>
                  <a:srgbClr val="41414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«Ранок»!</a:t>
            </a:r>
            <a:endParaRPr lang="en-US" sz="2200" dirty="0">
              <a:solidFill>
                <a:srgbClr val="41414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u-RU" sz="2200" dirty="0">
              <a:solidFill>
                <a:srgbClr val="41414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506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570</TotalTime>
  <Words>222</Words>
  <Application>Microsoft Office PowerPoint</Application>
  <PresentationFormat>Экран (4:3)</PresentationFormat>
  <Paragraphs>114</Paragraphs>
  <Slides>27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1_Тема Office</vt:lpstr>
      <vt:lpstr>Презентация PowerPoint</vt:lpstr>
      <vt:lpstr>«Подорож  Математичним океаном»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Мандрівка  “Океаном комп’ютерних знань”</dc:title>
  <dc:creator>Пользователь Windows</dc:creator>
  <cp:lastModifiedBy>Vika</cp:lastModifiedBy>
  <cp:revision>57</cp:revision>
  <dcterms:created xsi:type="dcterms:W3CDTF">2014-01-14T18:46:27Z</dcterms:created>
  <dcterms:modified xsi:type="dcterms:W3CDTF">2020-04-14T17:58:22Z</dcterms:modified>
</cp:coreProperties>
</file>