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84" r:id="rId3"/>
    <p:sldId id="293" r:id="rId4"/>
    <p:sldId id="274" r:id="rId5"/>
    <p:sldId id="275" r:id="rId6"/>
    <p:sldId id="276" r:id="rId7"/>
    <p:sldId id="277" r:id="rId8"/>
    <p:sldId id="278" r:id="rId9"/>
    <p:sldId id="285" r:id="rId10"/>
    <p:sldId id="286" r:id="rId11"/>
    <p:sldId id="292" r:id="rId12"/>
    <p:sldId id="287" r:id="rId1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0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2099"/>
    <a:srgbClr val="2BBAF1"/>
    <a:srgbClr val="ABC3DF"/>
    <a:srgbClr val="9ABCE6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9" d="100"/>
          <a:sy n="99" d="100"/>
        </p:scale>
        <p:origin x="108" y="276"/>
      </p:cViewPr>
      <p:guideLst>
        <p:guide orient="horz" pos="320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2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Порівнюємо</a:t>
            </a:r>
            <a:r>
              <a:rPr lang="ru-RU" sz="4000" spc="-5" dirty="0">
                <a:latin typeface="Arial"/>
                <a:cs typeface="Arial"/>
              </a:rPr>
              <a:t> числа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Box 39"/>
          <p:cNvSpPr txBox="1"/>
          <p:nvPr/>
        </p:nvSpPr>
        <p:spPr>
          <a:xfrm>
            <a:off x="0" y="-20539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b="1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Математичний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диктант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908" y="2000240"/>
            <a:ext cx="45420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Обведи 9 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клітинок.</a:t>
            </a:r>
          </a:p>
          <a:p>
            <a:pPr marL="457200" indent="-457200">
              <a:buFont typeface="+mj-lt"/>
              <a:buAutoNum type="arabicParenR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Запиши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наступне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число до числа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457200" indent="-457200">
              <a:buFont typeface="+mj-lt"/>
              <a:buAutoNum type="arabicParenR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Запиши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попереднє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число до числа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7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buFont typeface="+mj-lt"/>
              <a:buAutoNum type="arabicParenR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Запиши число, яке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стоїть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між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числами 4 і 6.</a:t>
            </a:r>
          </a:p>
          <a:p>
            <a:pPr marL="457200" indent="-457200">
              <a:buFont typeface="+mj-lt"/>
              <a:buAutoNum type="arabicParenR" startAt="5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Запиши числа,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між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якими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стоїть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число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598450" y="2355726"/>
            <a:ext cx="2461382" cy="399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98450" y="2977749"/>
            <a:ext cx="3746998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570332" y="3579862"/>
            <a:ext cx="3775116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70332" y="4155926"/>
            <a:ext cx="3775116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98450" y="4803998"/>
            <a:ext cx="3746998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/>
          <p:cNvPicPr/>
          <p:nvPr/>
        </p:nvPicPr>
        <p:blipFill>
          <a:blip r:embed="rId4" cstate="print"/>
          <a:srcRect t="4094" r="42893" b="6433"/>
          <a:stretch>
            <a:fillRect/>
          </a:stretch>
        </p:blipFill>
        <p:spPr bwMode="auto">
          <a:xfrm>
            <a:off x="4932040" y="2000240"/>
            <a:ext cx="349821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/>
          <p:cNvPicPr/>
          <p:nvPr/>
        </p:nvPicPr>
        <p:blipFill>
          <a:blip r:embed="rId4" cstate="print"/>
          <a:srcRect t="4094" r="42893" b="6433"/>
          <a:stretch>
            <a:fillRect/>
          </a:stretch>
        </p:blipFill>
        <p:spPr bwMode="auto">
          <a:xfrm>
            <a:off x="4932040" y="3429000"/>
            <a:ext cx="349821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5030782" y="2096111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1)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00628" y="2571744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2)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00694" y="25717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00628" y="3048656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3)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00694" y="304865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00628" y="3500438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4)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00694" y="350043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000628" y="3977350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5)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500694" y="400050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929322" y="4000504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922310" y="400050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Rectangle 45"/>
          <p:cNvSpPr>
            <a:spLocks noChangeArrowheads="1"/>
          </p:cNvSpPr>
          <p:nvPr/>
        </p:nvSpPr>
        <p:spPr bwMode="auto">
          <a:xfrm>
            <a:off x="5799333" y="2265015"/>
            <a:ext cx="191014" cy="190172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Rectangle 46"/>
          <p:cNvSpPr>
            <a:spLocks noChangeArrowheads="1"/>
          </p:cNvSpPr>
          <p:nvPr/>
        </p:nvSpPr>
        <p:spPr bwMode="auto">
          <a:xfrm>
            <a:off x="6026336" y="2265092"/>
            <a:ext cx="191013" cy="190172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Rectangle 47"/>
          <p:cNvSpPr>
            <a:spLocks noChangeArrowheads="1"/>
          </p:cNvSpPr>
          <p:nvPr/>
        </p:nvSpPr>
        <p:spPr bwMode="auto">
          <a:xfrm>
            <a:off x="6228803" y="2265092"/>
            <a:ext cx="190172" cy="190172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Rectangle 48"/>
          <p:cNvSpPr>
            <a:spLocks noChangeArrowheads="1"/>
          </p:cNvSpPr>
          <p:nvPr/>
        </p:nvSpPr>
        <p:spPr bwMode="auto">
          <a:xfrm>
            <a:off x="6454964" y="2264630"/>
            <a:ext cx="191014" cy="190172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Rectangle 49"/>
          <p:cNvSpPr>
            <a:spLocks noChangeArrowheads="1"/>
          </p:cNvSpPr>
          <p:nvPr/>
        </p:nvSpPr>
        <p:spPr bwMode="auto">
          <a:xfrm>
            <a:off x="6681147" y="2264630"/>
            <a:ext cx="191013" cy="190172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Rectangle 50"/>
          <p:cNvSpPr>
            <a:spLocks noChangeArrowheads="1"/>
          </p:cNvSpPr>
          <p:nvPr/>
        </p:nvSpPr>
        <p:spPr bwMode="auto">
          <a:xfrm>
            <a:off x="6901266" y="2265092"/>
            <a:ext cx="191014" cy="190172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Rectangle 51"/>
          <p:cNvSpPr>
            <a:spLocks noChangeArrowheads="1"/>
          </p:cNvSpPr>
          <p:nvPr/>
        </p:nvSpPr>
        <p:spPr bwMode="auto">
          <a:xfrm>
            <a:off x="7118132" y="2265092"/>
            <a:ext cx="191013" cy="190172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Rectangle 52"/>
          <p:cNvSpPr>
            <a:spLocks noChangeArrowheads="1"/>
          </p:cNvSpPr>
          <p:nvPr/>
        </p:nvSpPr>
        <p:spPr bwMode="auto">
          <a:xfrm>
            <a:off x="7334156" y="2265092"/>
            <a:ext cx="190172" cy="190172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Rectangle 45"/>
          <p:cNvSpPr>
            <a:spLocks noChangeArrowheads="1"/>
          </p:cNvSpPr>
          <p:nvPr/>
        </p:nvSpPr>
        <p:spPr bwMode="auto">
          <a:xfrm>
            <a:off x="5574359" y="2264326"/>
            <a:ext cx="191014" cy="190172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5594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7" grpId="0"/>
      <p:bldP spid="28" grpId="0"/>
      <p:bldP spid="31" grpId="0"/>
      <p:bldP spid="32" grpId="0"/>
      <p:bldP spid="35" grpId="0"/>
      <p:bldP spid="36" grpId="0"/>
      <p:bldP spid="38" grpId="0"/>
      <p:bldP spid="39" grpId="0"/>
      <p:bldP spid="42" grpId="0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4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/>
          <p:nvPr/>
        </p:nvPicPr>
        <p:blipFill rotWithShape="1">
          <a:blip r:embed="rId2" cstate="print"/>
          <a:srcRect l="1037" t="9769" r="69083" b="58536"/>
          <a:stretch/>
        </p:blipFill>
        <p:spPr bwMode="auto">
          <a:xfrm>
            <a:off x="3203848" y="2427734"/>
            <a:ext cx="2448272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0" y="12293"/>
            <a:ext cx="914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Запиши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2200" dirty="0">
                <a:latin typeface="Arial" pitchFamily="34" charset="0"/>
                <a:cs typeface="Arial" pitchFamily="34" charset="0"/>
              </a:rPr>
              <a:t>в порядку збільшення числа: 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uk-UA" sz="2200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uk-UA" sz="2200" dirty="0">
                <a:latin typeface="Arial" pitchFamily="34" charset="0"/>
                <a:cs typeface="Arial" pitchFamily="34" charset="0"/>
              </a:rPr>
              <a:t>, 7, 2, 9, 1, 8, 4.</a:t>
            </a:r>
          </a:p>
          <a:p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10"/>
          <p:cNvSpPr txBox="1">
            <a:spLocks noChangeArrowheads="1"/>
          </p:cNvSpPr>
          <p:nvPr/>
        </p:nvSpPr>
        <p:spPr bwMode="auto">
          <a:xfrm>
            <a:off x="5147369" y="2499742"/>
            <a:ext cx="2873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860032" y="2499742"/>
            <a:ext cx="4333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13" name="TextBox 8"/>
          <p:cNvSpPr txBox="1">
            <a:spLocks noChangeArrowheads="1"/>
          </p:cNvSpPr>
          <p:nvPr/>
        </p:nvSpPr>
        <p:spPr bwMode="auto">
          <a:xfrm>
            <a:off x="4571678" y="2499742"/>
            <a:ext cx="3603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14" name="TextBox 7"/>
          <p:cNvSpPr txBox="1">
            <a:spLocks noChangeArrowheads="1"/>
          </p:cNvSpPr>
          <p:nvPr/>
        </p:nvSpPr>
        <p:spPr bwMode="auto">
          <a:xfrm>
            <a:off x="4284663" y="2499742"/>
            <a:ext cx="2873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996184" y="2499742"/>
            <a:ext cx="431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6" name="TextBox 5"/>
          <p:cNvSpPr txBox="1">
            <a:spLocks noChangeArrowheads="1"/>
          </p:cNvSpPr>
          <p:nvPr/>
        </p:nvSpPr>
        <p:spPr bwMode="auto">
          <a:xfrm>
            <a:off x="3699098" y="2499742"/>
            <a:ext cx="3603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" name="TextBox 4"/>
          <p:cNvSpPr txBox="1">
            <a:spLocks noChangeArrowheads="1"/>
          </p:cNvSpPr>
          <p:nvPr/>
        </p:nvSpPr>
        <p:spPr bwMode="auto">
          <a:xfrm>
            <a:off x="3433837" y="2499742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7692684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0" y="-6578"/>
            <a:ext cx="879765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uk-UA" sz="2200" dirty="0" smtClean="0">
                <a:latin typeface="Arial" pitchFamily="34" charset="0"/>
                <a:cs typeface="Arial" pitchFamily="34" charset="0"/>
              </a:rPr>
              <a:t>Замалюй </a:t>
            </a:r>
            <a:r>
              <a:rPr lang="uk-UA" sz="2200" dirty="0">
                <a:latin typeface="Arial" pitchFamily="34" charset="0"/>
                <a:cs typeface="Arial" pitchFamily="34" charset="0"/>
              </a:rPr>
              <a:t>у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2200" dirty="0">
                <a:latin typeface="Arial" pitchFamily="34" charset="0"/>
                <a:cs typeface="Arial" pitchFamily="34" charset="0"/>
              </a:rPr>
              <a:t>кожній парі квадрат з більшим 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числом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Куб 6"/>
          <p:cNvSpPr/>
          <p:nvPr/>
        </p:nvSpPr>
        <p:spPr>
          <a:xfrm>
            <a:off x="683568" y="1224653"/>
            <a:ext cx="936625" cy="1036638"/>
          </a:xfrm>
          <a:prstGeom prst="cube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Куб 8"/>
          <p:cNvSpPr/>
          <p:nvPr/>
        </p:nvSpPr>
        <p:spPr>
          <a:xfrm>
            <a:off x="1740843" y="1224652"/>
            <a:ext cx="935037" cy="1008063"/>
          </a:xfrm>
          <a:prstGeom prst="cube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Куб 9"/>
          <p:cNvSpPr/>
          <p:nvPr/>
        </p:nvSpPr>
        <p:spPr>
          <a:xfrm>
            <a:off x="5543549" y="1098517"/>
            <a:ext cx="935038" cy="1008062"/>
          </a:xfrm>
          <a:prstGeom prst="cube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Куб 12"/>
          <p:cNvSpPr/>
          <p:nvPr/>
        </p:nvSpPr>
        <p:spPr>
          <a:xfrm>
            <a:off x="6767512" y="1098517"/>
            <a:ext cx="936625" cy="1008062"/>
          </a:xfrm>
          <a:prstGeom prst="cube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Куб 13"/>
          <p:cNvSpPr/>
          <p:nvPr/>
        </p:nvSpPr>
        <p:spPr>
          <a:xfrm>
            <a:off x="655625" y="2522458"/>
            <a:ext cx="936625" cy="1079500"/>
          </a:xfrm>
          <a:prstGeom prst="cube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Куб 14"/>
          <p:cNvSpPr/>
          <p:nvPr/>
        </p:nvSpPr>
        <p:spPr>
          <a:xfrm>
            <a:off x="1790688" y="2497058"/>
            <a:ext cx="936625" cy="1081087"/>
          </a:xfrm>
          <a:prstGeom prst="cube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Куб 15"/>
          <p:cNvSpPr/>
          <p:nvPr/>
        </p:nvSpPr>
        <p:spPr>
          <a:xfrm>
            <a:off x="5482648" y="2431337"/>
            <a:ext cx="936625" cy="1081087"/>
          </a:xfrm>
          <a:prstGeom prst="cube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Куб 16"/>
          <p:cNvSpPr/>
          <p:nvPr/>
        </p:nvSpPr>
        <p:spPr>
          <a:xfrm>
            <a:off x="6744709" y="2432924"/>
            <a:ext cx="882650" cy="1079500"/>
          </a:xfrm>
          <a:prstGeom prst="cube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Куб 17"/>
          <p:cNvSpPr/>
          <p:nvPr/>
        </p:nvSpPr>
        <p:spPr>
          <a:xfrm>
            <a:off x="4227512" y="3718615"/>
            <a:ext cx="1019175" cy="1233487"/>
          </a:xfrm>
          <a:prstGeom prst="cube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Куб 18"/>
          <p:cNvSpPr/>
          <p:nvPr/>
        </p:nvSpPr>
        <p:spPr>
          <a:xfrm>
            <a:off x="3146424" y="3718615"/>
            <a:ext cx="971550" cy="1233487"/>
          </a:xfrm>
          <a:prstGeom prst="cube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2"/>
          <p:cNvSpPr txBox="1">
            <a:spLocks noChangeArrowheads="1"/>
          </p:cNvSpPr>
          <p:nvPr/>
        </p:nvSpPr>
        <p:spPr bwMode="auto">
          <a:xfrm>
            <a:off x="791518" y="1431027"/>
            <a:ext cx="4318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740843" y="1431027"/>
            <a:ext cx="67091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800" b="1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22" name="TextBox 14"/>
          <p:cNvSpPr txBox="1">
            <a:spLocks noChangeArrowheads="1"/>
          </p:cNvSpPr>
          <p:nvPr/>
        </p:nvSpPr>
        <p:spPr bwMode="auto">
          <a:xfrm>
            <a:off x="5543549" y="1314417"/>
            <a:ext cx="68463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3" name="TextBox 15"/>
          <p:cNvSpPr txBox="1">
            <a:spLocks noChangeArrowheads="1"/>
          </p:cNvSpPr>
          <p:nvPr/>
        </p:nvSpPr>
        <p:spPr bwMode="auto">
          <a:xfrm>
            <a:off x="6767512" y="1314417"/>
            <a:ext cx="684808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4" name="TextBox 16"/>
          <p:cNvSpPr txBox="1">
            <a:spLocks noChangeArrowheads="1"/>
          </p:cNvSpPr>
          <p:nvPr/>
        </p:nvSpPr>
        <p:spPr bwMode="auto">
          <a:xfrm>
            <a:off x="719125" y="2714545"/>
            <a:ext cx="3238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Box 17"/>
          <p:cNvSpPr txBox="1">
            <a:spLocks noChangeArrowheads="1"/>
          </p:cNvSpPr>
          <p:nvPr/>
        </p:nvSpPr>
        <p:spPr bwMode="auto">
          <a:xfrm>
            <a:off x="1857363" y="2714545"/>
            <a:ext cx="2794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6" name="TextBox 18"/>
          <p:cNvSpPr txBox="1">
            <a:spLocks noChangeArrowheads="1"/>
          </p:cNvSpPr>
          <p:nvPr/>
        </p:nvSpPr>
        <p:spPr bwMode="auto">
          <a:xfrm>
            <a:off x="5554085" y="2647237"/>
            <a:ext cx="290513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Box 19"/>
          <p:cNvSpPr txBox="1">
            <a:spLocks noChangeArrowheads="1"/>
          </p:cNvSpPr>
          <p:nvPr/>
        </p:nvSpPr>
        <p:spPr bwMode="auto">
          <a:xfrm>
            <a:off x="6744709" y="2647237"/>
            <a:ext cx="646113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28" name="TextBox 20"/>
          <p:cNvSpPr txBox="1">
            <a:spLocks noChangeArrowheads="1"/>
          </p:cNvSpPr>
          <p:nvPr/>
        </p:nvSpPr>
        <p:spPr bwMode="auto">
          <a:xfrm>
            <a:off x="3244849" y="4007540"/>
            <a:ext cx="3873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9" name="TextBox 21"/>
          <p:cNvSpPr txBox="1">
            <a:spLocks noChangeArrowheads="1"/>
          </p:cNvSpPr>
          <p:nvPr/>
        </p:nvSpPr>
        <p:spPr bwMode="auto">
          <a:xfrm>
            <a:off x="4227512" y="4007540"/>
            <a:ext cx="77653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800" b="1">
                <a:latin typeface="Arial" pitchFamily="34" charset="0"/>
                <a:cs typeface="Arial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28970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948655"/>
            <a:ext cx="7653338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908993" y="4260180"/>
            <a:ext cx="238601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 dirty="0">
                <a:latin typeface="Arial" pitchFamily="34" charset="0"/>
                <a:cs typeface="Arial" pitchFamily="34" charset="0"/>
              </a:rPr>
              <a:t>Б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i</a:t>
            </a:r>
            <a:r>
              <a:rPr lang="ru-RU" sz="4400" b="1" dirty="0" err="1">
                <a:latin typeface="Arial" pitchFamily="34" charset="0"/>
                <a:cs typeface="Arial" pitchFamily="34" charset="0"/>
              </a:rPr>
              <a:t>льше</a:t>
            </a:r>
            <a:endParaRPr lang="ru-RU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5588943" y="4260180"/>
            <a:ext cx="274796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 dirty="0" err="1" smtClean="0">
                <a:latin typeface="Arial" pitchFamily="34" charset="0"/>
                <a:cs typeface="Arial" pitchFamily="34" charset="0"/>
              </a:rPr>
              <a:t>Менше</a:t>
            </a:r>
            <a:endParaRPr lang="ru-RU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4025256" y="1907505"/>
            <a:ext cx="96996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 dirty="0">
                <a:latin typeface="Arial" pitchFamily="34" charset="0"/>
                <a:cs typeface="Arial" pitchFamily="34" charset="0"/>
              </a:rPr>
              <a:t>=</a:t>
            </a:r>
          </a:p>
        </p:txBody>
      </p:sp>
      <p:sp>
        <p:nvSpPr>
          <p:cNvPr id="13" name="TextBox 4"/>
          <p:cNvSpPr txBox="1">
            <a:spLocks noChangeArrowheads="1"/>
          </p:cNvSpPr>
          <p:nvPr/>
        </p:nvSpPr>
        <p:spPr bwMode="auto">
          <a:xfrm>
            <a:off x="3069581" y="3180680"/>
            <a:ext cx="295275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latin typeface="Arial" pitchFamily="34" charset="0"/>
                <a:cs typeface="Arial" pitchFamily="34" charset="0"/>
              </a:rPr>
              <a:t>Дорівнює</a:t>
            </a:r>
          </a:p>
        </p:txBody>
      </p:sp>
    </p:spTree>
    <p:extLst>
      <p:ext uri="{BB962C8B-B14F-4D97-AF65-F5344CB8AC3E}">
        <p14:creationId xmlns:p14="http://schemas.microsoft.com/office/powerpoint/2010/main" val="3928970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0" y="-23742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200" dirty="0" smtClean="0">
                <a:latin typeface="Arial" pitchFamily="34" charset="0"/>
                <a:cs typeface="Arial" pitchFamily="34" charset="0"/>
              </a:rPr>
              <a:t>Пор</a:t>
            </a:r>
            <a:r>
              <a:rPr lang="uk-UA" sz="2200" dirty="0" err="1">
                <a:latin typeface="Arial" pitchFamily="34" charset="0"/>
                <a:cs typeface="Arial" pitchFamily="34" charset="0"/>
              </a:rPr>
              <a:t>івняй</a:t>
            </a:r>
            <a:r>
              <a:rPr lang="uk-UA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числа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1044030" y="1202404"/>
            <a:ext cx="6477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b="1" i="1" dirty="0">
                <a:latin typeface="Arial" pitchFamily="34" charset="0"/>
                <a:cs typeface="Arial" pitchFamily="34" charset="0"/>
              </a:rPr>
              <a:t>8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val 31"/>
          <p:cNvSpPr>
            <a:spLocks noChangeArrowheads="1"/>
          </p:cNvSpPr>
          <p:nvPr/>
        </p:nvSpPr>
        <p:spPr bwMode="auto">
          <a:xfrm>
            <a:off x="1547267" y="1186503"/>
            <a:ext cx="433710" cy="43371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latin typeface="Arial" pitchFamily="34" charset="0"/>
                <a:cs typeface="Arial" pitchFamily="34" charset="0"/>
              </a:rPr>
              <a:t>&lt;</a:t>
            </a:r>
            <a:endParaRPr lang="ru-RU" sz="2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34"/>
          <p:cNvSpPr txBox="1">
            <a:spLocks noChangeArrowheads="1"/>
          </p:cNvSpPr>
          <p:nvPr/>
        </p:nvSpPr>
        <p:spPr bwMode="auto">
          <a:xfrm>
            <a:off x="2123528" y="1203303"/>
            <a:ext cx="4333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000" b="1" i="1">
                <a:latin typeface="Arial" pitchFamily="34" charset="0"/>
                <a:cs typeface="Arial" pitchFamily="34" charset="0"/>
              </a:rPr>
              <a:t>9</a:t>
            </a:r>
            <a:endParaRPr lang="ru-RU" sz="2000" b="1" i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 Box 35"/>
          <p:cNvSpPr txBox="1">
            <a:spLocks noChangeArrowheads="1"/>
          </p:cNvSpPr>
          <p:nvPr/>
        </p:nvSpPr>
        <p:spPr bwMode="auto">
          <a:xfrm>
            <a:off x="1044989" y="1853611"/>
            <a:ext cx="431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9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 Box 36"/>
          <p:cNvSpPr txBox="1">
            <a:spLocks noChangeArrowheads="1"/>
          </p:cNvSpPr>
          <p:nvPr/>
        </p:nvSpPr>
        <p:spPr bwMode="auto">
          <a:xfrm>
            <a:off x="2124323" y="1884277"/>
            <a:ext cx="5032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6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Oval 37"/>
          <p:cNvSpPr>
            <a:spLocks noChangeArrowheads="1"/>
          </p:cNvSpPr>
          <p:nvPr/>
        </p:nvSpPr>
        <p:spPr bwMode="auto">
          <a:xfrm>
            <a:off x="1547267" y="1835786"/>
            <a:ext cx="433710" cy="43371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 dirty="0">
                <a:latin typeface="Arial" pitchFamily="34" charset="0"/>
                <a:cs typeface="Arial" pitchFamily="34" charset="0"/>
              </a:rPr>
              <a:t>&gt;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 Box 38"/>
          <p:cNvSpPr txBox="1">
            <a:spLocks noChangeArrowheads="1"/>
          </p:cNvSpPr>
          <p:nvPr/>
        </p:nvSpPr>
        <p:spPr bwMode="auto">
          <a:xfrm>
            <a:off x="1007517" y="2569557"/>
            <a:ext cx="7207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5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Oval 39"/>
          <p:cNvSpPr>
            <a:spLocks noChangeArrowheads="1"/>
          </p:cNvSpPr>
          <p:nvPr/>
        </p:nvSpPr>
        <p:spPr bwMode="auto">
          <a:xfrm>
            <a:off x="1547267" y="2535958"/>
            <a:ext cx="433710" cy="433709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latin typeface="Arial" pitchFamily="34" charset="0"/>
                <a:cs typeface="Arial" pitchFamily="34" charset="0"/>
              </a:rPr>
              <a:t>&gt;</a:t>
            </a:r>
            <a:endParaRPr lang="ru-RU" sz="2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 Box 40"/>
          <p:cNvSpPr txBox="1">
            <a:spLocks noChangeArrowheads="1"/>
          </p:cNvSpPr>
          <p:nvPr/>
        </p:nvSpPr>
        <p:spPr bwMode="auto">
          <a:xfrm>
            <a:off x="2146174" y="2552758"/>
            <a:ext cx="5048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4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 Box 41"/>
          <p:cNvSpPr txBox="1">
            <a:spLocks noChangeArrowheads="1"/>
          </p:cNvSpPr>
          <p:nvPr/>
        </p:nvSpPr>
        <p:spPr bwMode="auto">
          <a:xfrm>
            <a:off x="1007517" y="3252754"/>
            <a:ext cx="5048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2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 Box 42"/>
          <p:cNvSpPr txBox="1">
            <a:spLocks noChangeArrowheads="1"/>
          </p:cNvSpPr>
          <p:nvPr/>
        </p:nvSpPr>
        <p:spPr bwMode="auto">
          <a:xfrm>
            <a:off x="2124100" y="3251747"/>
            <a:ext cx="6477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9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Oval 43"/>
          <p:cNvSpPr>
            <a:spLocks noChangeArrowheads="1"/>
          </p:cNvSpPr>
          <p:nvPr/>
        </p:nvSpPr>
        <p:spPr bwMode="auto">
          <a:xfrm>
            <a:off x="1553085" y="3234947"/>
            <a:ext cx="433710" cy="43371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latin typeface="Arial" pitchFamily="34" charset="0"/>
                <a:cs typeface="Arial" pitchFamily="34" charset="0"/>
              </a:rPr>
              <a:t>&lt;</a:t>
            </a:r>
            <a:endParaRPr lang="ru-RU" sz="2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 Box 44"/>
          <p:cNvSpPr txBox="1">
            <a:spLocks noChangeArrowheads="1"/>
          </p:cNvSpPr>
          <p:nvPr/>
        </p:nvSpPr>
        <p:spPr bwMode="auto">
          <a:xfrm>
            <a:off x="1044030" y="3937142"/>
            <a:ext cx="5762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2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 Box 45"/>
          <p:cNvSpPr txBox="1">
            <a:spLocks noChangeArrowheads="1"/>
          </p:cNvSpPr>
          <p:nvPr/>
        </p:nvSpPr>
        <p:spPr bwMode="auto">
          <a:xfrm>
            <a:off x="2123528" y="3937142"/>
            <a:ext cx="5762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7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Oval 46"/>
          <p:cNvSpPr>
            <a:spLocks noChangeArrowheads="1"/>
          </p:cNvSpPr>
          <p:nvPr/>
        </p:nvSpPr>
        <p:spPr bwMode="auto">
          <a:xfrm>
            <a:off x="1553085" y="3903543"/>
            <a:ext cx="433710" cy="433709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latin typeface="Arial" pitchFamily="34" charset="0"/>
                <a:cs typeface="Arial" pitchFamily="34" charset="0"/>
              </a:rPr>
              <a:t>&lt;</a:t>
            </a:r>
            <a:endParaRPr lang="ru-RU" sz="2000" b="1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3384500" y="1531972"/>
            <a:ext cx="2087563" cy="2016125"/>
            <a:chOff x="3203575" y="1300187"/>
            <a:chExt cx="2087563" cy="2016125"/>
          </a:xfrm>
        </p:grpSpPr>
        <p:sp>
          <p:nvSpPr>
            <p:cNvPr id="25" name="AutoShape 47"/>
            <p:cNvSpPr>
              <a:spLocks noChangeArrowheads="1"/>
            </p:cNvSpPr>
            <p:nvPr/>
          </p:nvSpPr>
          <p:spPr bwMode="auto">
            <a:xfrm>
              <a:off x="3203575" y="1300187"/>
              <a:ext cx="2087563" cy="2016125"/>
            </a:xfrm>
            <a:prstGeom prst="smileyFace">
              <a:avLst>
                <a:gd name="adj" fmla="val 4653"/>
              </a:avLst>
            </a:prstGeom>
            <a:gradFill rotWithShape="1">
              <a:gsLst>
                <a:gs pos="0">
                  <a:srgbClr val="FFFF00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Oval 48"/>
            <p:cNvSpPr>
              <a:spLocks noChangeArrowheads="1"/>
            </p:cNvSpPr>
            <p:nvPr/>
          </p:nvSpPr>
          <p:spPr bwMode="auto">
            <a:xfrm>
              <a:off x="3779838" y="1876449"/>
              <a:ext cx="287337" cy="28892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Oval 49"/>
            <p:cNvSpPr>
              <a:spLocks noChangeArrowheads="1"/>
            </p:cNvSpPr>
            <p:nvPr/>
          </p:nvSpPr>
          <p:spPr bwMode="auto">
            <a:xfrm>
              <a:off x="4427538" y="1876449"/>
              <a:ext cx="287337" cy="28892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240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8" name="Text Box 50"/>
          <p:cNvSpPr txBox="1">
            <a:spLocks noChangeArrowheads="1"/>
          </p:cNvSpPr>
          <p:nvPr/>
        </p:nvSpPr>
        <p:spPr bwMode="auto">
          <a:xfrm>
            <a:off x="6259692" y="1180535"/>
            <a:ext cx="5762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1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Oval 51"/>
          <p:cNvSpPr>
            <a:spLocks noChangeArrowheads="1"/>
          </p:cNvSpPr>
          <p:nvPr/>
        </p:nvSpPr>
        <p:spPr bwMode="auto">
          <a:xfrm>
            <a:off x="6804446" y="1186503"/>
            <a:ext cx="431912" cy="43191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 dirty="0">
                <a:latin typeface="Arial" pitchFamily="34" charset="0"/>
                <a:cs typeface="Arial" pitchFamily="34" charset="0"/>
              </a:rPr>
              <a:t>&lt;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 Box 52"/>
          <p:cNvSpPr txBox="1">
            <a:spLocks noChangeArrowheads="1"/>
          </p:cNvSpPr>
          <p:nvPr/>
        </p:nvSpPr>
        <p:spPr bwMode="auto">
          <a:xfrm>
            <a:off x="7452146" y="1180535"/>
            <a:ext cx="4055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latin typeface="Arial" pitchFamily="34" charset="0"/>
                <a:cs typeface="Arial" pitchFamily="34" charset="0"/>
              </a:rPr>
              <a:t>9</a:t>
            </a:r>
            <a:endParaRPr lang="ru-RU" sz="2000" b="1" i="1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 Box 53"/>
          <p:cNvSpPr txBox="1">
            <a:spLocks noChangeArrowheads="1"/>
          </p:cNvSpPr>
          <p:nvPr/>
        </p:nvSpPr>
        <p:spPr bwMode="auto">
          <a:xfrm>
            <a:off x="6259692" y="1852586"/>
            <a:ext cx="5762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3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7452320" y="1840635"/>
            <a:ext cx="6477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6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Oval 55"/>
          <p:cNvSpPr>
            <a:spLocks noChangeArrowheads="1"/>
          </p:cNvSpPr>
          <p:nvPr/>
        </p:nvSpPr>
        <p:spPr bwMode="auto">
          <a:xfrm>
            <a:off x="6804446" y="1852475"/>
            <a:ext cx="431912" cy="43191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latin typeface="Arial" pitchFamily="34" charset="0"/>
                <a:cs typeface="Arial" pitchFamily="34" charset="0"/>
              </a:rPr>
              <a:t>&lt;</a:t>
            </a:r>
            <a:endParaRPr lang="ru-RU" sz="2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 Box 56"/>
          <p:cNvSpPr txBox="1">
            <a:spLocks noChangeArrowheads="1"/>
          </p:cNvSpPr>
          <p:nvPr/>
        </p:nvSpPr>
        <p:spPr bwMode="auto">
          <a:xfrm>
            <a:off x="6259693" y="2547192"/>
            <a:ext cx="5762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9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 Box 57"/>
          <p:cNvSpPr txBox="1">
            <a:spLocks noChangeArrowheads="1"/>
          </p:cNvSpPr>
          <p:nvPr/>
        </p:nvSpPr>
        <p:spPr bwMode="auto">
          <a:xfrm>
            <a:off x="7383393" y="2536857"/>
            <a:ext cx="6477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10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Oval 58"/>
          <p:cNvSpPr>
            <a:spLocks noChangeArrowheads="1"/>
          </p:cNvSpPr>
          <p:nvPr/>
        </p:nvSpPr>
        <p:spPr bwMode="auto">
          <a:xfrm>
            <a:off x="6804446" y="2520956"/>
            <a:ext cx="431912" cy="43191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latin typeface="Arial" pitchFamily="34" charset="0"/>
                <a:cs typeface="Arial" pitchFamily="34" charset="0"/>
              </a:rPr>
              <a:t>&lt;</a:t>
            </a:r>
            <a:endParaRPr lang="ru-RU" sz="2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 Box 59"/>
          <p:cNvSpPr txBox="1">
            <a:spLocks noChangeArrowheads="1"/>
          </p:cNvSpPr>
          <p:nvPr/>
        </p:nvSpPr>
        <p:spPr bwMode="auto">
          <a:xfrm>
            <a:off x="6259693" y="3259284"/>
            <a:ext cx="5762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3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Oval 60"/>
          <p:cNvSpPr>
            <a:spLocks noChangeArrowheads="1"/>
          </p:cNvSpPr>
          <p:nvPr/>
        </p:nvSpPr>
        <p:spPr bwMode="auto">
          <a:xfrm>
            <a:off x="6804446" y="3236745"/>
            <a:ext cx="431912" cy="43191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latin typeface="Arial" pitchFamily="34" charset="0"/>
                <a:cs typeface="Arial" pitchFamily="34" charset="0"/>
              </a:rPr>
              <a:t>&lt;</a:t>
            </a:r>
            <a:endParaRPr lang="ru-RU" sz="2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 Box 61"/>
          <p:cNvSpPr txBox="1">
            <a:spLocks noChangeArrowheads="1"/>
          </p:cNvSpPr>
          <p:nvPr/>
        </p:nvSpPr>
        <p:spPr bwMode="auto">
          <a:xfrm>
            <a:off x="7452320" y="3222569"/>
            <a:ext cx="6477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9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 Box 62"/>
          <p:cNvSpPr txBox="1">
            <a:spLocks noChangeArrowheads="1"/>
          </p:cNvSpPr>
          <p:nvPr/>
        </p:nvSpPr>
        <p:spPr bwMode="auto">
          <a:xfrm>
            <a:off x="6259693" y="3927321"/>
            <a:ext cx="5762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7</a:t>
            </a:r>
            <a:endParaRPr lang="ru-RU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 Box 63"/>
          <p:cNvSpPr txBox="1">
            <a:spLocks noChangeArrowheads="1"/>
          </p:cNvSpPr>
          <p:nvPr/>
        </p:nvSpPr>
        <p:spPr bwMode="auto">
          <a:xfrm>
            <a:off x="7452320" y="3920343"/>
            <a:ext cx="6477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>
                <a:latin typeface="Arial" pitchFamily="34" charset="0"/>
                <a:cs typeface="Arial" pitchFamily="34" charset="0"/>
              </a:rPr>
              <a:t>9</a:t>
            </a:r>
            <a:endParaRPr lang="ru-RU" sz="2000" b="1" i="1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Oval 64"/>
          <p:cNvSpPr>
            <a:spLocks noChangeArrowheads="1"/>
          </p:cNvSpPr>
          <p:nvPr/>
        </p:nvSpPr>
        <p:spPr bwMode="auto">
          <a:xfrm>
            <a:off x="6804446" y="3895519"/>
            <a:ext cx="431912" cy="43191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latin typeface="Arial" pitchFamily="34" charset="0"/>
                <a:cs typeface="Arial" pitchFamily="34" charset="0"/>
              </a:rPr>
              <a:t>&lt;</a:t>
            </a:r>
            <a:endParaRPr lang="ru-RU" sz="2000" b="1">
              <a:latin typeface="Arial" pitchFamily="34" charset="0"/>
              <a:cs typeface="Arial" pitchFamily="34" charset="0"/>
            </a:endParaRPr>
          </a:p>
        </p:txBody>
      </p:sp>
      <p:pic>
        <p:nvPicPr>
          <p:cNvPr id="69" name="Рисунок 68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168" y="4391372"/>
            <a:ext cx="48482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8970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7" grpId="0" animBg="1"/>
      <p:bldP spid="21" grpId="0" animBg="1"/>
      <p:bldP spid="24" grpId="0" animBg="1"/>
      <p:bldP spid="29" grpId="0" animBg="1"/>
      <p:bldP spid="33" grpId="0" animBg="1"/>
      <p:bldP spid="36" grpId="0" animBg="1"/>
      <p:bldP spid="38" grpId="0" animBg="1"/>
      <p:bldP spid="4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Заголовок 8"/>
          <p:cNvSpPr txBox="1">
            <a:spLocks/>
          </p:cNvSpPr>
          <p:nvPr/>
        </p:nvSpPr>
        <p:spPr>
          <a:xfrm>
            <a:off x="4824" y="-14164"/>
            <a:ext cx="8229600" cy="8513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Замалюй у кожній парі більше число.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3530039"/>
              </p:ext>
            </p:extLst>
          </p:nvPr>
        </p:nvGraphicFramePr>
        <p:xfrm>
          <a:off x="134206" y="1779662"/>
          <a:ext cx="8663447" cy="30795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Image" r:id="rId5" imgW="12215520" imgH="4342680" progId="Photoshop.Image.12">
                  <p:embed/>
                </p:oleObj>
              </mc:Choice>
              <mc:Fallback>
                <p:oleObj name="Image" r:id="rId5" imgW="12215520" imgH="434268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34206" y="1779662"/>
                        <a:ext cx="8663447" cy="307958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2501660"/>
              </p:ext>
            </p:extLst>
          </p:nvPr>
        </p:nvGraphicFramePr>
        <p:xfrm>
          <a:off x="110498" y="1762808"/>
          <a:ext cx="8710861" cy="309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Image" r:id="rId7" imgW="12215520" imgH="4342680" progId="Photoshop.Image.12">
                  <p:embed/>
                </p:oleObj>
              </mc:Choice>
              <mc:Fallback>
                <p:oleObj name="Image" r:id="rId7" imgW="12215520" imgH="434268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0498" y="1762808"/>
                        <a:ext cx="8710861" cy="3096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8970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4245" y="895979"/>
            <a:ext cx="1438275" cy="414337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7108" y="1194011"/>
            <a:ext cx="1419225" cy="386715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648" y="1825699"/>
            <a:ext cx="1400175" cy="3276600"/>
          </a:xfrm>
          <a:prstGeom prst="rect">
            <a:avLst/>
          </a:prstGeom>
        </p:spPr>
      </p:pic>
      <p:pic>
        <p:nvPicPr>
          <p:cNvPr id="80" name="Рисунок 79"/>
          <p:cNvPicPr>
            <a:picLocks noChangeAspect="1"/>
          </p:cNvPicPr>
          <p:nvPr/>
        </p:nvPicPr>
        <p:blipFill rotWithShape="1">
          <a:blip r:embed="rId5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1986"/>
            <a:ext cx="66247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uk-UA" sz="2200" dirty="0" smtClean="0">
                <a:latin typeface="Arial" pitchFamily="34" charset="0"/>
                <a:cs typeface="Arial" pitchFamily="34" charset="0"/>
              </a:rPr>
              <a:t>Пригадай склад чисел.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619672" y="2966125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1602576" y="3412175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1630140" y="3868331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1630140" y="4313780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123728" y="2499742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112576" y="2967543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125916" y="3412722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152187" y="3879904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132903" y="4311952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481402" y="4209447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4487575" y="3767982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4498574" y="3306906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4498868" y="2845830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4519560" y="2384754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4519560" y="1923678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4014096" y="2384754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3994518" y="3306906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4015504" y="4209447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3994812" y="2845830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4005798" y="3767982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004511" y="1923678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6484475" y="1681402"/>
            <a:ext cx="290975" cy="4073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60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6386123" y="1997427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>
            <a:spLocks noChangeArrowheads="1"/>
          </p:cNvSpPr>
          <p:nvPr/>
        </p:nvSpPr>
        <p:spPr bwMode="auto">
          <a:xfrm>
            <a:off x="6391331" y="2457285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6382546" y="2928135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6372643" y="3376979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6372643" y="3828428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6892872" y="3828428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6894165" y="3376979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>
            <a:spLocks noChangeArrowheads="1"/>
          </p:cNvSpPr>
          <p:nvPr/>
        </p:nvSpPr>
        <p:spPr bwMode="auto">
          <a:xfrm>
            <a:off x="6904068" y="2928135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6923199" y="2457285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6904068" y="1995686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6923199" y="1563638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700740" y="2636081"/>
            <a:ext cx="360040" cy="3491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6883383" y="4279877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6409511" y="4279877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1619672" y="2499742"/>
            <a:ext cx="59849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6386123" y="1565379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970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9" grpId="0"/>
      <p:bldP spid="10" grpId="0"/>
      <p:bldP spid="13" grpId="0"/>
      <p:bldP spid="14" grpId="0"/>
      <p:bldP spid="15" grpId="0"/>
      <p:bldP spid="44" grpId="0"/>
      <p:bldP spid="46" grpId="0"/>
      <p:bldP spid="50" grpId="0"/>
      <p:bldP spid="53" grpId="0"/>
      <p:bldP spid="57" grpId="0"/>
      <p:bldP spid="61" grpId="0"/>
      <p:bldP spid="45" grpId="0"/>
      <p:bldP spid="54" grpId="0"/>
      <p:bldP spid="62" grpId="0"/>
      <p:bldP spid="49" grpId="0"/>
      <p:bldP spid="58" grpId="0"/>
      <p:bldP spid="41" grpId="0"/>
      <p:bldP spid="47" grpId="0"/>
      <p:bldP spid="52" grpId="0"/>
      <p:bldP spid="55" grpId="0"/>
      <p:bldP spid="60" grpId="0"/>
      <p:bldP spid="64" grpId="0"/>
      <p:bldP spid="48" grpId="0"/>
      <p:bldP spid="51" grpId="0"/>
      <p:bldP spid="56" grpId="0"/>
      <p:bldP spid="59" grpId="0"/>
      <p:bldP spid="63" grpId="0"/>
      <p:bldP spid="65" grpId="0"/>
      <p:bldP spid="43" grpId="0"/>
      <p:bldP spid="66" grpId="0"/>
      <p:bldP spid="21" grpId="0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Заголовок 13"/>
          <p:cNvSpPr txBox="1">
            <a:spLocks/>
          </p:cNvSpPr>
          <p:nvPr/>
        </p:nvSpPr>
        <p:spPr>
          <a:xfrm>
            <a:off x="0" y="-205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Пригадай склад чисел 8, 7, 6. </a:t>
            </a:r>
            <a:br>
              <a:rPr lang="uk-UA" sz="2200" dirty="0" smtClean="0">
                <a:latin typeface="Arial" pitchFamily="34" charset="0"/>
                <a:cs typeface="Arial" pitchFamily="34" charset="0"/>
              </a:rPr>
            </a:br>
            <a:r>
              <a:rPr lang="uk-UA" sz="2200" dirty="0" smtClean="0">
                <a:latin typeface="Arial" pitchFamily="34" charset="0"/>
                <a:cs typeface="Arial" pitchFamily="34" charset="0"/>
              </a:rPr>
              <a:t>З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’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ясуй, які числа пропущено в рівностях. 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64626" y="2456964"/>
            <a:ext cx="8001056" cy="1285884"/>
          </a:xfrm>
          <a:prstGeom prst="rect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4"/>
          <p:cNvSpPr txBox="1">
            <a:spLocks noChangeArrowheads="1"/>
          </p:cNvSpPr>
          <p:nvPr/>
        </p:nvSpPr>
        <p:spPr bwMode="auto">
          <a:xfrm>
            <a:off x="747408" y="2499742"/>
            <a:ext cx="781827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4 +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= 8		    5 +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= 7		        1 +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= 6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+ 7 = 8		   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+ 1 = 7		       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+ 3 = 6</a:t>
            </a: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5 +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= 8		    3 +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= 7		        2 +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= 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310636" y="2566555"/>
            <a:ext cx="285752" cy="28575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786" y="2957030"/>
            <a:ext cx="285752" cy="28575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303111" y="3322130"/>
            <a:ext cx="285752" cy="28575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368599" y="2566555"/>
            <a:ext cx="285752" cy="28575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3857620" y="2957030"/>
            <a:ext cx="285752" cy="28575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4368227" y="3307472"/>
            <a:ext cx="285752" cy="28575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7454600" y="2580287"/>
            <a:ext cx="285752" cy="28575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6950544" y="2957030"/>
            <a:ext cx="285752" cy="28575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7454600" y="3322324"/>
            <a:ext cx="285752" cy="28575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3432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28625" y="3363838"/>
            <a:ext cx="237648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і 2 </a:t>
            </a:r>
            <a:r>
              <a:rPr lang="uk-UA" altLang="ru-RU" sz="2200" b="1" dirty="0">
                <a:latin typeface="Arial" pitchFamily="34" charset="0"/>
                <a:cs typeface="Arial" pitchFamily="34" charset="0"/>
              </a:rPr>
              <a:t>більше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 3  </a:t>
            </a:r>
            <a:endParaRPr lang="ru-RU" altLang="ru-RU" sz="2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732336" y="3363838"/>
            <a:ext cx="227171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і 3 </a:t>
            </a:r>
            <a:r>
              <a:rPr lang="uk-UA" altLang="ru-RU" sz="2200" b="1" dirty="0">
                <a:latin typeface="Arial" pitchFamily="34" charset="0"/>
                <a:cs typeface="Arial" pitchFamily="34" charset="0"/>
              </a:rPr>
              <a:t>більше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200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860032" y="3363838"/>
            <a:ext cx="201612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 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і 2 </a:t>
            </a:r>
            <a:r>
              <a:rPr lang="uk-UA" altLang="ru-RU" sz="2200" b="1" dirty="0">
                <a:latin typeface="Arial" pitchFamily="34" charset="0"/>
                <a:cs typeface="Arial" pitchFamily="34" charset="0"/>
              </a:rPr>
              <a:t>більше 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5</a:t>
            </a:r>
            <a:endParaRPr lang="ru-RU" altLang="ru-RU" sz="2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948264" y="3363838"/>
            <a:ext cx="212725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 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і 2 </a:t>
            </a:r>
            <a:r>
              <a:rPr lang="uk-UA" altLang="ru-RU" sz="2200" b="1" dirty="0">
                <a:latin typeface="Arial" pitchFamily="34" charset="0"/>
                <a:cs typeface="Arial" pitchFamily="34" charset="0"/>
              </a:rPr>
              <a:t>більше 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6</a:t>
            </a:r>
            <a:endParaRPr lang="ru-RU" altLang="ru-RU" sz="2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Заголовок 12"/>
          <p:cNvSpPr txBox="1">
            <a:spLocks/>
          </p:cNvSpPr>
          <p:nvPr/>
        </p:nvSpPr>
        <p:spPr>
          <a:xfrm>
            <a:off x="0" y="-2204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Числа можна порівнювати за їх складом.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Закінчи міркування.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814856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1136327" y="2648888"/>
            <a:ext cx="285752" cy="285752"/>
          </a:xfrm>
          <a:prstGeom prst="ellipse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4"/>
          <p:cNvSpPr txBox="1">
            <a:spLocks noChangeArrowheads="1"/>
          </p:cNvSpPr>
          <p:nvPr/>
        </p:nvSpPr>
        <p:spPr bwMode="auto">
          <a:xfrm>
            <a:off x="1397475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rot="16200000" flipH="1">
            <a:off x="779139" y="3113233"/>
            <a:ext cx="357187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0800000" flipV="1">
            <a:off x="1029170" y="2934639"/>
            <a:ext cx="50006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3172310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3491880" y="2648887"/>
            <a:ext cx="285752" cy="285752"/>
          </a:xfrm>
          <a:prstGeom prst="ellipse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4"/>
          <p:cNvSpPr txBox="1">
            <a:spLocks noChangeArrowheads="1"/>
          </p:cNvSpPr>
          <p:nvPr/>
        </p:nvSpPr>
        <p:spPr bwMode="auto">
          <a:xfrm>
            <a:off x="3754929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 rot="16200000" flipH="1">
            <a:off x="3136593" y="3113233"/>
            <a:ext cx="357187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10800000" flipV="1">
            <a:off x="3386624" y="2934639"/>
            <a:ext cx="50006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4"/>
          <p:cNvSpPr txBox="1">
            <a:spLocks noChangeArrowheads="1"/>
          </p:cNvSpPr>
          <p:nvPr/>
        </p:nvSpPr>
        <p:spPr bwMode="auto">
          <a:xfrm>
            <a:off x="5244012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5565483" y="2648887"/>
            <a:ext cx="285752" cy="285752"/>
          </a:xfrm>
          <a:prstGeom prst="ellipse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4"/>
          <p:cNvSpPr txBox="1">
            <a:spLocks noChangeArrowheads="1"/>
          </p:cNvSpPr>
          <p:nvPr/>
        </p:nvSpPr>
        <p:spPr bwMode="auto">
          <a:xfrm>
            <a:off x="5826631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7" name="Прямая со стрелкой 26"/>
          <p:cNvCxnSpPr/>
          <p:nvPr/>
        </p:nvCxnSpPr>
        <p:spPr>
          <a:xfrm rot="16200000" flipH="1">
            <a:off x="5208295" y="3113233"/>
            <a:ext cx="357187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10800000" flipV="1">
            <a:off x="5458326" y="2934639"/>
            <a:ext cx="50006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4"/>
          <p:cNvSpPr txBox="1">
            <a:spLocks noChangeArrowheads="1"/>
          </p:cNvSpPr>
          <p:nvPr/>
        </p:nvSpPr>
        <p:spPr bwMode="auto">
          <a:xfrm>
            <a:off x="7315714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7637185" y="2648887"/>
            <a:ext cx="285752" cy="285752"/>
          </a:xfrm>
          <a:prstGeom prst="ellipse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4"/>
          <p:cNvSpPr txBox="1">
            <a:spLocks noChangeArrowheads="1"/>
          </p:cNvSpPr>
          <p:nvPr/>
        </p:nvSpPr>
        <p:spPr bwMode="auto">
          <a:xfrm>
            <a:off x="7898333" y="2506010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2" name="Прямая со стрелкой 31"/>
          <p:cNvCxnSpPr/>
          <p:nvPr/>
        </p:nvCxnSpPr>
        <p:spPr>
          <a:xfrm rot="16200000" flipH="1">
            <a:off x="7279997" y="3113233"/>
            <a:ext cx="357187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10800000" flipV="1">
            <a:off x="7530028" y="2934639"/>
            <a:ext cx="50006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75208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5" grpId="0" animBg="1"/>
      <p:bldP spid="20" grpId="0" animBg="1"/>
      <p:bldP spid="25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28625" y="3363838"/>
            <a:ext cx="237648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altLang="ru-RU" sz="2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і </a:t>
            </a:r>
            <a:r>
              <a:rPr lang="uk-UA" altLang="ru-RU" sz="2200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uk-UA" altLang="ru-RU" sz="2200" b="1" dirty="0">
                <a:latin typeface="Arial" pitchFamily="34" charset="0"/>
                <a:cs typeface="Arial" pitchFamily="34" charset="0"/>
              </a:rPr>
              <a:t>більше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uk-UA" altLang="ru-RU" sz="2200" dirty="0" smtClean="0">
                <a:latin typeface="Arial" pitchFamily="34" charset="0"/>
                <a:cs typeface="Arial" pitchFamily="34" charset="0"/>
              </a:rPr>
              <a:t>5  </a:t>
            </a:r>
            <a:endParaRPr lang="ru-RU" altLang="ru-RU" sz="2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732336" y="3363838"/>
            <a:ext cx="227171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altLang="ru-RU" sz="2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і </a:t>
            </a:r>
            <a:r>
              <a:rPr lang="uk-UA" altLang="ru-RU" sz="2200" dirty="0" smtClean="0">
                <a:latin typeface="Arial" pitchFamily="34" charset="0"/>
                <a:cs typeface="Arial" pitchFamily="34" charset="0"/>
              </a:rPr>
              <a:t>4 </a:t>
            </a:r>
            <a:r>
              <a:rPr lang="uk-UA" altLang="ru-RU" sz="2200" b="1" dirty="0">
                <a:latin typeface="Arial" pitchFamily="34" charset="0"/>
                <a:cs typeface="Arial" pitchFamily="34" charset="0"/>
              </a:rPr>
              <a:t>більше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200" dirty="0" smtClean="0">
                <a:latin typeface="Arial" pitchFamily="34" charset="0"/>
                <a:cs typeface="Arial" pitchFamily="34" charset="0"/>
              </a:rPr>
              <a:t>4</a:t>
            </a:r>
            <a:endParaRPr lang="ru-RU" altLang="ru-RU" sz="2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860032" y="3363838"/>
            <a:ext cx="201612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 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і </a:t>
            </a:r>
            <a:r>
              <a:rPr lang="uk-UA" altLang="ru-RU" sz="2200" dirty="0" smtClean="0">
                <a:latin typeface="Arial" pitchFamily="34" charset="0"/>
                <a:cs typeface="Arial" pitchFamily="34" charset="0"/>
              </a:rPr>
              <a:t>1 </a:t>
            </a:r>
            <a:r>
              <a:rPr lang="uk-UA" altLang="ru-RU" sz="2200" b="1" dirty="0">
                <a:latin typeface="Arial" pitchFamily="34" charset="0"/>
                <a:cs typeface="Arial" pitchFamily="34" charset="0"/>
              </a:rPr>
              <a:t>більше </a:t>
            </a:r>
            <a:r>
              <a:rPr lang="uk-UA" altLang="ru-RU" sz="2200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948264" y="3363838"/>
            <a:ext cx="212725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uk-UA" altLang="ru-RU" sz="2200" dirty="0">
                <a:latin typeface="Arial" pitchFamily="34" charset="0"/>
                <a:cs typeface="Arial" pitchFamily="34" charset="0"/>
              </a:rPr>
              <a:t>і </a:t>
            </a:r>
            <a:r>
              <a:rPr lang="uk-UA" altLang="ru-RU" sz="2200" dirty="0" smtClean="0">
                <a:latin typeface="Arial" pitchFamily="34" charset="0"/>
                <a:cs typeface="Arial" pitchFamily="34" charset="0"/>
              </a:rPr>
              <a:t>1 </a:t>
            </a:r>
            <a:r>
              <a:rPr lang="uk-UA" altLang="ru-RU" sz="2200" b="1" dirty="0">
                <a:latin typeface="Arial" pitchFamily="34" charset="0"/>
                <a:cs typeface="Arial" pitchFamily="34" charset="0"/>
              </a:rPr>
              <a:t>більше </a:t>
            </a:r>
            <a:r>
              <a:rPr lang="uk-UA" altLang="ru-RU" sz="2200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Заголовок 12"/>
          <p:cNvSpPr txBox="1">
            <a:spLocks/>
          </p:cNvSpPr>
          <p:nvPr/>
        </p:nvSpPr>
        <p:spPr>
          <a:xfrm>
            <a:off x="0" y="-205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Числа можна порівнювати за їх складом.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Закінчи міркування.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814856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15" name="Овал 14"/>
          <p:cNvSpPr/>
          <p:nvPr/>
        </p:nvSpPr>
        <p:spPr>
          <a:xfrm>
            <a:off x="1136327" y="2648888"/>
            <a:ext cx="285752" cy="285752"/>
          </a:xfrm>
          <a:prstGeom prst="ellipse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4"/>
          <p:cNvSpPr txBox="1">
            <a:spLocks noChangeArrowheads="1"/>
          </p:cNvSpPr>
          <p:nvPr/>
        </p:nvSpPr>
        <p:spPr bwMode="auto">
          <a:xfrm>
            <a:off x="1397475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rot="16200000" flipH="1">
            <a:off x="779139" y="3113233"/>
            <a:ext cx="357187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0800000" flipV="1">
            <a:off x="1029170" y="2934639"/>
            <a:ext cx="50006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3172310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20" name="Овал 19"/>
          <p:cNvSpPr/>
          <p:nvPr/>
        </p:nvSpPr>
        <p:spPr>
          <a:xfrm>
            <a:off x="3491880" y="2648887"/>
            <a:ext cx="285752" cy="285752"/>
          </a:xfrm>
          <a:prstGeom prst="ellipse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4"/>
          <p:cNvSpPr txBox="1">
            <a:spLocks noChangeArrowheads="1"/>
          </p:cNvSpPr>
          <p:nvPr/>
        </p:nvSpPr>
        <p:spPr bwMode="auto">
          <a:xfrm>
            <a:off x="3754929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cxnSp>
        <p:nvCxnSpPr>
          <p:cNvPr id="22" name="Прямая со стрелкой 21"/>
          <p:cNvCxnSpPr/>
          <p:nvPr/>
        </p:nvCxnSpPr>
        <p:spPr>
          <a:xfrm rot="16200000" flipH="1">
            <a:off x="3136593" y="3113233"/>
            <a:ext cx="357187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10800000" flipV="1">
            <a:off x="3386624" y="2934639"/>
            <a:ext cx="50006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4"/>
          <p:cNvSpPr txBox="1">
            <a:spLocks noChangeArrowheads="1"/>
          </p:cNvSpPr>
          <p:nvPr/>
        </p:nvSpPr>
        <p:spPr bwMode="auto">
          <a:xfrm>
            <a:off x="5244012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5565483" y="2648887"/>
            <a:ext cx="285752" cy="285752"/>
          </a:xfrm>
          <a:prstGeom prst="ellipse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4"/>
          <p:cNvSpPr txBox="1">
            <a:spLocks noChangeArrowheads="1"/>
          </p:cNvSpPr>
          <p:nvPr/>
        </p:nvSpPr>
        <p:spPr bwMode="auto">
          <a:xfrm>
            <a:off x="5826631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7" name="Прямая со стрелкой 26"/>
          <p:cNvCxnSpPr/>
          <p:nvPr/>
        </p:nvCxnSpPr>
        <p:spPr>
          <a:xfrm rot="16200000" flipH="1">
            <a:off x="5208295" y="3113233"/>
            <a:ext cx="357187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10800000" flipV="1">
            <a:off x="5458326" y="2934639"/>
            <a:ext cx="50006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4"/>
          <p:cNvSpPr txBox="1">
            <a:spLocks noChangeArrowheads="1"/>
          </p:cNvSpPr>
          <p:nvPr/>
        </p:nvSpPr>
        <p:spPr bwMode="auto">
          <a:xfrm>
            <a:off x="7315714" y="250601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30" name="Овал 29"/>
          <p:cNvSpPr/>
          <p:nvPr/>
        </p:nvSpPr>
        <p:spPr>
          <a:xfrm>
            <a:off x="7637185" y="2648887"/>
            <a:ext cx="285752" cy="285752"/>
          </a:xfrm>
          <a:prstGeom prst="ellipse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4"/>
          <p:cNvSpPr txBox="1">
            <a:spLocks noChangeArrowheads="1"/>
          </p:cNvSpPr>
          <p:nvPr/>
        </p:nvSpPr>
        <p:spPr bwMode="auto">
          <a:xfrm>
            <a:off x="7898333" y="2506010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2" name="Прямая со стрелкой 31"/>
          <p:cNvCxnSpPr/>
          <p:nvPr/>
        </p:nvCxnSpPr>
        <p:spPr>
          <a:xfrm rot="16200000" flipH="1">
            <a:off x="7279997" y="3113233"/>
            <a:ext cx="357187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10800000" flipV="1">
            <a:off x="7530028" y="2934639"/>
            <a:ext cx="50006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34583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5" grpId="0" animBg="1"/>
      <p:bldP spid="20" grpId="0" animBg="1"/>
      <p:bldP spid="25" grpId="0" animBg="1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grpSp>
        <p:nvGrpSpPr>
          <p:cNvPr id="3" name="Группа 2"/>
          <p:cNvGrpSpPr/>
          <p:nvPr/>
        </p:nvGrpSpPr>
        <p:grpSpPr>
          <a:xfrm>
            <a:off x="7188270" y="1532356"/>
            <a:ext cx="1696946" cy="2695578"/>
            <a:chOff x="7188270" y="1532356"/>
            <a:chExt cx="1696946" cy="2695578"/>
          </a:xfrm>
        </p:grpSpPr>
        <p:pic>
          <p:nvPicPr>
            <p:cNvPr id="27" name="Рисунок 1"/>
            <p:cNvPicPr>
              <a:picLocks noChangeAspect="1"/>
            </p:cNvPicPr>
            <p:nvPr/>
          </p:nvPicPr>
          <p:blipFill>
            <a:blip r:embed="rId3" cstate="print"/>
            <a:srcRect l="77603" b="6508"/>
            <a:stretch>
              <a:fillRect/>
            </a:stretch>
          </p:blipFill>
          <p:spPr bwMode="auto">
            <a:xfrm>
              <a:off x="7188270" y="1532356"/>
              <a:ext cx="1670010" cy="2052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Рисунок 1"/>
            <p:cNvPicPr>
              <a:picLocks noChangeAspect="1"/>
            </p:cNvPicPr>
            <p:nvPr/>
          </p:nvPicPr>
          <p:blipFill>
            <a:blip r:embed="rId3" cstate="print"/>
            <a:srcRect l="77603" t="64208" b="6508"/>
            <a:stretch>
              <a:fillRect/>
            </a:stretch>
          </p:blipFill>
          <p:spPr bwMode="auto">
            <a:xfrm rot="10800000">
              <a:off x="7215206" y="3584992"/>
              <a:ext cx="1670010" cy="642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595" y="1374992"/>
            <a:ext cx="334021" cy="64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27785" y="1374992"/>
            <a:ext cx="334021" cy="64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84975" y="1374992"/>
            <a:ext cx="334021" cy="64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42165" y="1371811"/>
            <a:ext cx="334021" cy="64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9421" y="1367067"/>
            <a:ext cx="4191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28049" y="1367067"/>
            <a:ext cx="4191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Овал 17"/>
          <p:cNvSpPr/>
          <p:nvPr/>
        </p:nvSpPr>
        <p:spPr>
          <a:xfrm>
            <a:off x="269897" y="2336410"/>
            <a:ext cx="3500462" cy="11199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372685" y="2664296"/>
            <a:ext cx="434000" cy="36353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871167" y="2661124"/>
            <a:ext cx="434000" cy="36353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1371233" y="2661124"/>
            <a:ext cx="434000" cy="36353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1871299" y="2661124"/>
            <a:ext cx="434000" cy="36353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2723792" y="2661124"/>
            <a:ext cx="438805" cy="36353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3230205" y="2664297"/>
            <a:ext cx="438805" cy="36353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2324758" y="2957317"/>
            <a:ext cx="333944" cy="430887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 anchor="t">
            <a:spAutoFit/>
          </a:bodyPr>
          <a:lstStyle/>
          <a:p>
            <a:pPr algn="ctr"/>
            <a:r>
              <a:rPr lang="uk-UA" altLang="ru-RU" sz="2200" dirty="0">
                <a:latin typeface="Arial" pitchFamily="34" charset="0"/>
                <a:cs typeface="Arial" pitchFamily="34" charset="0"/>
              </a:rPr>
              <a:t>?</a:t>
            </a:r>
            <a:endParaRPr lang="ru-RU" alt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4"/>
          <p:cNvSpPr txBox="1">
            <a:spLocks noChangeArrowheads="1"/>
          </p:cNvSpPr>
          <p:nvPr/>
        </p:nvSpPr>
        <p:spPr bwMode="auto">
          <a:xfrm>
            <a:off x="7178253" y="154858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4"/>
          <p:cNvSpPr txBox="1">
            <a:spLocks noChangeArrowheads="1"/>
          </p:cNvSpPr>
          <p:nvPr/>
        </p:nvSpPr>
        <p:spPr bwMode="auto">
          <a:xfrm>
            <a:off x="7466285" y="1491630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4"/>
          <p:cNvSpPr txBox="1">
            <a:spLocks noChangeArrowheads="1"/>
          </p:cNvSpPr>
          <p:nvPr/>
        </p:nvSpPr>
        <p:spPr bwMode="auto">
          <a:xfrm>
            <a:off x="7740352" y="1548581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4"/>
          <p:cNvSpPr txBox="1">
            <a:spLocks noChangeArrowheads="1"/>
          </p:cNvSpPr>
          <p:nvPr/>
        </p:nvSpPr>
        <p:spPr bwMode="auto">
          <a:xfrm>
            <a:off x="7178253" y="2208623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4"/>
          <p:cNvSpPr txBox="1">
            <a:spLocks noChangeArrowheads="1"/>
          </p:cNvSpPr>
          <p:nvPr/>
        </p:nvSpPr>
        <p:spPr bwMode="auto">
          <a:xfrm>
            <a:off x="7440635" y="2196653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4"/>
          <p:cNvSpPr txBox="1">
            <a:spLocks noChangeArrowheads="1"/>
          </p:cNvSpPr>
          <p:nvPr/>
        </p:nvSpPr>
        <p:spPr bwMode="auto">
          <a:xfrm>
            <a:off x="7740352" y="2196653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4"/>
          <p:cNvSpPr txBox="1">
            <a:spLocks noChangeArrowheads="1"/>
          </p:cNvSpPr>
          <p:nvPr/>
        </p:nvSpPr>
        <p:spPr bwMode="auto">
          <a:xfrm>
            <a:off x="7178253" y="2851565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4"/>
          <p:cNvSpPr txBox="1">
            <a:spLocks noChangeArrowheads="1"/>
          </p:cNvSpPr>
          <p:nvPr/>
        </p:nvSpPr>
        <p:spPr bwMode="auto">
          <a:xfrm>
            <a:off x="7440635" y="2844725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4"/>
          <p:cNvSpPr txBox="1">
            <a:spLocks noChangeArrowheads="1"/>
          </p:cNvSpPr>
          <p:nvPr/>
        </p:nvSpPr>
        <p:spPr bwMode="auto">
          <a:xfrm>
            <a:off x="7740352" y="2844725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4"/>
          <p:cNvSpPr txBox="1">
            <a:spLocks noChangeArrowheads="1"/>
          </p:cNvSpPr>
          <p:nvPr/>
        </p:nvSpPr>
        <p:spPr bwMode="auto">
          <a:xfrm>
            <a:off x="7970341" y="2844725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4"/>
          <p:cNvSpPr txBox="1">
            <a:spLocks noChangeArrowheads="1"/>
          </p:cNvSpPr>
          <p:nvPr/>
        </p:nvSpPr>
        <p:spPr bwMode="auto">
          <a:xfrm>
            <a:off x="8244408" y="2809840"/>
            <a:ext cx="34607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000" b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4"/>
          <p:cNvSpPr txBox="1">
            <a:spLocks noChangeArrowheads="1"/>
          </p:cNvSpPr>
          <p:nvPr/>
        </p:nvSpPr>
        <p:spPr bwMode="auto">
          <a:xfrm>
            <a:off x="7196170" y="3507853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"/>
          <p:cNvSpPr txBox="1">
            <a:spLocks noChangeArrowheads="1"/>
          </p:cNvSpPr>
          <p:nvPr/>
        </p:nvSpPr>
        <p:spPr bwMode="auto">
          <a:xfrm>
            <a:off x="7462812" y="3452216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"/>
          <p:cNvSpPr txBox="1">
            <a:spLocks noChangeArrowheads="1"/>
          </p:cNvSpPr>
          <p:nvPr/>
        </p:nvSpPr>
        <p:spPr bwMode="auto">
          <a:xfrm>
            <a:off x="7740352" y="3507854"/>
            <a:ext cx="346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7174975" y="2914985"/>
            <a:ext cx="928694" cy="3905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539553" y="4264992"/>
            <a:ext cx="2049764" cy="0"/>
          </a:xfrm>
          <a:prstGeom prst="line">
            <a:avLst/>
          </a:prstGeom>
          <a:ln w="38100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олилиния 45"/>
          <p:cNvSpPr/>
          <p:nvPr/>
        </p:nvSpPr>
        <p:spPr>
          <a:xfrm>
            <a:off x="539553" y="4047504"/>
            <a:ext cx="2036672" cy="200967"/>
          </a:xfrm>
          <a:custGeom>
            <a:avLst/>
            <a:gdLst>
              <a:gd name="connsiteX0" fmla="*/ 0 w 2129051"/>
              <a:gd name="connsiteY0" fmla="*/ 218499 h 245794"/>
              <a:gd name="connsiteX1" fmla="*/ 1050878 w 2129051"/>
              <a:gd name="connsiteY1" fmla="*/ 134 h 245794"/>
              <a:gd name="connsiteX2" fmla="*/ 2129051 w 2129051"/>
              <a:gd name="connsiteY2" fmla="*/ 245794 h 245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29051" h="245794">
                <a:moveTo>
                  <a:pt x="0" y="218499"/>
                </a:moveTo>
                <a:cubicBezTo>
                  <a:pt x="348018" y="107042"/>
                  <a:pt x="696036" y="-4415"/>
                  <a:pt x="1050878" y="134"/>
                </a:cubicBezTo>
                <a:cubicBezTo>
                  <a:pt x="1405720" y="4683"/>
                  <a:pt x="1767385" y="125238"/>
                  <a:pt x="2129051" y="245794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1402708" y="3585604"/>
            <a:ext cx="369824" cy="430887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22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altLang="ru-RU" sz="220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Полилиния 48"/>
          <p:cNvSpPr/>
          <p:nvPr/>
        </p:nvSpPr>
        <p:spPr>
          <a:xfrm>
            <a:off x="2576225" y="4047504"/>
            <a:ext cx="987663" cy="200967"/>
          </a:xfrm>
          <a:custGeom>
            <a:avLst/>
            <a:gdLst>
              <a:gd name="connsiteX0" fmla="*/ 0 w 1131266"/>
              <a:gd name="connsiteY0" fmla="*/ 191094 h 195494"/>
              <a:gd name="connsiteX1" fmla="*/ 545911 w 1131266"/>
              <a:gd name="connsiteY1" fmla="*/ 25 h 195494"/>
              <a:gd name="connsiteX2" fmla="*/ 1091821 w 1131266"/>
              <a:gd name="connsiteY2" fmla="*/ 177446 h 195494"/>
              <a:gd name="connsiteX3" fmla="*/ 1091821 w 1131266"/>
              <a:gd name="connsiteY3" fmla="*/ 191094 h 195494"/>
              <a:gd name="connsiteX4" fmla="*/ 1119117 w 1131266"/>
              <a:gd name="connsiteY4" fmla="*/ 191094 h 195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1266" h="195494">
                <a:moveTo>
                  <a:pt x="0" y="191094"/>
                </a:moveTo>
                <a:cubicBezTo>
                  <a:pt x="181970" y="96697"/>
                  <a:pt x="363941" y="2300"/>
                  <a:pt x="545911" y="25"/>
                </a:cubicBezTo>
                <a:cubicBezTo>
                  <a:pt x="727881" y="-2250"/>
                  <a:pt x="1000836" y="145601"/>
                  <a:pt x="1091821" y="177446"/>
                </a:cubicBezTo>
                <a:cubicBezTo>
                  <a:pt x="1182806" y="209291"/>
                  <a:pt x="1087272" y="188819"/>
                  <a:pt x="1091821" y="191094"/>
                </a:cubicBezTo>
                <a:cubicBezTo>
                  <a:pt x="1096370" y="193369"/>
                  <a:pt x="1107743" y="192231"/>
                  <a:pt x="1119117" y="191094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>
            <a:off x="2576225" y="4263528"/>
            <a:ext cx="987662" cy="0"/>
          </a:xfrm>
          <a:prstGeom prst="line">
            <a:avLst/>
          </a:prstGeom>
          <a:ln w="38100">
            <a:solidFill>
              <a:srgbClr val="00B05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2928877" y="3585603"/>
            <a:ext cx="377403" cy="430887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altLang="ru-RU" sz="22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 flipH="1">
            <a:off x="563219" y="4276898"/>
            <a:ext cx="3000668" cy="0"/>
          </a:xfrm>
          <a:prstGeom prst="line">
            <a:avLst/>
          </a:prstGeom>
          <a:ln w="57150">
            <a:solidFill>
              <a:srgbClr val="FF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Полилиния 51"/>
          <p:cNvSpPr/>
          <p:nvPr/>
        </p:nvSpPr>
        <p:spPr>
          <a:xfrm flipV="1">
            <a:off x="539551" y="4263988"/>
            <a:ext cx="3024337" cy="272516"/>
          </a:xfrm>
          <a:custGeom>
            <a:avLst/>
            <a:gdLst>
              <a:gd name="connsiteX0" fmla="*/ 0 w 3248167"/>
              <a:gd name="connsiteY0" fmla="*/ 573259 h 600555"/>
              <a:gd name="connsiteX1" fmla="*/ 1624084 w 3248167"/>
              <a:gd name="connsiteY1" fmla="*/ 53 h 600555"/>
              <a:gd name="connsiteX2" fmla="*/ 3248167 w 3248167"/>
              <a:gd name="connsiteY2" fmla="*/ 600555 h 600555"/>
              <a:gd name="connsiteX3" fmla="*/ 3248167 w 3248167"/>
              <a:gd name="connsiteY3" fmla="*/ 600555 h 600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48167" h="600555">
                <a:moveTo>
                  <a:pt x="0" y="573259"/>
                </a:moveTo>
                <a:cubicBezTo>
                  <a:pt x="541361" y="284381"/>
                  <a:pt x="1082723" y="-4496"/>
                  <a:pt x="1624084" y="53"/>
                </a:cubicBezTo>
                <a:cubicBezTo>
                  <a:pt x="2165445" y="4602"/>
                  <a:pt x="3248167" y="600555"/>
                  <a:pt x="3248167" y="600555"/>
                </a:cubicBezTo>
                <a:lnTo>
                  <a:pt x="3248167" y="600555"/>
                </a:ln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1921368" y="4581878"/>
            <a:ext cx="385011" cy="430887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ru-RU" altLang="ru-RU" sz="2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>
            <a:off x="1043607" y="4160713"/>
            <a:ext cx="0" cy="231775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1547663" y="4160217"/>
            <a:ext cx="0" cy="231775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2051719" y="4160217"/>
            <a:ext cx="0" cy="231775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3059831" y="4161805"/>
            <a:ext cx="0" cy="230187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>
            <a:off x="241967" y="1160678"/>
            <a:ext cx="3500462" cy="107157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193165" y="1648054"/>
            <a:ext cx="342158" cy="430887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altLang="ru-RU" sz="2200" dirty="0">
                <a:latin typeface="Arial" pitchFamily="34" charset="0"/>
                <a:cs typeface="Arial" pitchFamily="34" charset="0"/>
              </a:rPr>
              <a:t>?</a:t>
            </a:r>
            <a:endParaRPr lang="ru-RU" alt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Заголовок 12"/>
          <p:cNvSpPr txBox="1">
            <a:spLocks/>
          </p:cNvSpPr>
          <p:nvPr/>
        </p:nvSpPr>
        <p:spPr>
          <a:xfrm>
            <a:off x="0" y="-205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Прокоментуй малюнки та схеми. Подумай: треба об'єднувати чи вилучати об'єкти. Добери відповідний вираз.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Усно знайди його значення.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5208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00"/>
                            </p:stCondLst>
                            <p:childTnLst>
                              <p:par>
                                <p:cTn id="6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"/>
                            </p:stCondLst>
                            <p:childTnLst>
                              <p:par>
                                <p:cTn id="132" presetID="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3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00"/>
                            </p:stCondLst>
                            <p:childTnLst>
                              <p:par>
                                <p:cTn id="195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6" dur="1000" fill="hold"/>
                                        <p:tgtEl>
                                          <p:spTgt spid="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00"/>
                            </p:stCondLst>
                            <p:childTnLst>
                              <p:par>
                                <p:cTn id="20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  <p:bldP spid="26" grpId="2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40" grpId="0"/>
      <p:bldP spid="41" grpId="0"/>
      <p:bldP spid="42" grpId="0"/>
      <p:bldP spid="43" grpId="0" animBg="1"/>
      <p:bldP spid="47" grpId="0" uiExpand="1" build="allAtOnce" animBg="1"/>
      <p:bldP spid="50" grpId="0" animBg="1"/>
      <p:bldP spid="53" grpId="0" animBg="1"/>
      <p:bldP spid="53" grpId="1" animBg="1"/>
      <p:bldP spid="9" grpId="0" animBg="1"/>
      <p:bldP spid="25" grpId="0" animBg="1"/>
      <p:bldP spid="25" grpId="2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1206</TotalTime>
  <Words>337</Words>
  <Application>Microsoft Office PowerPoint</Application>
  <PresentationFormat>Экран (16:9)</PresentationFormat>
  <Paragraphs>190</Paragraphs>
  <Slides>12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Image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121</cp:revision>
  <dcterms:created xsi:type="dcterms:W3CDTF">2017-08-14T11:51:21Z</dcterms:created>
  <dcterms:modified xsi:type="dcterms:W3CDTF">2018-08-16T10:17:22Z</dcterms:modified>
</cp:coreProperties>
</file>