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63" r:id="rId9"/>
    <p:sldId id="264" r:id="rId1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33CC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9" d="100"/>
          <a:sy n="99" d="100"/>
        </p:scale>
        <p:origin x="108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69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69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69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123478"/>
            <a:ext cx="9144000" cy="20162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</a:pPr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Порівнюємо </a:t>
            </a:r>
            <a:r>
              <a:rPr lang="uk-U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числа</a:t>
            </a:r>
            <a:endParaRPr lang="uk-U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Прямоугольник 33"/>
          <p:cNvSpPr/>
          <p:nvPr/>
        </p:nvSpPr>
        <p:spPr>
          <a:xfrm>
            <a:off x="105035" y="1275036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Намалюй 8 кружків.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три наступні числа до числа 4. 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три попередні числа до числа 5.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числа, які більші за 3, але менші ніж 7.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 smtClean="0">
                <a:latin typeface="Arial" pitchFamily="34" charset="0"/>
                <a:cs typeface="Arial" pitchFamily="34" charset="0"/>
              </a:rPr>
              <a:t>Запиши числа, між якими стоїть число 7.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572579" y="1624246"/>
            <a:ext cx="2461382" cy="798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572579" y="2200310"/>
            <a:ext cx="3818704" cy="342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533631" y="2846672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533631" y="3418176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533631" y="4082330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Рисунок 66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5034225" y="1203598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Рисунок 67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5034225" y="2632358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TextBox 68"/>
          <p:cNvSpPr txBox="1"/>
          <p:nvPr/>
        </p:nvSpPr>
        <p:spPr>
          <a:xfrm>
            <a:off x="5105663" y="132332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1)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5665800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5880114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6094428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6308742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6523056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6737370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6951684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7165998" y="1467819"/>
            <a:ext cx="214314" cy="21431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105663" y="1775102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2)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605729" y="177510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034357" y="177510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462985" y="177510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105663" y="2252014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3)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605729" y="225201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034357" y="225201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462985" y="225201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05663" y="2703796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4)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605729" y="270379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034357" y="270379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462985" y="270379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05663" y="3180708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5)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605729" y="320386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034357" y="320386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-10321"/>
            <a:ext cx="8475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itchFamily="34" charset="0"/>
              </a:rPr>
              <a:t>Математичний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itchFamily="34" charset="0"/>
              </a:rPr>
              <a:t>диктант</a:t>
            </a:r>
          </a:p>
        </p:txBody>
      </p:sp>
    </p:spTree>
    <p:extLst>
      <p:ext uri="{BB962C8B-B14F-4D97-AF65-F5344CB8AC3E}">
        <p14:creationId xmlns:p14="http://schemas.microsoft.com/office/powerpoint/2010/main" val="2143429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9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9"/>
          <p:cNvSpPr txBox="1">
            <a:spLocks/>
          </p:cNvSpPr>
          <p:nvPr/>
        </p:nvSpPr>
        <p:spPr>
          <a:xfrm>
            <a:off x="1770" y="-20713"/>
            <a:ext cx="8229600" cy="13610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Запиши числа від 1 до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у порядку зменшення.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Обведи число 5. Як одержати наступне число?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Попереднє число?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720825" y="303247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4797776" y="304245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3868056" y="302379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003960" y="302379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2139864" y="302379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1191537" y="301510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610990" y="2943670"/>
            <a:ext cx="741739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1396808" y="287223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flipV="1">
            <a:off x="2323914" y="287223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3182758" y="287223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4040014" y="287223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4967120" y="287223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5878533" y="2880916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Овал 53"/>
          <p:cNvSpPr/>
          <p:nvPr/>
        </p:nvSpPr>
        <p:spPr>
          <a:xfrm>
            <a:off x="539552" y="288445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4718996" y="2951898"/>
            <a:ext cx="499423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287008" y="228371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57816" y="228371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Полилиния 51"/>
          <p:cNvSpPr/>
          <p:nvPr/>
        </p:nvSpPr>
        <p:spPr>
          <a:xfrm flipH="1">
            <a:off x="4040014" y="2702272"/>
            <a:ext cx="927106" cy="17930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4967735" y="2711351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4896286" y="287141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821803" y="289641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3984872" y="2884449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6588224" y="301134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V="1">
            <a:off x="6767022" y="285978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7452320" y="300379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 flipV="1">
            <a:off x="7631118" y="285223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Скругленный прямоугольник 50"/>
          <p:cNvSpPr/>
          <p:nvPr/>
        </p:nvSpPr>
        <p:spPr>
          <a:xfrm>
            <a:off x="3491880" y="3918974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–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=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175917" y="3918974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+ 1 = 6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710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54" grpId="0" animBg="1"/>
      <p:bldP spid="55" grpId="0" animBg="1"/>
      <p:bldP spid="2" grpId="0"/>
      <p:bldP spid="3" grpId="0"/>
      <p:bldP spid="52" grpId="0" animBg="1"/>
      <p:bldP spid="53" grpId="0" animBg="1"/>
      <p:bldP spid="56" grpId="0" animBg="1"/>
      <p:bldP spid="56" grpId="1" animBg="1"/>
      <p:bldP spid="57" grpId="0" animBg="1"/>
      <p:bldP spid="58" grpId="0" animBg="1"/>
      <p:bldP spid="33" grpId="0"/>
      <p:bldP spid="35" grpId="0"/>
      <p:bldP spid="51" grpId="0" animBg="1"/>
      <p:bldP spid="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7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 t="4094" r="76676" b="25731"/>
          <a:stretch>
            <a:fillRect/>
          </a:stretch>
        </p:blipFill>
        <p:spPr bwMode="auto">
          <a:xfrm>
            <a:off x="7391712" y="2004806"/>
            <a:ext cx="142876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 t="4094" r="42893" b="25731"/>
          <a:stretch>
            <a:fillRect/>
          </a:stretch>
        </p:blipFill>
        <p:spPr bwMode="auto">
          <a:xfrm>
            <a:off x="3891250" y="2004806"/>
            <a:ext cx="349821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t="4094" r="42893" b="25731"/>
          <a:stretch>
            <a:fillRect/>
          </a:stretch>
        </p:blipFill>
        <p:spPr bwMode="auto">
          <a:xfrm>
            <a:off x="390788" y="2004806"/>
            <a:ext cx="349821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Заголовок 49"/>
          <p:cNvSpPr txBox="1">
            <a:spLocks/>
          </p:cNvSpPr>
          <p:nvPr/>
        </p:nvSpPr>
        <p:spPr>
          <a:xfrm>
            <a:off x="-2359" y="-6277"/>
            <a:ext cx="8229600" cy="14730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Що означає «додати 1»? </a:t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Що означає «відняти 1»?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Знайди значення виразів за числовим променем.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6652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49886" y="20762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5280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76606" y="206769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9415" y="208415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6652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886" y="25531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62292" y="25717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178514" y="25531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89415" y="256106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93198" y="207865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07512" y="205550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21826" y="207865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23666" y="209824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52383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01198" y="257654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704450" y="255339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922814" y="257654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23666" y="2575155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45371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46275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9101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91382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107604" y="20762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320010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462754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78976" y="257631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898394" y="258579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107604" y="25531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325517" y="25717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21416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2742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850044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062374" y="2084157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299103" y="207624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414707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9309" y="257631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836323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062374" y="258422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292091" y="2576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5897331" y="425661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974282" y="426659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4044562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3180466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80" name="Прямоугольник 79"/>
          <p:cNvSpPr/>
          <p:nvPr/>
        </p:nvSpPr>
        <p:spPr>
          <a:xfrm>
            <a:off x="2316370" y="424792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81" name="Прямоугольник 80"/>
          <p:cNvSpPr/>
          <p:nvPr/>
        </p:nvSpPr>
        <p:spPr>
          <a:xfrm>
            <a:off x="1368043" y="423924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>
            <a:off x="787496" y="4167806"/>
            <a:ext cx="724088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flipV="1">
            <a:off x="1573314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V="1">
            <a:off x="2500420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flipV="1">
            <a:off x="3359264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V="1">
            <a:off x="4216520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flipV="1">
            <a:off x="5143626" y="409636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flipV="1">
            <a:off x="6055039" y="410505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9" name="Овал 88"/>
          <p:cNvSpPr/>
          <p:nvPr/>
        </p:nvSpPr>
        <p:spPr>
          <a:xfrm>
            <a:off x="716058" y="410858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456940" y="4480963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2" name="Прямоугольник 91"/>
          <p:cNvSpPr/>
          <p:nvPr/>
        </p:nvSpPr>
        <p:spPr>
          <a:xfrm>
            <a:off x="7150722" y="350785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Полилиния 92"/>
          <p:cNvSpPr/>
          <p:nvPr/>
        </p:nvSpPr>
        <p:spPr>
          <a:xfrm flipH="1" flipV="1">
            <a:off x="6960642" y="4218642"/>
            <a:ext cx="879346" cy="19236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6960642" y="3955220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рямоугольник 97"/>
          <p:cNvSpPr/>
          <p:nvPr/>
        </p:nvSpPr>
        <p:spPr>
          <a:xfrm>
            <a:off x="3530489" y="4479815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99" name="Прямоугольник 98"/>
          <p:cNvSpPr/>
          <p:nvPr/>
        </p:nvSpPr>
        <p:spPr>
          <a:xfrm>
            <a:off x="6241691" y="437195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01" name="Прямоугольник 100"/>
          <p:cNvSpPr/>
          <p:nvPr/>
        </p:nvSpPr>
        <p:spPr>
          <a:xfrm>
            <a:off x="7164288" y="4371950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02" name="Полилиния 101"/>
          <p:cNvSpPr/>
          <p:nvPr/>
        </p:nvSpPr>
        <p:spPr>
          <a:xfrm flipH="1" flipV="1">
            <a:off x="4212470" y="4229465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Полилиния 102"/>
          <p:cNvSpPr/>
          <p:nvPr/>
        </p:nvSpPr>
        <p:spPr>
          <a:xfrm>
            <a:off x="2485050" y="3943968"/>
            <a:ext cx="883831" cy="16982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олилиния 105"/>
          <p:cNvSpPr/>
          <p:nvPr/>
        </p:nvSpPr>
        <p:spPr>
          <a:xfrm flipH="1" flipV="1">
            <a:off x="3317707" y="4218642"/>
            <a:ext cx="927106" cy="202140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олилиния 106"/>
          <p:cNvSpPr/>
          <p:nvPr/>
        </p:nvSpPr>
        <p:spPr>
          <a:xfrm>
            <a:off x="6055039" y="3935437"/>
            <a:ext cx="927106" cy="17994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олилиния 107"/>
          <p:cNvSpPr/>
          <p:nvPr/>
        </p:nvSpPr>
        <p:spPr>
          <a:xfrm flipH="1" flipV="1">
            <a:off x="6055833" y="4192678"/>
            <a:ext cx="892391" cy="203184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3284442" y="409636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701399" y="3507854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6278188" y="349838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Полилиния 110"/>
          <p:cNvSpPr/>
          <p:nvPr/>
        </p:nvSpPr>
        <p:spPr>
          <a:xfrm>
            <a:off x="4211960" y="3943968"/>
            <a:ext cx="938825" cy="16040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0" name="Прямая соединительная линия 99"/>
          <p:cNvCxnSpPr/>
          <p:nvPr/>
        </p:nvCxnSpPr>
        <p:spPr>
          <a:xfrm flipV="1">
            <a:off x="6983046" y="409146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4" name="Овал 103"/>
          <p:cNvSpPr/>
          <p:nvPr/>
        </p:nvSpPr>
        <p:spPr>
          <a:xfrm>
            <a:off x="2436803" y="4096629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4450077" y="3505977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5" name="Прямая соединительная линия 114"/>
          <p:cNvCxnSpPr/>
          <p:nvPr/>
        </p:nvCxnSpPr>
        <p:spPr>
          <a:xfrm flipV="1">
            <a:off x="7847142" y="40839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0" name="Прямоугольник 89"/>
          <p:cNvSpPr/>
          <p:nvPr/>
        </p:nvSpPr>
        <p:spPr>
          <a:xfrm>
            <a:off x="6804248" y="4243022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7668344" y="42354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776308" y="409429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6" name="Овал 115"/>
          <p:cNvSpPr/>
          <p:nvPr/>
        </p:nvSpPr>
        <p:spPr>
          <a:xfrm>
            <a:off x="5078405" y="408391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5" name="Овал 94"/>
          <p:cNvSpPr/>
          <p:nvPr/>
        </p:nvSpPr>
        <p:spPr>
          <a:xfrm>
            <a:off x="6896962" y="410387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7" name="Овал 116"/>
          <p:cNvSpPr/>
          <p:nvPr/>
        </p:nvSpPr>
        <p:spPr>
          <a:xfrm>
            <a:off x="6012160" y="408391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4161378" y="410858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0439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500"/>
                            </p:stCondLst>
                            <p:childTnLst>
                              <p:par>
                                <p:cTn id="15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000"/>
                            </p:stCondLst>
                            <p:childTnLst>
                              <p:par>
                                <p:cTn id="2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00"/>
                            </p:stCondLst>
                            <p:childTnLst>
                              <p:par>
                                <p:cTn id="25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000"/>
                            </p:stCondLst>
                            <p:childTnLst>
                              <p:par>
                                <p:cTn id="2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500"/>
                            </p:stCondLst>
                            <p:childTnLst>
                              <p:par>
                                <p:cTn id="2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500"/>
                            </p:stCondLst>
                            <p:childTnLst>
                              <p:par>
                                <p:cTn id="3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000"/>
                            </p:stCondLst>
                            <p:childTnLst>
                              <p:par>
                                <p:cTn id="3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500"/>
                            </p:stCondLst>
                            <p:childTnLst>
                              <p:par>
                                <p:cTn id="3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500"/>
                            </p:stCondLst>
                            <p:childTnLst>
                              <p:par>
                                <p:cTn id="3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500"/>
                            </p:stCondLst>
                            <p:childTnLst>
                              <p:par>
                                <p:cTn id="3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500"/>
                            </p:stCondLst>
                            <p:childTnLst>
                              <p:par>
                                <p:cTn id="4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000"/>
                            </p:stCondLst>
                            <p:childTnLst>
                              <p:par>
                                <p:cTn id="4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1500"/>
                            </p:stCondLst>
                            <p:childTnLst>
                              <p:par>
                                <p:cTn id="4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0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1" presetClass="exit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>
                            <p:stCondLst>
                              <p:cond delay="500"/>
                            </p:stCondLst>
                            <p:childTnLst>
                              <p:par>
                                <p:cTn id="4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1000"/>
                            </p:stCondLst>
                            <p:childTnLst>
                              <p:par>
                                <p:cTn id="4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7" fill="hold">
                            <p:stCondLst>
                              <p:cond delay="1500"/>
                            </p:stCondLst>
                            <p:childTnLst>
                              <p:par>
                                <p:cTn id="4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6" fill="hold">
                      <p:stCondLst>
                        <p:cond delay="indefinite"/>
                      </p:stCondLst>
                      <p:childTnLst>
                        <p:par>
                          <p:cTn id="497" fill="hold">
                            <p:stCondLst>
                              <p:cond delay="0"/>
                            </p:stCondLst>
                            <p:childTnLst>
                              <p:par>
                                <p:cTn id="4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76" grpId="0"/>
      <p:bldP spid="77" grpId="0"/>
      <p:bldP spid="78" grpId="0"/>
      <p:bldP spid="79" grpId="0"/>
      <p:bldP spid="80" grpId="0"/>
      <p:bldP spid="81" grpId="0"/>
      <p:bldP spid="89" grpId="0" animBg="1"/>
      <p:bldP spid="91" grpId="0"/>
      <p:bldP spid="91" grpId="1"/>
      <p:bldP spid="92" grpId="0"/>
      <p:bldP spid="92" grpId="1"/>
      <p:bldP spid="93" grpId="0" animBg="1"/>
      <p:bldP spid="93" grpId="1" animBg="1"/>
      <p:bldP spid="94" grpId="0" animBg="1"/>
      <p:bldP spid="94" grpId="1" animBg="1"/>
      <p:bldP spid="98" grpId="0"/>
      <p:bldP spid="98" grpId="1"/>
      <p:bldP spid="99" grpId="0"/>
      <p:bldP spid="99" grpId="1"/>
      <p:bldP spid="101" grpId="0"/>
      <p:bldP spid="101" grpId="1"/>
      <p:bldP spid="102" grpId="0" animBg="1"/>
      <p:bldP spid="102" grpId="1" animBg="1"/>
      <p:bldP spid="103" grpId="0" animBg="1"/>
      <p:bldP spid="103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5" grpId="0" animBg="1"/>
      <p:bldP spid="105" grpId="1" animBg="1"/>
      <p:bldP spid="105" grpId="2" animBg="1"/>
      <p:bldP spid="105" grpId="3" animBg="1"/>
      <p:bldP spid="109" grpId="0"/>
      <p:bldP spid="109" grpId="1"/>
      <p:bldP spid="110" grpId="0"/>
      <p:bldP spid="110" grpId="1"/>
      <p:bldP spid="111" grpId="0" animBg="1"/>
      <p:bldP spid="111" grpId="1" animBg="1"/>
      <p:bldP spid="104" grpId="0" animBg="1"/>
      <p:bldP spid="104" grpId="1" animBg="1"/>
      <p:bldP spid="113" grpId="0"/>
      <p:bldP spid="113" grpId="1"/>
      <p:bldP spid="90" grpId="0"/>
      <p:bldP spid="114" grpId="0"/>
      <p:bldP spid="96" grpId="0" animBg="1"/>
      <p:bldP spid="96" grpId="1" animBg="1"/>
      <p:bldP spid="96" grpId="2" animBg="1"/>
      <p:bldP spid="96" grpId="3" animBg="1"/>
      <p:bldP spid="116" grpId="0" animBg="1"/>
      <p:bldP spid="116" grpId="1" animBg="1"/>
      <p:bldP spid="116" grpId="2" animBg="1"/>
      <p:bldP spid="116" grpId="3" animBg="1"/>
      <p:bldP spid="95" grpId="0" animBg="1"/>
      <p:bldP spid="95" grpId="1" animBg="1"/>
      <p:bldP spid="95" grpId="4" animBg="1"/>
      <p:bldP spid="95" grpId="5" animBg="1"/>
      <p:bldP spid="95" grpId="6" animBg="1"/>
      <p:bldP spid="95" grpId="7" animBg="1"/>
      <p:bldP spid="95" grpId="8" animBg="1"/>
      <p:bldP spid="95" grpId="9" animBg="1"/>
      <p:bldP spid="117" grpId="0" animBg="1"/>
      <p:bldP spid="117" grpId="1" animBg="1"/>
      <p:bldP spid="117" grpId="2" animBg="1"/>
      <p:bldP spid="117" grpId="3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Прямоугольник 128"/>
          <p:cNvSpPr/>
          <p:nvPr/>
        </p:nvSpPr>
        <p:spPr>
          <a:xfrm>
            <a:off x="2339752" y="1491630"/>
            <a:ext cx="5910639" cy="1357322"/>
          </a:xfrm>
          <a:prstGeom prst="rect">
            <a:avLst/>
          </a:prstGeom>
          <a:solidFill>
            <a:schemeClr val="bg1"/>
          </a:solidFill>
          <a:ln w="127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3674102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539562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9" name="Рисунок 9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1" name="Крест 150"/>
          <p:cNvSpPr/>
          <p:nvPr/>
        </p:nvSpPr>
        <p:spPr>
          <a:xfrm>
            <a:off x="8380103" y="1583754"/>
            <a:ext cx="274822" cy="288032"/>
          </a:xfrm>
          <a:prstGeom prst="plus">
            <a:avLst/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2" name="Прямая соединительная линия 181"/>
          <p:cNvCxnSpPr/>
          <p:nvPr/>
        </p:nvCxnSpPr>
        <p:spPr>
          <a:xfrm>
            <a:off x="4860032" y="2277448"/>
            <a:ext cx="339205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3" name="Прямая соединительная линия 182"/>
          <p:cNvCxnSpPr/>
          <p:nvPr/>
        </p:nvCxnSpPr>
        <p:spPr>
          <a:xfrm>
            <a:off x="6588224" y="2277448"/>
            <a:ext cx="339205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8" name="Заголовок 64"/>
          <p:cNvSpPr txBox="1">
            <a:spLocks/>
          </p:cNvSpPr>
          <p:nvPr/>
        </p:nvSpPr>
        <p:spPr>
          <a:xfrm>
            <a:off x="-4514" y="-15592"/>
            <a:ext cx="8229600" cy="14381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 першому рядку хлопчик хотів підкреслити числа, менші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ніж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; у другому рядку — більші за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але менші ніж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Чи правильно він це зробив? Виправ помилки.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9" name="Рисунок 188" descr="хлопчик Ч4 С 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1491630"/>
            <a:ext cx="1500197" cy="1357322"/>
          </a:xfrm>
          <a:prstGeom prst="rect">
            <a:avLst/>
          </a:prstGeom>
        </p:spPr>
      </p:pic>
      <p:sp>
        <p:nvSpPr>
          <p:cNvPr id="190" name="TextBox 189"/>
          <p:cNvSpPr txBox="1"/>
          <p:nvPr/>
        </p:nvSpPr>
        <p:spPr>
          <a:xfrm>
            <a:off x="2538106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3109610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3681114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4252618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4824122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5395626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5960118" y="156306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6538634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7110138" y="15399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7578665" y="1539913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253810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3109610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4245606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4824122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5960118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6538634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7110138" y="22542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7578666" y="2246547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0" name="Прямая соединительная линия 209"/>
          <p:cNvCxnSpPr/>
          <p:nvPr/>
        </p:nvCxnSpPr>
        <p:spPr>
          <a:xfrm>
            <a:off x="2555776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1" name="Прямая соединительная линия 210"/>
          <p:cNvCxnSpPr/>
          <p:nvPr/>
        </p:nvCxnSpPr>
        <p:spPr>
          <a:xfrm>
            <a:off x="3131840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2" name="Прямая соединительная линия 211"/>
          <p:cNvCxnSpPr/>
          <p:nvPr/>
        </p:nvCxnSpPr>
        <p:spPr>
          <a:xfrm>
            <a:off x="3707904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3" name="Прямая соединительная линия 212"/>
          <p:cNvCxnSpPr/>
          <p:nvPr/>
        </p:nvCxnSpPr>
        <p:spPr>
          <a:xfrm>
            <a:off x="4283968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4" name="Прямая соединительная линия 213"/>
          <p:cNvCxnSpPr/>
          <p:nvPr/>
        </p:nvCxnSpPr>
        <p:spPr>
          <a:xfrm>
            <a:off x="4860032" y="199169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5" name="Прямая соединительная линия 214"/>
          <p:cNvCxnSpPr/>
          <p:nvPr/>
        </p:nvCxnSpPr>
        <p:spPr>
          <a:xfrm>
            <a:off x="6012160" y="2704488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6" name="Прямая соединительная линия 215"/>
          <p:cNvCxnSpPr/>
          <p:nvPr/>
        </p:nvCxnSpPr>
        <p:spPr>
          <a:xfrm>
            <a:off x="6588224" y="2706076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7" name="Прямая соединительная линия 216"/>
          <p:cNvCxnSpPr/>
          <p:nvPr/>
        </p:nvCxnSpPr>
        <p:spPr>
          <a:xfrm>
            <a:off x="5436096" y="2706076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8" name="Прямая соединительная линия 217"/>
          <p:cNvCxnSpPr/>
          <p:nvPr/>
        </p:nvCxnSpPr>
        <p:spPr>
          <a:xfrm>
            <a:off x="4860032" y="2704488"/>
            <a:ext cx="214314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>
            <a:cxnSpLocks noChangeShapeType="1"/>
          </p:cNvCxnSpPr>
          <p:nvPr/>
        </p:nvCxnSpPr>
        <p:spPr bwMode="auto">
          <a:xfrm>
            <a:off x="3347119" y="3428727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101" name="Прямая соединительная линия 100"/>
          <p:cNvCxnSpPr/>
          <p:nvPr/>
        </p:nvCxnSpPr>
        <p:spPr>
          <a:xfrm rot="5400000" flipH="1" flipV="1">
            <a:off x="3671763" y="346444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48"/>
          <p:cNvCxnSpPr/>
          <p:nvPr/>
        </p:nvCxnSpPr>
        <p:spPr>
          <a:xfrm rot="5400000" flipH="1" flipV="1">
            <a:off x="43210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48"/>
          <p:cNvCxnSpPr/>
          <p:nvPr/>
        </p:nvCxnSpPr>
        <p:spPr>
          <a:xfrm rot="5400000" flipH="1" flipV="1">
            <a:off x="41051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48"/>
          <p:cNvCxnSpPr/>
          <p:nvPr/>
        </p:nvCxnSpPr>
        <p:spPr>
          <a:xfrm rot="5400000" flipH="1" flipV="1">
            <a:off x="3887663" y="346444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48"/>
          <p:cNvCxnSpPr/>
          <p:nvPr/>
        </p:nvCxnSpPr>
        <p:spPr>
          <a:xfrm rot="5400000" flipH="1" flipV="1">
            <a:off x="45369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 rot="5400000" flipH="1" flipV="1">
            <a:off x="47528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48"/>
          <p:cNvCxnSpPr/>
          <p:nvPr/>
        </p:nvCxnSpPr>
        <p:spPr>
          <a:xfrm rot="5400000" flipH="1" flipV="1">
            <a:off x="49687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48"/>
          <p:cNvCxnSpPr/>
          <p:nvPr/>
        </p:nvCxnSpPr>
        <p:spPr>
          <a:xfrm rot="5400000" flipH="1" flipV="1">
            <a:off x="51846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48"/>
          <p:cNvCxnSpPr/>
          <p:nvPr/>
        </p:nvCxnSpPr>
        <p:spPr>
          <a:xfrm rot="5400000" flipH="1" flipV="1">
            <a:off x="54005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48"/>
          <p:cNvCxnSpPr/>
          <p:nvPr/>
        </p:nvCxnSpPr>
        <p:spPr>
          <a:xfrm rot="5400000" flipH="1" flipV="1">
            <a:off x="5616450" y="346444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" name="Овал 110"/>
          <p:cNvSpPr>
            <a:spLocks noChangeArrowheads="1"/>
          </p:cNvSpPr>
          <p:nvPr/>
        </p:nvSpPr>
        <p:spPr bwMode="auto">
          <a:xfrm>
            <a:off x="3275681" y="3357290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Rectangle 77"/>
          <p:cNvSpPr>
            <a:spLocks noChangeArrowheads="1"/>
          </p:cNvSpPr>
          <p:nvPr/>
        </p:nvSpPr>
        <p:spPr bwMode="auto">
          <a:xfrm>
            <a:off x="3636044" y="3573190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3" name="Rectangle 78"/>
          <p:cNvSpPr>
            <a:spLocks noChangeArrowheads="1"/>
          </p:cNvSpPr>
          <p:nvPr/>
        </p:nvSpPr>
        <p:spPr bwMode="auto">
          <a:xfrm>
            <a:off x="38519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4" name="Rectangle 79"/>
          <p:cNvSpPr>
            <a:spLocks noChangeArrowheads="1"/>
          </p:cNvSpPr>
          <p:nvPr/>
        </p:nvSpPr>
        <p:spPr bwMode="auto">
          <a:xfrm>
            <a:off x="40678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5" name="Rectangle 80"/>
          <p:cNvSpPr>
            <a:spLocks noChangeArrowheads="1"/>
          </p:cNvSpPr>
          <p:nvPr/>
        </p:nvSpPr>
        <p:spPr bwMode="auto">
          <a:xfrm>
            <a:off x="42837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6" name="Rectangle 81"/>
          <p:cNvSpPr>
            <a:spLocks noChangeArrowheads="1"/>
          </p:cNvSpPr>
          <p:nvPr/>
        </p:nvSpPr>
        <p:spPr bwMode="auto">
          <a:xfrm>
            <a:off x="44996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7" name="Rectangle 82"/>
          <p:cNvSpPr>
            <a:spLocks noChangeArrowheads="1"/>
          </p:cNvSpPr>
          <p:nvPr/>
        </p:nvSpPr>
        <p:spPr bwMode="auto">
          <a:xfrm>
            <a:off x="47155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8" name="Rectangle 83"/>
          <p:cNvSpPr>
            <a:spLocks noChangeArrowheads="1"/>
          </p:cNvSpPr>
          <p:nvPr/>
        </p:nvSpPr>
        <p:spPr bwMode="auto">
          <a:xfrm>
            <a:off x="49314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19" name="Rectangle 84"/>
          <p:cNvSpPr>
            <a:spLocks noChangeArrowheads="1"/>
          </p:cNvSpPr>
          <p:nvPr/>
        </p:nvSpPr>
        <p:spPr bwMode="auto">
          <a:xfrm>
            <a:off x="51473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0" name="Rectangle 85"/>
          <p:cNvSpPr>
            <a:spLocks noChangeArrowheads="1"/>
          </p:cNvSpPr>
          <p:nvPr/>
        </p:nvSpPr>
        <p:spPr bwMode="auto">
          <a:xfrm>
            <a:off x="5363244" y="357319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1" name="Rectangle 86"/>
          <p:cNvSpPr>
            <a:spLocks noChangeArrowheads="1"/>
          </p:cNvSpPr>
          <p:nvPr/>
        </p:nvSpPr>
        <p:spPr bwMode="auto">
          <a:xfrm>
            <a:off x="5579144" y="3573190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122" name="Дуга 54"/>
          <p:cNvSpPr>
            <a:spLocks/>
          </p:cNvSpPr>
          <p:nvPr/>
        </p:nvSpPr>
        <p:spPr bwMode="auto">
          <a:xfrm flipH="1">
            <a:off x="5279163" y="3046102"/>
            <a:ext cx="2389180" cy="829524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 Box 88"/>
          <p:cNvSpPr txBox="1">
            <a:spLocks noChangeArrowheads="1"/>
          </p:cNvSpPr>
          <p:nvPr/>
        </p:nvSpPr>
        <p:spPr bwMode="auto">
          <a:xfrm>
            <a:off x="5580732" y="3062015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Дуга 56"/>
          <p:cNvSpPr>
            <a:spLocks/>
          </p:cNvSpPr>
          <p:nvPr/>
        </p:nvSpPr>
        <p:spPr bwMode="auto">
          <a:xfrm>
            <a:off x="1187624" y="3046102"/>
            <a:ext cx="4104456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 Box 90"/>
          <p:cNvSpPr txBox="1">
            <a:spLocks noChangeArrowheads="1"/>
          </p:cNvSpPr>
          <p:nvPr/>
        </p:nvSpPr>
        <p:spPr bwMode="auto">
          <a:xfrm>
            <a:off x="3275681" y="304610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Овал 125"/>
          <p:cNvSpPr>
            <a:spLocks noChangeArrowheads="1"/>
          </p:cNvSpPr>
          <p:nvPr/>
        </p:nvSpPr>
        <p:spPr bwMode="auto">
          <a:xfrm>
            <a:off x="5246762" y="3371060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5" name="Прямая соединительная линия 174"/>
          <p:cNvCxnSpPr>
            <a:cxnSpLocks noChangeShapeType="1"/>
          </p:cNvCxnSpPr>
          <p:nvPr/>
        </p:nvCxnSpPr>
        <p:spPr bwMode="auto">
          <a:xfrm>
            <a:off x="3346525" y="4436839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176" name="Прямая соединительная линия 175"/>
          <p:cNvCxnSpPr/>
          <p:nvPr/>
        </p:nvCxnSpPr>
        <p:spPr>
          <a:xfrm rot="5400000" flipH="1" flipV="1">
            <a:off x="3671169" y="4472558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7" name="Прямая соединительная линия 48"/>
          <p:cNvCxnSpPr/>
          <p:nvPr/>
        </p:nvCxnSpPr>
        <p:spPr>
          <a:xfrm rot="5400000" flipH="1" flipV="1">
            <a:off x="43204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4" name="Прямая соединительная линия 48"/>
          <p:cNvCxnSpPr/>
          <p:nvPr/>
        </p:nvCxnSpPr>
        <p:spPr>
          <a:xfrm rot="5400000" flipH="1" flipV="1">
            <a:off x="41045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9" name="Прямая соединительная линия 48"/>
          <p:cNvCxnSpPr/>
          <p:nvPr/>
        </p:nvCxnSpPr>
        <p:spPr>
          <a:xfrm rot="5400000" flipH="1" flipV="1">
            <a:off x="3887069" y="4472558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0" name="Прямая соединительная линия 48"/>
          <p:cNvCxnSpPr/>
          <p:nvPr/>
        </p:nvCxnSpPr>
        <p:spPr>
          <a:xfrm rot="5400000" flipH="1" flipV="1">
            <a:off x="45363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1" name="Прямая соединительная линия 220"/>
          <p:cNvCxnSpPr/>
          <p:nvPr/>
        </p:nvCxnSpPr>
        <p:spPr>
          <a:xfrm rot="5400000" flipH="1" flipV="1">
            <a:off x="47522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2" name="Прямая соединительная линия 48"/>
          <p:cNvCxnSpPr/>
          <p:nvPr/>
        </p:nvCxnSpPr>
        <p:spPr>
          <a:xfrm rot="5400000" flipH="1" flipV="1">
            <a:off x="49681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3" name="Прямая соединительная линия 48"/>
          <p:cNvCxnSpPr/>
          <p:nvPr/>
        </p:nvCxnSpPr>
        <p:spPr>
          <a:xfrm rot="5400000" flipH="1" flipV="1">
            <a:off x="51840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4" name="Прямая соединительная линия 48"/>
          <p:cNvCxnSpPr/>
          <p:nvPr/>
        </p:nvCxnSpPr>
        <p:spPr>
          <a:xfrm rot="5400000" flipH="1" flipV="1">
            <a:off x="53999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5" name="Прямая соединительная линия 48"/>
          <p:cNvCxnSpPr/>
          <p:nvPr/>
        </p:nvCxnSpPr>
        <p:spPr>
          <a:xfrm rot="5400000" flipH="1" flipV="1">
            <a:off x="5615856" y="4472558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6" name="Овал 225"/>
          <p:cNvSpPr>
            <a:spLocks noChangeArrowheads="1"/>
          </p:cNvSpPr>
          <p:nvPr/>
        </p:nvSpPr>
        <p:spPr bwMode="auto">
          <a:xfrm>
            <a:off x="3275087" y="4365402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7" name="Rectangle 77"/>
          <p:cNvSpPr>
            <a:spLocks noChangeArrowheads="1"/>
          </p:cNvSpPr>
          <p:nvPr/>
        </p:nvSpPr>
        <p:spPr bwMode="auto">
          <a:xfrm>
            <a:off x="3635450" y="4581302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28" name="Rectangle 78"/>
          <p:cNvSpPr>
            <a:spLocks noChangeArrowheads="1"/>
          </p:cNvSpPr>
          <p:nvPr/>
        </p:nvSpPr>
        <p:spPr bwMode="auto">
          <a:xfrm>
            <a:off x="38513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29" name="Rectangle 79"/>
          <p:cNvSpPr>
            <a:spLocks noChangeArrowheads="1"/>
          </p:cNvSpPr>
          <p:nvPr/>
        </p:nvSpPr>
        <p:spPr bwMode="auto">
          <a:xfrm>
            <a:off x="40672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0" name="Rectangle 80"/>
          <p:cNvSpPr>
            <a:spLocks noChangeArrowheads="1"/>
          </p:cNvSpPr>
          <p:nvPr/>
        </p:nvSpPr>
        <p:spPr bwMode="auto">
          <a:xfrm>
            <a:off x="42831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1" name="Rectangle 81"/>
          <p:cNvSpPr>
            <a:spLocks noChangeArrowheads="1"/>
          </p:cNvSpPr>
          <p:nvPr/>
        </p:nvSpPr>
        <p:spPr bwMode="auto">
          <a:xfrm>
            <a:off x="44990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FF33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solidFill>
                <a:srgbClr val="FF33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2" name="Rectangle 82"/>
          <p:cNvSpPr>
            <a:spLocks noChangeArrowheads="1"/>
          </p:cNvSpPr>
          <p:nvPr/>
        </p:nvSpPr>
        <p:spPr bwMode="auto">
          <a:xfrm>
            <a:off x="47149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3" name="Rectangle 83"/>
          <p:cNvSpPr>
            <a:spLocks noChangeArrowheads="1"/>
          </p:cNvSpPr>
          <p:nvPr/>
        </p:nvSpPr>
        <p:spPr bwMode="auto">
          <a:xfrm>
            <a:off x="49308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4" name="Rectangle 84"/>
          <p:cNvSpPr>
            <a:spLocks noChangeArrowheads="1"/>
          </p:cNvSpPr>
          <p:nvPr/>
        </p:nvSpPr>
        <p:spPr bwMode="auto">
          <a:xfrm>
            <a:off x="51467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5" name="Rectangle 85"/>
          <p:cNvSpPr>
            <a:spLocks noChangeArrowheads="1"/>
          </p:cNvSpPr>
          <p:nvPr/>
        </p:nvSpPr>
        <p:spPr bwMode="auto">
          <a:xfrm>
            <a:off x="5362650" y="4581302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6" name="Rectangle 86"/>
          <p:cNvSpPr>
            <a:spLocks noChangeArrowheads="1"/>
          </p:cNvSpPr>
          <p:nvPr/>
        </p:nvSpPr>
        <p:spPr bwMode="auto">
          <a:xfrm>
            <a:off x="5578550" y="4581302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237" name="Дуга 54"/>
          <p:cNvSpPr>
            <a:spLocks/>
          </p:cNvSpPr>
          <p:nvPr/>
        </p:nvSpPr>
        <p:spPr bwMode="auto">
          <a:xfrm flipH="1">
            <a:off x="4644008" y="4026657"/>
            <a:ext cx="3873506" cy="857081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8" name="Text Box 88"/>
          <p:cNvSpPr txBox="1">
            <a:spLocks noChangeArrowheads="1"/>
          </p:cNvSpPr>
          <p:nvPr/>
        </p:nvSpPr>
        <p:spPr bwMode="auto">
          <a:xfrm>
            <a:off x="5398838" y="4070127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9" name="Дуга 56"/>
          <p:cNvSpPr>
            <a:spLocks/>
          </p:cNvSpPr>
          <p:nvPr/>
        </p:nvSpPr>
        <p:spPr bwMode="auto">
          <a:xfrm>
            <a:off x="1187625" y="4054214"/>
            <a:ext cx="4107446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0" name="Text Box 90"/>
          <p:cNvSpPr txBox="1">
            <a:spLocks noChangeArrowheads="1"/>
          </p:cNvSpPr>
          <p:nvPr/>
        </p:nvSpPr>
        <p:spPr bwMode="auto">
          <a:xfrm>
            <a:off x="3275087" y="4054214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1" name="Овал 240"/>
          <p:cNvSpPr>
            <a:spLocks noChangeArrowheads="1"/>
          </p:cNvSpPr>
          <p:nvPr/>
        </p:nvSpPr>
        <p:spPr bwMode="auto">
          <a:xfrm>
            <a:off x="5263728" y="441402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2" name="Овал 241"/>
          <p:cNvSpPr>
            <a:spLocks noChangeArrowheads="1"/>
          </p:cNvSpPr>
          <p:nvPr/>
        </p:nvSpPr>
        <p:spPr bwMode="auto">
          <a:xfrm>
            <a:off x="4599062" y="439851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>
            <a:off x="5436096" y="1994098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>
            <a:off x="6013870" y="1995686"/>
            <a:ext cx="21431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2843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500"/>
                            </p:stCondLst>
                            <p:childTnLst>
                              <p:par>
                                <p:cTn id="1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000"/>
                            </p:stCondLst>
                            <p:childTnLst>
                              <p:par>
                                <p:cTn id="1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4500"/>
                            </p:stCondLst>
                            <p:childTnLst>
                              <p:par>
                                <p:cTn id="1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0"/>
                            </p:stCondLst>
                            <p:childTnLst>
                              <p:par>
                                <p:cTn id="1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500"/>
                            </p:stCondLst>
                            <p:childTnLst>
                              <p:par>
                                <p:cTn id="1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6000"/>
                            </p:stCondLst>
                            <p:childTnLst>
                              <p:par>
                                <p:cTn id="2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6500"/>
                            </p:stCondLst>
                            <p:childTnLst>
                              <p:par>
                                <p:cTn id="2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"/>
                            </p:stCondLst>
                            <p:childTnLst>
                              <p:par>
                                <p:cTn id="2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"/>
                            </p:stCondLst>
                            <p:childTnLst>
                              <p:par>
                                <p:cTn id="2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1500"/>
                            </p:stCondLst>
                            <p:childTnLst>
                              <p:par>
                                <p:cTn id="2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2000"/>
                            </p:stCondLst>
                            <p:childTnLst>
                              <p:par>
                                <p:cTn id="2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3000"/>
                            </p:stCondLst>
                            <p:childTnLst>
                              <p:par>
                                <p:cTn id="2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3500"/>
                            </p:stCondLst>
                            <p:childTnLst>
                              <p:par>
                                <p:cTn id="2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4000"/>
                            </p:stCondLst>
                            <p:childTnLst>
                              <p:par>
                                <p:cTn id="3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500"/>
                            </p:stCondLst>
                            <p:childTnLst>
                              <p:par>
                                <p:cTn id="3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5000"/>
                            </p:stCondLst>
                            <p:childTnLst>
                              <p:par>
                                <p:cTn id="3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5500"/>
                            </p:stCondLst>
                            <p:childTnLst>
                              <p:par>
                                <p:cTn id="3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6000"/>
                            </p:stCondLst>
                            <p:childTnLst>
                              <p:par>
                                <p:cTn id="3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5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0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/>
      <p:bldP spid="205" grpId="0"/>
      <p:bldP spid="151" grpId="0" animBg="1"/>
      <p:bldP spid="190" grpId="0"/>
      <p:bldP spid="191" grpId="0"/>
      <p:bldP spid="192" grpId="0"/>
      <p:bldP spid="193" grpId="0"/>
      <p:bldP spid="194" grpId="0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3" grpId="0"/>
      <p:bldP spid="204" grpId="0"/>
      <p:bldP spid="206" grpId="0"/>
      <p:bldP spid="207" grpId="0"/>
      <p:bldP spid="208" grpId="0"/>
      <p:bldP spid="209" grpId="0"/>
      <p:bldP spid="111" grpId="0" animBg="1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3" grpId="0"/>
      <p:bldP spid="125" grpId="0"/>
      <p:bldP spid="126" grpId="0" animBg="1"/>
      <p:bldP spid="226" grpId="0" animBg="1"/>
      <p:bldP spid="227" grpId="0"/>
      <p:bldP spid="228" grpId="0"/>
      <p:bldP spid="229" grpId="0"/>
      <p:bldP spid="230" grpId="0"/>
      <p:bldP spid="231" grpId="0"/>
      <p:bldP spid="232" grpId="0"/>
      <p:bldP spid="233" grpId="0"/>
      <p:bldP spid="234" grpId="0"/>
      <p:bldP spid="235" grpId="0"/>
      <p:bldP spid="236" grpId="0"/>
      <p:bldP spid="238" grpId="0"/>
      <p:bldP spid="240" grpId="0"/>
      <p:bldP spid="241" grpId="0" animBg="1"/>
      <p:bldP spid="2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36" y="1778522"/>
            <a:ext cx="1056496" cy="92869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 t="4094" r="42893" b="38889"/>
          <a:stretch>
            <a:fillRect/>
          </a:stretch>
        </p:blipFill>
        <p:spPr bwMode="auto">
          <a:xfrm>
            <a:off x="4714876" y="1778522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 t="4094" r="42893" b="38889"/>
          <a:stretch>
            <a:fillRect/>
          </a:stretch>
        </p:blipFill>
        <p:spPr bwMode="auto">
          <a:xfrm>
            <a:off x="1214414" y="1778522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Заголовок 52"/>
          <p:cNvSpPr txBox="1">
            <a:spLocks/>
          </p:cNvSpPr>
          <p:nvPr/>
        </p:nvSpPr>
        <p:spPr>
          <a:xfrm>
            <a:off x="0" y="-148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Порівняй числа.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355077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362957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1643042" y="177852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806324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1643042" y="227858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06324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75031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3173707" y="178799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8102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88391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173707" y="228805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75281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21086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4707743" y="179117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867886" y="170349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12024" y="218794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4714876" y="227858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339285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957587" y="170218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241059" y="178851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404906" y="1694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950168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234047" y="227516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397714" y="218611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494088" y="170035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7774768" y="178841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5" name="Рисунок 64"/>
          <p:cNvPicPr/>
          <p:nvPr/>
        </p:nvPicPr>
        <p:blipFill>
          <a:blip r:embed="rId5" cstate="print"/>
          <a:srcRect t="4094" r="90670" b="38889"/>
          <a:stretch>
            <a:fillRect/>
          </a:stretch>
        </p:blipFill>
        <p:spPr bwMode="auto">
          <a:xfrm>
            <a:off x="8215338" y="1778522"/>
            <a:ext cx="57150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Box 65"/>
          <p:cNvSpPr txBox="1"/>
          <p:nvPr/>
        </p:nvSpPr>
        <p:spPr>
          <a:xfrm>
            <a:off x="7990432" y="1694728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79793" y="218611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7767539" y="226453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919108" y="218317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630" y="3507854"/>
            <a:ext cx="48482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2085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5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 animBg="1"/>
      <p:bldP spid="42" grpId="0"/>
      <p:bldP spid="43" grpId="0" animBg="1"/>
      <p:bldP spid="44" grpId="0"/>
      <p:bldP spid="45" grpId="0"/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  <p:bldP spid="55" grpId="0" animBg="1"/>
      <p:bldP spid="56" grpId="0"/>
      <p:bldP spid="57" grpId="0"/>
      <p:bldP spid="58" grpId="0" animBg="1"/>
      <p:bldP spid="59" grpId="0"/>
      <p:bldP spid="60" grpId="0"/>
      <p:bldP spid="61" grpId="0" animBg="1"/>
      <p:bldP spid="62" grpId="0"/>
      <p:bldP spid="63" grpId="0"/>
      <p:bldP spid="64" grpId="0" animBg="1"/>
      <p:bldP spid="66" grpId="0"/>
      <p:bldP spid="67" grpId="0"/>
      <p:bldP spid="68" grpId="0" animBg="1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20" y="2139702"/>
            <a:ext cx="8572560" cy="1285884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Заголовок 17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Скільки точок «сховалося» за кожним аркушем?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Группа 20"/>
          <p:cNvGrpSpPr/>
          <p:nvPr/>
        </p:nvGrpSpPr>
        <p:grpSpPr>
          <a:xfrm>
            <a:off x="465834" y="2282578"/>
            <a:ext cx="571504" cy="571504"/>
            <a:chOff x="2071670" y="1285860"/>
            <a:chExt cx="571504" cy="571504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Блок-схема: узел 18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Блок-схема: узел 19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1" name="Прямоугольник с одним вырезанным углом 20"/>
          <p:cNvSpPr/>
          <p:nvPr/>
        </p:nvSpPr>
        <p:spPr>
          <a:xfrm>
            <a:off x="1037338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Блок-схема: процесс 21"/>
          <p:cNvSpPr/>
          <p:nvPr/>
        </p:nvSpPr>
        <p:spPr>
          <a:xfrm>
            <a:off x="1180214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5" name="Группа 36"/>
          <p:cNvGrpSpPr/>
          <p:nvPr/>
        </p:nvGrpSpPr>
        <p:grpSpPr>
          <a:xfrm>
            <a:off x="3966296" y="2282578"/>
            <a:ext cx="571504" cy="571504"/>
            <a:chOff x="4500562" y="1285860"/>
            <a:chExt cx="571504" cy="571504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Блок-схема: узел 26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Блок-схема: узел 27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Блок-схема: узел 28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Блок-схема: узел 29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1" name="Прямоугольник с одним вырезанным углом 30"/>
          <p:cNvSpPr/>
          <p:nvPr/>
        </p:nvSpPr>
        <p:spPr>
          <a:xfrm>
            <a:off x="4537800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Блок-схема: процесс 31"/>
          <p:cNvSpPr/>
          <p:nvPr/>
        </p:nvSpPr>
        <p:spPr>
          <a:xfrm>
            <a:off x="4680676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3" name="Группа 49"/>
          <p:cNvGrpSpPr/>
          <p:nvPr/>
        </p:nvGrpSpPr>
        <p:grpSpPr>
          <a:xfrm>
            <a:off x="5823684" y="2282578"/>
            <a:ext cx="571504" cy="571504"/>
            <a:chOff x="285720" y="1285860"/>
            <a:chExt cx="571504" cy="571504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Блок-схема: узел 34"/>
            <p:cNvSpPr/>
            <p:nvPr/>
          </p:nvSpPr>
          <p:spPr>
            <a:xfrm>
              <a:off x="535753" y="153046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6" name="Прямоугольник с одним вырезанным углом 35"/>
          <p:cNvSpPr/>
          <p:nvPr/>
        </p:nvSpPr>
        <p:spPr>
          <a:xfrm>
            <a:off x="6395188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Блок-схема: процесс 36"/>
          <p:cNvSpPr/>
          <p:nvPr/>
        </p:nvSpPr>
        <p:spPr>
          <a:xfrm>
            <a:off x="6538064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Группа 55"/>
          <p:cNvGrpSpPr/>
          <p:nvPr/>
        </p:nvGrpSpPr>
        <p:grpSpPr>
          <a:xfrm>
            <a:off x="7538196" y="2282578"/>
            <a:ext cx="571504" cy="571504"/>
            <a:chOff x="3286116" y="2571744"/>
            <a:chExt cx="571504" cy="571504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Блок-схема: узел 39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Блок-схема: узел 40"/>
            <p:cNvSpPr/>
            <p:nvPr/>
          </p:nvSpPr>
          <p:spPr>
            <a:xfrm>
              <a:off x="3539465" y="279175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Блок-схема: узел 41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Блок-схема: узел 42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Блок-схема: узел 43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5" name="Прямоугольник с одним вырезанным углом 44"/>
          <p:cNvSpPr/>
          <p:nvPr/>
        </p:nvSpPr>
        <p:spPr>
          <a:xfrm>
            <a:off x="8109700" y="2282578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Блок-схема: процесс 45"/>
          <p:cNvSpPr/>
          <p:nvPr/>
        </p:nvSpPr>
        <p:spPr>
          <a:xfrm>
            <a:off x="8252576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Блок-схема: процесс 46"/>
          <p:cNvSpPr/>
          <p:nvPr/>
        </p:nvSpPr>
        <p:spPr>
          <a:xfrm>
            <a:off x="8230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Блок-схема: процесс 47"/>
          <p:cNvSpPr/>
          <p:nvPr/>
        </p:nvSpPr>
        <p:spPr>
          <a:xfrm>
            <a:off x="2466098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Блок-схема: процесс 48"/>
          <p:cNvSpPr/>
          <p:nvPr/>
        </p:nvSpPr>
        <p:spPr>
          <a:xfrm>
            <a:off x="43949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Блок-схема: процесс 49"/>
          <p:cNvSpPr/>
          <p:nvPr/>
        </p:nvSpPr>
        <p:spPr>
          <a:xfrm>
            <a:off x="6252312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Блок-схема: процесс 50"/>
          <p:cNvSpPr/>
          <p:nvPr/>
        </p:nvSpPr>
        <p:spPr>
          <a:xfrm>
            <a:off x="7966824" y="2996958"/>
            <a:ext cx="355476" cy="360040"/>
          </a:xfrm>
          <a:prstGeom prst="flowChartProcess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7946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+ 4 = 6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2068685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+ 1 = 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8" name="Группа 236"/>
          <p:cNvGrpSpPr/>
          <p:nvPr/>
        </p:nvGrpSpPr>
        <p:grpSpPr>
          <a:xfrm>
            <a:off x="2123728" y="2288278"/>
            <a:ext cx="571504" cy="571504"/>
            <a:chOff x="7500958" y="2500306"/>
            <a:chExt cx="571504" cy="571504"/>
          </a:xfrm>
        </p:grpSpPr>
        <p:pic>
          <p:nvPicPr>
            <p:cNvPr id="59" name="Рисунок 58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63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</p:pic>
        <p:grpSp>
          <p:nvGrpSpPr>
            <p:cNvPr id="60" name="Группа 176"/>
            <p:cNvGrpSpPr/>
            <p:nvPr/>
          </p:nvGrpSpPr>
          <p:grpSpPr>
            <a:xfrm>
              <a:off x="7572396" y="2562219"/>
              <a:ext cx="362035" cy="385765"/>
              <a:chOff x="3786182" y="3562351"/>
              <a:chExt cx="362035" cy="385765"/>
            </a:xfrm>
          </p:grpSpPr>
          <p:sp>
            <p:nvSpPr>
              <p:cNvPr id="61" name="Блок-схема: узел 60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Блок-схема: узел 61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Блок-схема: узел 62"/>
              <p:cNvSpPr/>
              <p:nvPr/>
            </p:nvSpPr>
            <p:spPr>
              <a:xfrm>
                <a:off x="3795706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5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66" name="Oval 4"/>
              <p:cNvSpPr>
                <a:spLocks noChangeArrowheads="1"/>
              </p:cNvSpPr>
              <p:nvPr/>
            </p:nvSpPr>
            <p:spPr bwMode="auto">
              <a:xfrm>
                <a:off x="4057730" y="3562351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86" name="Скругленный прямоугольник 85"/>
          <p:cNvSpPr/>
          <p:nvPr/>
        </p:nvSpPr>
        <p:spPr>
          <a:xfrm>
            <a:off x="3859424" y="3584427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+ 3 = 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650162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+ 5 = 6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7440901" y="3583342"/>
            <a:ext cx="135675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+ 2 = 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>
            <a:off x="2680412" y="2277151"/>
            <a:ext cx="642942" cy="571504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Блок-схема: процесс 23"/>
          <p:cNvSpPr/>
          <p:nvPr/>
        </p:nvSpPr>
        <p:spPr>
          <a:xfrm>
            <a:off x="2823288" y="2354016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0643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7" grpId="0"/>
      <p:bldP spid="46" grpId="0"/>
      <p:bldP spid="47" grpId="0" animBg="1"/>
      <p:bldP spid="48" grpId="0" animBg="1"/>
      <p:bldP spid="49" grpId="0" animBg="1"/>
      <p:bldP spid="50" grpId="0" animBg="1"/>
      <p:bldP spid="51" grpId="0" animBg="1"/>
      <p:bldP spid="3" grpId="0" animBg="1"/>
      <p:bldP spid="85" grpId="0" animBg="1"/>
      <p:bldP spid="86" grpId="0" animBg="1"/>
      <p:bldP spid="87" grpId="0" animBg="1"/>
      <p:bldP spid="88" grpId="0" animBg="1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01968"/>
            <a:ext cx="1374843" cy="3718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Прямоугольник 59"/>
          <p:cNvSpPr/>
          <p:nvPr/>
        </p:nvSpPr>
        <p:spPr>
          <a:xfrm>
            <a:off x="895742" y="3906799"/>
            <a:ext cx="285752" cy="35423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1271787" y="2047680"/>
            <a:ext cx="555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792761" y="4196629"/>
            <a:ext cx="555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1280071" y="2499918"/>
            <a:ext cx="555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100"/>
          <p:cNvSpPr txBox="1">
            <a:spLocks noChangeArrowheads="1"/>
          </p:cNvSpPr>
          <p:nvPr/>
        </p:nvSpPr>
        <p:spPr bwMode="auto">
          <a:xfrm>
            <a:off x="792760" y="3781879"/>
            <a:ext cx="555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>
            <a:spLocks noChangeArrowheads="1"/>
          </p:cNvSpPr>
          <p:nvPr/>
        </p:nvSpPr>
        <p:spPr bwMode="auto">
          <a:xfrm>
            <a:off x="1273374" y="2902346"/>
            <a:ext cx="554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TextBox 120"/>
          <p:cNvSpPr txBox="1">
            <a:spLocks noChangeArrowheads="1"/>
          </p:cNvSpPr>
          <p:nvPr/>
        </p:nvSpPr>
        <p:spPr bwMode="auto">
          <a:xfrm>
            <a:off x="773433" y="3355124"/>
            <a:ext cx="554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Box 121"/>
          <p:cNvSpPr txBox="1">
            <a:spLocks noChangeArrowheads="1"/>
          </p:cNvSpPr>
          <p:nvPr/>
        </p:nvSpPr>
        <p:spPr bwMode="auto">
          <a:xfrm>
            <a:off x="755576" y="2902346"/>
            <a:ext cx="554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Box 122"/>
          <p:cNvSpPr txBox="1">
            <a:spLocks noChangeArrowheads="1"/>
          </p:cNvSpPr>
          <p:nvPr/>
        </p:nvSpPr>
        <p:spPr bwMode="auto">
          <a:xfrm>
            <a:off x="1264468" y="3355124"/>
            <a:ext cx="554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Box 123"/>
          <p:cNvSpPr txBox="1">
            <a:spLocks noChangeArrowheads="1"/>
          </p:cNvSpPr>
          <p:nvPr/>
        </p:nvSpPr>
        <p:spPr bwMode="auto">
          <a:xfrm>
            <a:off x="769973" y="2501483"/>
            <a:ext cx="528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Box 124"/>
          <p:cNvSpPr txBox="1">
            <a:spLocks noChangeArrowheads="1"/>
          </p:cNvSpPr>
          <p:nvPr/>
        </p:nvSpPr>
        <p:spPr bwMode="auto">
          <a:xfrm>
            <a:off x="1285280" y="3782834"/>
            <a:ext cx="528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Box 125"/>
          <p:cNvSpPr txBox="1">
            <a:spLocks noChangeArrowheads="1"/>
          </p:cNvSpPr>
          <p:nvPr/>
        </p:nvSpPr>
        <p:spPr bwMode="auto">
          <a:xfrm>
            <a:off x="768276" y="2047680"/>
            <a:ext cx="528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Box 126"/>
          <p:cNvSpPr txBox="1">
            <a:spLocks noChangeArrowheads="1"/>
          </p:cNvSpPr>
          <p:nvPr/>
        </p:nvSpPr>
        <p:spPr bwMode="auto">
          <a:xfrm>
            <a:off x="1273374" y="4201573"/>
            <a:ext cx="528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2627784" y="2211710"/>
            <a:ext cx="535785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6 + 1 = 7			7 – 6 = 1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5 + 2 = 7			7 – 5 = 2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4 + 3 = 7			7 – 4 = 3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 + 4 = 7			7 – 3 = 4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2 + 5 = 7			7 – 2 = 5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1 + 6 = 7			7 – 1 = 6</a:t>
            </a:r>
          </a:p>
          <a:p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	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3913668" y="3569032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3913668" y="3997660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913668" y="4392536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7575797" y="3569032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7549315" y="3997660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7549315" y="4392536"/>
            <a:ext cx="285752" cy="35719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Заголовок 9"/>
          <p:cNvSpPr txBox="1">
            <a:spLocks/>
          </p:cNvSpPr>
          <p:nvPr/>
        </p:nvSpPr>
        <p:spPr>
          <a:xfrm>
            <a:off x="0" y="-19186"/>
            <a:ext cx="8229600" cy="13710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Перевір, чи правильно записано склад числа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7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Розглянь, як склали рівності на додавання і віднімання. Закінчи складати рівності.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418297" y="2242580"/>
            <a:ext cx="5904656" cy="254089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064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101" grpId="0"/>
      <p:bldP spid="102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8" name="Заголовок 64"/>
          <p:cNvSpPr txBox="1">
            <a:spLocks/>
          </p:cNvSpPr>
          <p:nvPr/>
        </p:nvSpPr>
        <p:spPr>
          <a:xfrm>
            <a:off x="-1" y="-20540"/>
            <a:ext cx="7668345" cy="14381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Було 4 червоні та 2 сині олівці. Виконай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схему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щоб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показати всі олівці. Обери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відповідний вираз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Знайди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його значення.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Рисунок 32"/>
          <p:cNvPicPr/>
          <p:nvPr/>
        </p:nvPicPr>
        <p:blipFill>
          <a:blip r:embed="rId5" cstate="print"/>
          <a:srcRect t="39181" r="42893" b="34503"/>
          <a:stretch>
            <a:fillRect/>
          </a:stretch>
        </p:blipFill>
        <p:spPr bwMode="auto">
          <a:xfrm rot="5400000">
            <a:off x="2678894" y="2883533"/>
            <a:ext cx="3500460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Рисунок 33"/>
          <p:cNvPicPr/>
          <p:nvPr/>
        </p:nvPicPr>
        <p:blipFill>
          <a:blip r:embed="rId5" cstate="print"/>
          <a:srcRect t="4094" r="42893" b="25731"/>
          <a:stretch>
            <a:fillRect/>
          </a:stretch>
        </p:blipFill>
        <p:spPr bwMode="auto">
          <a:xfrm rot="5400000">
            <a:off x="1965636" y="2525218"/>
            <a:ext cx="349821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/>
          <p:nvPr/>
        </p:nvSpPr>
        <p:spPr>
          <a:xfrm>
            <a:off x="1484560" y="3110943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360609" y="2650527"/>
            <a:ext cx="42862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89237" y="2650527"/>
            <a:ext cx="392909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1146427" y="2650527"/>
            <a:ext cx="42862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1575055" y="2650527"/>
            <a:ext cx="42862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003683" y="2650527"/>
            <a:ext cx="35719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360873" y="2650527"/>
            <a:ext cx="42862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 flipH="1" flipV="1">
            <a:off x="718593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5400000" flipH="1" flipV="1">
            <a:off x="1116605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 flipH="1" flipV="1">
            <a:off x="1514617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2310641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5400000" flipH="1" flipV="1">
            <a:off x="2708653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3575319" y="2721965"/>
            <a:ext cx="15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1933039" y="2649733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Овал 50"/>
          <p:cNvSpPr/>
          <p:nvPr/>
        </p:nvSpPr>
        <p:spPr>
          <a:xfrm>
            <a:off x="5292080" y="1275606"/>
            <a:ext cx="3493411" cy="3284439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98452" y="3940242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309105" y="3767042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10743" y="1779435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284636" y="1781128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814868" y="4451602"/>
            <a:ext cx="356188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3214678" y="3562192"/>
            <a:ext cx="1307115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Дуга 67"/>
          <p:cNvSpPr/>
          <p:nvPr/>
        </p:nvSpPr>
        <p:spPr>
          <a:xfrm>
            <a:off x="360609" y="2293337"/>
            <a:ext cx="1643074" cy="714380"/>
          </a:xfrm>
          <a:prstGeom prst="arc">
            <a:avLst>
              <a:gd name="adj1" fmla="val 10786814"/>
              <a:gd name="adj2" fmla="val 52135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Дуга 68"/>
          <p:cNvSpPr/>
          <p:nvPr/>
        </p:nvSpPr>
        <p:spPr>
          <a:xfrm>
            <a:off x="2020215" y="2309796"/>
            <a:ext cx="785818" cy="642943"/>
          </a:xfrm>
          <a:prstGeom prst="arc">
            <a:avLst>
              <a:gd name="adj1" fmla="val 10786814"/>
              <a:gd name="adj2" fmla="val 4981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Дуга 69"/>
          <p:cNvSpPr/>
          <p:nvPr/>
        </p:nvSpPr>
        <p:spPr>
          <a:xfrm rot="10800000">
            <a:off x="360609" y="2364775"/>
            <a:ext cx="2428892" cy="642942"/>
          </a:xfrm>
          <a:prstGeom prst="arc">
            <a:avLst>
              <a:gd name="adj1" fmla="val 10737299"/>
              <a:gd name="adj2" fmla="val 44633"/>
            </a:avLst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 flipH="1" flipV="1">
            <a:off x="358903" y="2564756"/>
            <a:ext cx="1458" cy="17471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3215408" y="182452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464908" y="185053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715355" y="182452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215408" y="225315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483193" y="225315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31407" y="225315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216873" y="268178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473575" y="270493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732019" y="270493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221511" y="312610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467936" y="314781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731407" y="313356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976965" y="3147814"/>
            <a:ext cx="5950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=6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5" name="Группа 84"/>
          <p:cNvGrpSpPr/>
          <p:nvPr/>
        </p:nvGrpSpPr>
        <p:grpSpPr>
          <a:xfrm>
            <a:off x="5675490" y="1969264"/>
            <a:ext cx="1357322" cy="1643074"/>
            <a:chOff x="5429259" y="2928934"/>
            <a:chExt cx="1714509" cy="1857388"/>
          </a:xfrm>
        </p:grpSpPr>
        <p:pic>
          <p:nvPicPr>
            <p:cNvPr id="86" name="Picture 2"/>
            <p:cNvPicPr>
              <a:picLocks noChangeAspect="1" noChangeArrowheads="1"/>
            </p:cNvPicPr>
            <p:nvPr/>
          </p:nvPicPr>
          <p:blipFill>
            <a:blip r:embed="rId6"/>
            <a:srcRect l="6527" r="13353"/>
            <a:stretch>
              <a:fillRect/>
            </a:stretch>
          </p:blipFill>
          <p:spPr bwMode="auto">
            <a:xfrm rot="10800000">
              <a:off x="6715140" y="2928934"/>
              <a:ext cx="428628" cy="1840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87" name="Picture 2"/>
            <p:cNvPicPr>
              <a:picLocks noChangeAspect="1" noChangeArrowheads="1"/>
            </p:cNvPicPr>
            <p:nvPr/>
          </p:nvPicPr>
          <p:blipFill>
            <a:blip r:embed="rId6"/>
            <a:srcRect l="6527" r="13353"/>
            <a:stretch>
              <a:fillRect/>
            </a:stretch>
          </p:blipFill>
          <p:spPr bwMode="auto">
            <a:xfrm rot="10800000">
              <a:off x="6286513" y="2946219"/>
              <a:ext cx="428628" cy="1840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88" name="Picture 2"/>
            <p:cNvPicPr>
              <a:picLocks noChangeAspect="1" noChangeArrowheads="1"/>
            </p:cNvPicPr>
            <p:nvPr/>
          </p:nvPicPr>
          <p:blipFill>
            <a:blip r:embed="rId6"/>
            <a:srcRect l="6527" r="13353"/>
            <a:stretch>
              <a:fillRect/>
            </a:stretch>
          </p:blipFill>
          <p:spPr bwMode="auto">
            <a:xfrm rot="10800000">
              <a:off x="5857885" y="2928934"/>
              <a:ext cx="428628" cy="1840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89" name="Picture 2"/>
            <p:cNvPicPr>
              <a:picLocks noChangeAspect="1" noChangeArrowheads="1"/>
            </p:cNvPicPr>
            <p:nvPr/>
          </p:nvPicPr>
          <p:blipFill>
            <a:blip r:embed="rId6"/>
            <a:srcRect l="6527" r="13353"/>
            <a:stretch>
              <a:fillRect/>
            </a:stretch>
          </p:blipFill>
          <p:spPr bwMode="auto">
            <a:xfrm rot="10800000">
              <a:off x="5429259" y="2928935"/>
              <a:ext cx="428628" cy="1840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90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7532878" y="1969264"/>
            <a:ext cx="419101" cy="1650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1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7961506" y="1969264"/>
            <a:ext cx="419101" cy="1650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" name="Овал 48"/>
          <p:cNvSpPr/>
          <p:nvPr/>
        </p:nvSpPr>
        <p:spPr>
          <a:xfrm>
            <a:off x="5385144" y="1729678"/>
            <a:ext cx="1933420" cy="216769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7377485" y="1707654"/>
            <a:ext cx="1226963" cy="218971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5905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51" grpId="0" animBg="1"/>
      <p:bldP spid="52" grpId="0" animBg="1"/>
      <p:bldP spid="53" grpId="0" animBg="1"/>
      <p:bldP spid="53" grpId="1" animBg="1"/>
      <p:bldP spid="54" grpId="0" animBg="1"/>
      <p:bldP spid="55" grpId="0" animBg="1"/>
      <p:bldP spid="56" grpId="0" animBg="1"/>
      <p:bldP spid="56" grpId="1" animBg="1"/>
      <p:bldP spid="68" grpId="0" animBg="1"/>
      <p:bldP spid="69" grpId="0" animBg="1"/>
      <p:bldP spid="70" grpId="0" animBg="1"/>
      <p:bldP spid="84" grpId="0"/>
      <p:bldP spid="49" grpId="0" animBg="1"/>
      <p:bldP spid="5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400</Words>
  <Application>Microsoft Office PowerPoint</Application>
  <PresentationFormat>Экран (16:9)</PresentationFormat>
  <Paragraphs>243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70</cp:revision>
  <dcterms:created xsi:type="dcterms:W3CDTF">2017-08-14T11:51:21Z</dcterms:created>
  <dcterms:modified xsi:type="dcterms:W3CDTF">2018-08-17T18:27:16Z</dcterms:modified>
</cp:coreProperties>
</file>