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274" r:id="rId4"/>
    <p:sldId id="275" r:id="rId5"/>
    <p:sldId id="277" r:id="rId6"/>
    <p:sldId id="278" r:id="rId7"/>
    <p:sldId id="280" r:id="rId8"/>
    <p:sldId id="281" r:id="rId9"/>
    <p:sldId id="282" r:id="rId1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1A98"/>
    <a:srgbClr val="00B0F0"/>
    <a:srgbClr val="80D6F7"/>
    <a:srgbClr val="FCD9EE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8" d="100"/>
          <a:sy n="88" d="100"/>
        </p:scale>
        <p:origin x="-96" y="-858"/>
      </p:cViewPr>
      <p:guideLst>
        <p:guide orient="horz" pos="320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169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Порівнюємо</a:t>
            </a:r>
            <a:r>
              <a:rPr lang="ru-RU" sz="4000" spc="-5" dirty="0">
                <a:latin typeface="Arial"/>
                <a:cs typeface="Arial"/>
              </a:rPr>
              <a:t> числа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Box 39"/>
          <p:cNvSpPr txBox="1"/>
          <p:nvPr/>
        </p:nvSpPr>
        <p:spPr>
          <a:xfrm>
            <a:off x="0" y="-10321"/>
            <a:ext cx="8475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Математичний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диктант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908" y="2000240"/>
            <a:ext cx="46861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Намалюй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 кружків.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Запиши три наступні числа до числа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Запиши три попередні числа до числа 5.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Запиши числа, які більші за 3, </a:t>
            </a:r>
            <a:endParaRPr lang="uk-UA" sz="2000" dirty="0">
              <a:latin typeface="Arial" pitchFamily="34" charset="0"/>
              <a:cs typeface="Arial" pitchFamily="34" charset="0"/>
            </a:endParaRPr>
          </a:p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     але менші ніж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Font typeface="+mj-lt"/>
              <a:buAutoNum type="arabicParenR" startAt="5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Запиши числа, між якими стоїть число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598450" y="2355726"/>
            <a:ext cx="2461382" cy="399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98450" y="2977749"/>
            <a:ext cx="374699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70332" y="3579862"/>
            <a:ext cx="377511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70332" y="4155926"/>
            <a:ext cx="377511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98450" y="4803998"/>
            <a:ext cx="374699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4932040" y="2000240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4932040" y="3429000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5030782" y="2096111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1)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5572132" y="2285992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5786446" y="2285992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6000760" y="2285992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6215074" y="2285992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6429388" y="2285992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6643702" y="2285992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5000628" y="2571744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2)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00694" y="25717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29322" y="25717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357950" y="25717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00628" y="3048656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3)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0694" y="30486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929322" y="30486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357950" y="30486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00628" y="3500438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4)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00694" y="350043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29322" y="350043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000628" y="3977350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5)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500694" y="400050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929322" y="4000504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922310" y="400050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876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Заголовок 28"/>
          <p:cNvSpPr txBox="1">
            <a:spLocks/>
          </p:cNvSpPr>
          <p:nvPr/>
        </p:nvSpPr>
        <p:spPr>
          <a:xfrm>
            <a:off x="0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Назви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числа,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які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менші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від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6; числа,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які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більші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за 6.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9" name="Прямая соединительная линия 88"/>
          <p:cNvCxnSpPr>
            <a:cxnSpLocks noChangeShapeType="1"/>
          </p:cNvCxnSpPr>
          <p:nvPr/>
        </p:nvCxnSpPr>
        <p:spPr bwMode="auto">
          <a:xfrm>
            <a:off x="3130501" y="2909924"/>
            <a:ext cx="2881312" cy="0"/>
          </a:xfrm>
          <a:prstGeom prst="line">
            <a:avLst/>
          </a:prstGeom>
          <a:noFill/>
          <a:ln w="25400" algn="ctr">
            <a:solidFill>
              <a:srgbClr val="00B0F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90" name="Прямая соединительная линия 89"/>
          <p:cNvCxnSpPr/>
          <p:nvPr/>
        </p:nvCxnSpPr>
        <p:spPr>
          <a:xfrm rot="5400000" flipH="1" flipV="1">
            <a:off x="3455145" y="2945643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48"/>
          <p:cNvCxnSpPr/>
          <p:nvPr/>
        </p:nvCxnSpPr>
        <p:spPr>
          <a:xfrm rot="5400000" flipH="1" flipV="1">
            <a:off x="4104432" y="2945643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48"/>
          <p:cNvCxnSpPr/>
          <p:nvPr/>
        </p:nvCxnSpPr>
        <p:spPr>
          <a:xfrm rot="5400000" flipH="1" flipV="1">
            <a:off x="3888532" y="2945643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48"/>
          <p:cNvCxnSpPr/>
          <p:nvPr/>
        </p:nvCxnSpPr>
        <p:spPr>
          <a:xfrm rot="5400000" flipH="1" flipV="1">
            <a:off x="3671045" y="2945643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48"/>
          <p:cNvCxnSpPr/>
          <p:nvPr/>
        </p:nvCxnSpPr>
        <p:spPr>
          <a:xfrm rot="5400000" flipH="1" flipV="1">
            <a:off x="4320332" y="2945643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 rot="5400000" flipH="1" flipV="1">
            <a:off x="4536232" y="2945643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6" name="Прямая соединительная линия 48"/>
          <p:cNvCxnSpPr/>
          <p:nvPr/>
        </p:nvCxnSpPr>
        <p:spPr>
          <a:xfrm rot="5400000" flipH="1" flipV="1">
            <a:off x="4752132" y="2945643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48"/>
          <p:cNvCxnSpPr/>
          <p:nvPr/>
        </p:nvCxnSpPr>
        <p:spPr>
          <a:xfrm rot="5400000" flipH="1" flipV="1">
            <a:off x="4968032" y="2945643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48"/>
          <p:cNvCxnSpPr/>
          <p:nvPr/>
        </p:nvCxnSpPr>
        <p:spPr>
          <a:xfrm rot="5400000" flipH="1" flipV="1">
            <a:off x="5183932" y="2945643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48"/>
          <p:cNvCxnSpPr/>
          <p:nvPr/>
        </p:nvCxnSpPr>
        <p:spPr>
          <a:xfrm rot="5400000" flipH="1" flipV="1">
            <a:off x="5399832" y="2945643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0" name="Овал 99"/>
          <p:cNvSpPr>
            <a:spLocks noChangeArrowheads="1"/>
          </p:cNvSpPr>
          <p:nvPr/>
        </p:nvSpPr>
        <p:spPr bwMode="auto">
          <a:xfrm>
            <a:off x="3059063" y="2838487"/>
            <a:ext cx="141288" cy="152400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Rectangle 77"/>
          <p:cNvSpPr>
            <a:spLocks noChangeArrowheads="1"/>
          </p:cNvSpPr>
          <p:nvPr/>
        </p:nvSpPr>
        <p:spPr bwMode="auto">
          <a:xfrm>
            <a:off x="3419426" y="3054387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02" name="Rectangle 78"/>
          <p:cNvSpPr>
            <a:spLocks noChangeArrowheads="1"/>
          </p:cNvSpPr>
          <p:nvPr/>
        </p:nvSpPr>
        <p:spPr bwMode="auto">
          <a:xfrm>
            <a:off x="3635326" y="3054387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2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03" name="Rectangle 79"/>
          <p:cNvSpPr>
            <a:spLocks noChangeArrowheads="1"/>
          </p:cNvSpPr>
          <p:nvPr/>
        </p:nvSpPr>
        <p:spPr bwMode="auto">
          <a:xfrm>
            <a:off x="3851226" y="3054387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3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04" name="Rectangle 80"/>
          <p:cNvSpPr>
            <a:spLocks noChangeArrowheads="1"/>
          </p:cNvSpPr>
          <p:nvPr/>
        </p:nvSpPr>
        <p:spPr bwMode="auto">
          <a:xfrm>
            <a:off x="4067126" y="3054387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4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05" name="Rectangle 81"/>
          <p:cNvSpPr>
            <a:spLocks noChangeArrowheads="1"/>
          </p:cNvSpPr>
          <p:nvPr/>
        </p:nvSpPr>
        <p:spPr bwMode="auto">
          <a:xfrm>
            <a:off x="4283026" y="3054387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5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06" name="Rectangle 82"/>
          <p:cNvSpPr>
            <a:spLocks noChangeArrowheads="1"/>
          </p:cNvSpPr>
          <p:nvPr/>
        </p:nvSpPr>
        <p:spPr bwMode="auto">
          <a:xfrm>
            <a:off x="4498926" y="3054387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07" name="Rectangle 83"/>
          <p:cNvSpPr>
            <a:spLocks noChangeArrowheads="1"/>
          </p:cNvSpPr>
          <p:nvPr/>
        </p:nvSpPr>
        <p:spPr bwMode="auto">
          <a:xfrm>
            <a:off x="4714826" y="3054387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7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08" name="Rectangle 84"/>
          <p:cNvSpPr>
            <a:spLocks noChangeArrowheads="1"/>
          </p:cNvSpPr>
          <p:nvPr/>
        </p:nvSpPr>
        <p:spPr bwMode="auto">
          <a:xfrm>
            <a:off x="4930726" y="3054387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8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09" name="Rectangle 85"/>
          <p:cNvSpPr>
            <a:spLocks noChangeArrowheads="1"/>
          </p:cNvSpPr>
          <p:nvPr/>
        </p:nvSpPr>
        <p:spPr bwMode="auto">
          <a:xfrm>
            <a:off x="5146626" y="3054387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9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0" name="Rectangle 86"/>
          <p:cNvSpPr>
            <a:spLocks noChangeArrowheads="1"/>
          </p:cNvSpPr>
          <p:nvPr/>
        </p:nvSpPr>
        <p:spPr bwMode="auto">
          <a:xfrm>
            <a:off x="5362526" y="3054387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10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1" name="Дуга 54"/>
          <p:cNvSpPr>
            <a:spLocks/>
          </p:cNvSpPr>
          <p:nvPr/>
        </p:nvSpPr>
        <p:spPr bwMode="auto">
          <a:xfrm flipH="1">
            <a:off x="4644504" y="2499742"/>
            <a:ext cx="3383880" cy="857081"/>
          </a:xfrm>
          <a:custGeom>
            <a:avLst/>
            <a:gdLst>
              <a:gd name="T0" fmla="*/ 3143073 w 5286412"/>
              <a:gd name="T1" fmla="*/ 10828 h 1200152"/>
              <a:gd name="T2" fmla="*/ 2643206 w 5286412"/>
              <a:gd name="T3" fmla="*/ 600076 h 1200152"/>
              <a:gd name="T4" fmla="*/ 5286412 w 5286412"/>
              <a:gd name="T5" fmla="*/ 600076 h 1200152"/>
              <a:gd name="T6" fmla="*/ 11796480 60000 65536"/>
              <a:gd name="T7" fmla="*/ 11796480 60000 65536"/>
              <a:gd name="T8" fmla="*/ 5898240 60000 65536"/>
              <a:gd name="T9" fmla="*/ 3143073 w 5286412"/>
              <a:gd name="T10" fmla="*/ 10828 h 1200152"/>
              <a:gd name="T11" fmla="*/ 5286412 w 5286412"/>
              <a:gd name="T12" fmla="*/ 600076 h 12001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86412" h="1200152" stroke="0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  <a:lnTo>
                  <a:pt x="2643206" y="600076"/>
                </a:lnTo>
                <a:close/>
              </a:path>
              <a:path w="5286412" h="1200152" fill="none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</a:path>
            </a:pathLst>
          </a:custGeom>
          <a:noFill/>
          <a:ln>
            <a:solidFill>
              <a:srgbClr val="ED2099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Text Box 88"/>
          <p:cNvSpPr txBox="1">
            <a:spLocks noChangeArrowheads="1"/>
          </p:cNvSpPr>
          <p:nvPr/>
        </p:nvSpPr>
        <p:spPr bwMode="auto">
          <a:xfrm>
            <a:off x="5182814" y="2543212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Дуга 56"/>
          <p:cNvSpPr>
            <a:spLocks/>
          </p:cNvSpPr>
          <p:nvPr/>
        </p:nvSpPr>
        <p:spPr bwMode="auto">
          <a:xfrm>
            <a:off x="1475062" y="2527299"/>
            <a:ext cx="3168946" cy="764810"/>
          </a:xfrm>
          <a:custGeom>
            <a:avLst/>
            <a:gdLst>
              <a:gd name="T0" fmla="*/ 2071967 w 4071966"/>
              <a:gd name="T1" fmla="*/ 99 h 1271590"/>
              <a:gd name="T2" fmla="*/ 2035983 w 4071966"/>
              <a:gd name="T3" fmla="*/ 635795 h 1271590"/>
              <a:gd name="T4" fmla="*/ 4071966 w 4071966"/>
              <a:gd name="T5" fmla="*/ 635795 h 1271590"/>
              <a:gd name="T6" fmla="*/ 11796480 60000 65536"/>
              <a:gd name="T7" fmla="*/ 11796480 60000 65536"/>
              <a:gd name="T8" fmla="*/ 5898240 60000 65536"/>
              <a:gd name="T9" fmla="*/ 2071967 w 4071966"/>
              <a:gd name="T10" fmla="*/ 99 h 1271590"/>
              <a:gd name="T11" fmla="*/ 4071966 w 4071966"/>
              <a:gd name="T12" fmla="*/ 635795 h 12715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71966" h="1271590" stroke="0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  <a:lnTo>
                  <a:pt x="2035983" y="635795"/>
                </a:lnTo>
                <a:close/>
              </a:path>
              <a:path w="4071966" h="1271590" fill="none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</a:path>
            </a:pathLst>
          </a:custGeom>
          <a:noFill/>
          <a:ln>
            <a:solidFill>
              <a:srgbClr val="2BBAF1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Text Box 90"/>
          <p:cNvSpPr txBox="1">
            <a:spLocks noChangeArrowheads="1"/>
          </p:cNvSpPr>
          <p:nvPr/>
        </p:nvSpPr>
        <p:spPr bwMode="auto">
          <a:xfrm>
            <a:off x="3059063" y="2527299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Овал 114"/>
          <p:cNvSpPr>
            <a:spLocks noChangeArrowheads="1"/>
          </p:cNvSpPr>
          <p:nvPr/>
        </p:nvSpPr>
        <p:spPr bwMode="auto">
          <a:xfrm>
            <a:off x="4608787" y="2862614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3622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2" grpId="0"/>
      <p:bldP spid="114" grpId="0"/>
      <p:bldP spid="1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9"/>
          <p:cNvSpPr txBox="1">
            <a:spLocks/>
          </p:cNvSpPr>
          <p:nvPr/>
        </p:nvSpPr>
        <p:spPr>
          <a:xfrm>
            <a:off x="1770" y="-20713"/>
            <a:ext cx="8229600" cy="13610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Запиши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числа від 1 до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у порядку зменшення.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Обведи число 5. Як одержати наступне число?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Попереднє число?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6833435" y="3496462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rgbClr val="EE1A98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5910386" y="3506440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4980666" y="348777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116570" y="348777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3252474" y="348777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304147" y="347909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>
            <a:off x="1723600" y="3407656"/>
            <a:ext cx="5872736" cy="904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V="1">
            <a:off x="2509418" y="333621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flipV="1">
            <a:off x="3436524" y="333621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V="1">
            <a:off x="4295368" y="333621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flipV="1">
            <a:off x="5152624" y="333621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flipV="1">
            <a:off x="6079730" y="333621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6991143" y="334490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4" name="Овал 53"/>
          <p:cNvSpPr/>
          <p:nvPr/>
        </p:nvSpPr>
        <p:spPr>
          <a:xfrm>
            <a:off x="1652162" y="3348436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5831606" y="3415884"/>
            <a:ext cx="499423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399618" y="2747704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270426" y="2747704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Полилиния 51"/>
          <p:cNvSpPr/>
          <p:nvPr/>
        </p:nvSpPr>
        <p:spPr>
          <a:xfrm flipH="1">
            <a:off x="5152624" y="3166258"/>
            <a:ext cx="927106" cy="17930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олилиния 52"/>
          <p:cNvSpPr/>
          <p:nvPr/>
        </p:nvSpPr>
        <p:spPr>
          <a:xfrm>
            <a:off x="6080345" y="3175337"/>
            <a:ext cx="927106" cy="17994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6008896" y="333540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6934413" y="3360400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8" name="Овал 57"/>
          <p:cNvSpPr/>
          <p:nvPr/>
        </p:nvSpPr>
        <p:spPr>
          <a:xfrm>
            <a:off x="5097482" y="334843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4572000" y="4277065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– 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=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6256037" y="4277065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+ 1 =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3622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54" grpId="0" animBg="1"/>
      <p:bldP spid="55" grpId="0" animBg="1"/>
      <p:bldP spid="2" grpId="0"/>
      <p:bldP spid="3" grpId="0"/>
      <p:bldP spid="52" grpId="0" animBg="1"/>
      <p:bldP spid="53" grpId="0" animBg="1"/>
      <p:bldP spid="56" grpId="0" animBg="1"/>
      <p:bldP spid="56" grpId="1" animBg="1"/>
      <p:bldP spid="57" grpId="0" animBg="1"/>
      <p:bldP spid="58" grpId="0" animBg="1"/>
      <p:bldP spid="31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Рисунок 7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 t="4094" r="76676" b="25731"/>
          <a:stretch>
            <a:fillRect/>
          </a:stretch>
        </p:blipFill>
        <p:spPr bwMode="auto">
          <a:xfrm>
            <a:off x="7391712" y="2004806"/>
            <a:ext cx="142876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 t="4094" r="42893" b="25731"/>
          <a:stretch>
            <a:fillRect/>
          </a:stretch>
        </p:blipFill>
        <p:spPr bwMode="auto">
          <a:xfrm>
            <a:off x="3891250" y="2004806"/>
            <a:ext cx="3498215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print"/>
          <a:srcRect t="4094" r="42893" b="25731"/>
          <a:stretch>
            <a:fillRect/>
          </a:stretch>
        </p:blipFill>
        <p:spPr bwMode="auto">
          <a:xfrm>
            <a:off x="390788" y="2004806"/>
            <a:ext cx="3498215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Заголовок 49"/>
          <p:cNvSpPr txBox="1">
            <a:spLocks/>
          </p:cNvSpPr>
          <p:nvPr/>
        </p:nvSpPr>
        <p:spPr>
          <a:xfrm>
            <a:off x="-2359" y="-6277"/>
            <a:ext cx="8229600" cy="147303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Що означає «додати 1»? </a:t>
            </a:r>
            <a:br>
              <a:rPr lang="uk-UA" sz="2200" dirty="0" smtClean="0">
                <a:latin typeface="Arial" pitchFamily="34" charset="0"/>
                <a:cs typeface="Arial" pitchFamily="34" charset="0"/>
              </a:rPr>
            </a:br>
            <a:r>
              <a:rPr lang="uk-UA" sz="2200" dirty="0" smtClean="0">
                <a:latin typeface="Arial" pitchFamily="34" charset="0"/>
                <a:cs typeface="Arial" pitchFamily="34" charset="0"/>
              </a:rPr>
              <a:t>Що означає «відняти 1»?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Знайди значення виразів за числовим променем.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6652" y="206769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49886" y="207624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55280" y="206769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76606" y="206769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89415" y="208415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6652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886" y="25531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62292" y="25717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178514" y="255315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89415" y="256106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493198" y="207865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07512" y="205550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21826" y="207865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123666" y="209824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352383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501198" y="257654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704450" y="255339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922814" y="257654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123666" y="2575155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45371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462754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91014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91382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107604" y="207624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320010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462754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678976" y="257631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898394" y="258579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107604" y="255315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325517" y="25717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421416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2742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850044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062374" y="2084157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299103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414707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649309" y="257631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836323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062374" y="258422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292091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6761427" y="4256612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5838378" y="4266590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4908658" y="424792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4044562" y="424792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80" name="Прямоугольник 79"/>
          <p:cNvSpPr/>
          <p:nvPr/>
        </p:nvSpPr>
        <p:spPr>
          <a:xfrm>
            <a:off x="3180466" y="424792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81" name="Прямоугольник 80"/>
          <p:cNvSpPr/>
          <p:nvPr/>
        </p:nvSpPr>
        <p:spPr>
          <a:xfrm>
            <a:off x="2232139" y="423924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82" name="Прямая соединительная линия 81"/>
          <p:cNvCxnSpPr/>
          <p:nvPr/>
        </p:nvCxnSpPr>
        <p:spPr>
          <a:xfrm>
            <a:off x="1651592" y="4167806"/>
            <a:ext cx="5872736" cy="904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 flipV="1">
            <a:off x="2437410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flipV="1">
            <a:off x="3364516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 flipV="1">
            <a:off x="4223360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 flipV="1">
            <a:off x="5080616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flipV="1">
            <a:off x="6007722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 flipV="1">
            <a:off x="6919135" y="410505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9" name="Овал 88"/>
          <p:cNvSpPr/>
          <p:nvPr/>
        </p:nvSpPr>
        <p:spPr>
          <a:xfrm>
            <a:off x="1580154" y="4108586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5321036" y="4480963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92" name="Прямоугольник 91"/>
          <p:cNvSpPr/>
          <p:nvPr/>
        </p:nvSpPr>
        <p:spPr>
          <a:xfrm>
            <a:off x="6198418" y="3507854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Полилиния 92"/>
          <p:cNvSpPr/>
          <p:nvPr/>
        </p:nvSpPr>
        <p:spPr>
          <a:xfrm flipH="1" flipV="1">
            <a:off x="5983929" y="4240288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Полилиния 93"/>
          <p:cNvSpPr/>
          <p:nvPr/>
        </p:nvSpPr>
        <p:spPr>
          <a:xfrm>
            <a:off x="6008338" y="3955220"/>
            <a:ext cx="927106" cy="17994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Прямоугольник 97"/>
          <p:cNvSpPr/>
          <p:nvPr/>
        </p:nvSpPr>
        <p:spPr>
          <a:xfrm>
            <a:off x="4394585" y="4479815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99" name="Прямоугольник 98"/>
          <p:cNvSpPr/>
          <p:nvPr/>
        </p:nvSpPr>
        <p:spPr>
          <a:xfrm>
            <a:off x="3499782" y="4478961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01" name="Прямоугольник 100"/>
          <p:cNvSpPr/>
          <p:nvPr/>
        </p:nvSpPr>
        <p:spPr>
          <a:xfrm>
            <a:off x="6197668" y="4479815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02" name="Полилиния 101"/>
          <p:cNvSpPr/>
          <p:nvPr/>
        </p:nvSpPr>
        <p:spPr>
          <a:xfrm flipH="1" flipV="1">
            <a:off x="5076566" y="4229465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Полилиния 102"/>
          <p:cNvSpPr/>
          <p:nvPr/>
        </p:nvSpPr>
        <p:spPr>
          <a:xfrm>
            <a:off x="3349146" y="3943968"/>
            <a:ext cx="883831" cy="169823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олилиния 105"/>
          <p:cNvSpPr/>
          <p:nvPr/>
        </p:nvSpPr>
        <p:spPr>
          <a:xfrm flipH="1" flipV="1">
            <a:off x="4181803" y="4218642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Овал 95"/>
          <p:cNvSpPr/>
          <p:nvPr/>
        </p:nvSpPr>
        <p:spPr>
          <a:xfrm>
            <a:off x="6862405" y="4120550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7" name="Полилиния 106"/>
          <p:cNvSpPr/>
          <p:nvPr/>
        </p:nvSpPr>
        <p:spPr>
          <a:xfrm>
            <a:off x="5081785" y="3944903"/>
            <a:ext cx="927106" cy="17994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Овал 94"/>
          <p:cNvSpPr/>
          <p:nvPr/>
        </p:nvSpPr>
        <p:spPr>
          <a:xfrm>
            <a:off x="5947564" y="4114788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5025474" y="410858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8" name="Полилиния 107"/>
          <p:cNvSpPr/>
          <p:nvPr/>
        </p:nvSpPr>
        <p:spPr>
          <a:xfrm flipH="1" flipV="1">
            <a:off x="3350683" y="4220836"/>
            <a:ext cx="892391" cy="203184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4148538" y="4096368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3565495" y="3507854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5304934" y="3507854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Полилиния 110"/>
          <p:cNvSpPr/>
          <p:nvPr/>
        </p:nvSpPr>
        <p:spPr>
          <a:xfrm>
            <a:off x="2443954" y="3943968"/>
            <a:ext cx="938825" cy="16040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Овал 103"/>
          <p:cNvSpPr/>
          <p:nvPr/>
        </p:nvSpPr>
        <p:spPr>
          <a:xfrm>
            <a:off x="3300899" y="4096629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12" name="Овал 111"/>
          <p:cNvSpPr/>
          <p:nvPr/>
        </p:nvSpPr>
        <p:spPr>
          <a:xfrm>
            <a:off x="2385836" y="4115383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2682071" y="3505977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3622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00"/>
                            </p:stCondLst>
                            <p:childTnLst>
                              <p:par>
                                <p:cTn id="1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"/>
                            </p:stCondLst>
                            <p:childTnLst>
                              <p:par>
                                <p:cTn id="1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000"/>
                            </p:stCondLst>
                            <p:childTnLst>
                              <p:par>
                                <p:cTn id="1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500"/>
                            </p:stCondLst>
                            <p:childTnLst>
                              <p:par>
                                <p:cTn id="1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500"/>
                            </p:stCondLst>
                            <p:childTnLst>
                              <p:par>
                                <p:cTn id="2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000"/>
                            </p:stCondLst>
                            <p:childTnLst>
                              <p:par>
                                <p:cTn id="2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500"/>
                            </p:stCondLst>
                            <p:childTnLst>
                              <p:par>
                                <p:cTn id="2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000"/>
                            </p:stCondLst>
                            <p:childTnLst>
                              <p:par>
                                <p:cTn id="2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500"/>
                            </p:stCondLst>
                            <p:childTnLst>
                              <p:par>
                                <p:cTn id="2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500"/>
                            </p:stCondLst>
                            <p:childTnLst>
                              <p:par>
                                <p:cTn id="3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1000"/>
                            </p:stCondLst>
                            <p:childTnLst>
                              <p:par>
                                <p:cTn id="3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1500"/>
                            </p:stCondLst>
                            <p:childTnLst>
                              <p:par>
                                <p:cTn id="3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0" fill="hold">
                      <p:stCondLst>
                        <p:cond delay="indefinite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>
                      <p:stCondLst>
                        <p:cond delay="indefinite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>
                            <p:stCondLst>
                              <p:cond delay="500"/>
                            </p:stCondLst>
                            <p:childTnLst>
                              <p:par>
                                <p:cTn id="3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1000"/>
                            </p:stCondLst>
                            <p:childTnLst>
                              <p:par>
                                <p:cTn id="40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1500"/>
                            </p:stCondLst>
                            <p:childTnLst>
                              <p:par>
                                <p:cTn id="40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4" fill="hold">
                      <p:stCondLst>
                        <p:cond delay="indefinite"/>
                      </p:stCondLst>
                      <p:childTnLst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9" fill="hold">
                      <p:stCondLst>
                        <p:cond delay="indefinite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4" fill="hold">
                      <p:stCondLst>
                        <p:cond delay="indefinite"/>
                      </p:stCondLst>
                      <p:childTnLst>
                        <p:par>
                          <p:cTn id="425" fill="hold">
                            <p:stCondLst>
                              <p:cond delay="0"/>
                            </p:stCondLst>
                            <p:childTnLst>
                              <p:par>
                                <p:cTn id="4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>
                      <p:stCondLst>
                        <p:cond delay="indefinite"/>
                      </p:stCondLst>
                      <p:childTnLst>
                        <p:par>
                          <p:cTn id="432" fill="hold">
                            <p:stCondLst>
                              <p:cond delay="0"/>
                            </p:stCondLst>
                            <p:childTnLst>
                              <p:par>
                                <p:cTn id="4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6" fill="hold">
                      <p:stCondLst>
                        <p:cond delay="indefinite"/>
                      </p:stCondLst>
                      <p:childTnLst>
                        <p:par>
                          <p:cTn id="437" fill="hold">
                            <p:stCondLst>
                              <p:cond delay="0"/>
                            </p:stCondLst>
                            <p:childTnLst>
                              <p:par>
                                <p:cTn id="438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1" fill="hold">
                            <p:stCondLst>
                              <p:cond delay="500"/>
                            </p:stCondLst>
                            <p:childTnLst>
                              <p:par>
                                <p:cTn id="4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5" fill="hold">
                            <p:stCondLst>
                              <p:cond delay="1000"/>
                            </p:stCondLst>
                            <p:childTnLst>
                              <p:par>
                                <p:cTn id="4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9" fill="hold">
                            <p:stCondLst>
                              <p:cond delay="1500"/>
                            </p:stCondLst>
                            <p:childTnLst>
                              <p:par>
                                <p:cTn id="46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3" fill="hold">
                      <p:stCondLst>
                        <p:cond delay="indefinite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8" fill="hold">
                      <p:stCondLst>
                        <p:cond delay="indefinite"/>
                      </p:stCondLst>
                      <p:childTnLst>
                        <p:par>
                          <p:cTn id="469" fill="hold">
                            <p:stCondLst>
                              <p:cond delay="0"/>
                            </p:stCondLst>
                            <p:childTnLst>
                              <p:par>
                                <p:cTn id="4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8" fill="hold">
                      <p:stCondLst>
                        <p:cond delay="indefinite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5" fill="hold">
                      <p:stCondLst>
                        <p:cond delay="indefinite"/>
                      </p:stCondLst>
                      <p:childTnLst>
                        <p:par>
                          <p:cTn id="486" fill="hold">
                            <p:stCondLst>
                              <p:cond delay="0"/>
                            </p:stCondLst>
                            <p:childTnLst>
                              <p:par>
                                <p:cTn id="48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0" fill="hold">
                      <p:stCondLst>
                        <p:cond delay="indefinite"/>
                      </p:stCondLst>
                      <p:childTnLst>
                        <p:par>
                          <p:cTn id="491" fill="hold">
                            <p:stCondLst>
                              <p:cond delay="0"/>
                            </p:stCondLst>
                            <p:childTnLst>
                              <p:par>
                                <p:cTn id="49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76" grpId="0"/>
      <p:bldP spid="77" grpId="0"/>
      <p:bldP spid="78" grpId="0"/>
      <p:bldP spid="79" grpId="0"/>
      <p:bldP spid="80" grpId="0"/>
      <p:bldP spid="81" grpId="0"/>
      <p:bldP spid="89" grpId="0" animBg="1"/>
      <p:bldP spid="91" grpId="0"/>
      <p:bldP spid="91" grpId="1"/>
      <p:bldP spid="92" grpId="0"/>
      <p:bldP spid="92" grpId="1"/>
      <p:bldP spid="93" grpId="0" animBg="1"/>
      <p:bldP spid="93" grpId="1" animBg="1"/>
      <p:bldP spid="94" grpId="0" animBg="1"/>
      <p:bldP spid="94" grpId="1" animBg="1"/>
      <p:bldP spid="98" grpId="0"/>
      <p:bldP spid="98" grpId="1"/>
      <p:bldP spid="99" grpId="0"/>
      <p:bldP spid="99" grpId="1"/>
      <p:bldP spid="101" grpId="0"/>
      <p:bldP spid="101" grpId="1"/>
      <p:bldP spid="102" grpId="0" animBg="1"/>
      <p:bldP spid="102" grpId="1" animBg="1"/>
      <p:bldP spid="103" grpId="0" animBg="1"/>
      <p:bldP spid="103" grpId="1" animBg="1"/>
      <p:bldP spid="106" grpId="0" animBg="1"/>
      <p:bldP spid="106" grpId="1" animBg="1"/>
      <p:bldP spid="96" grpId="0" animBg="1"/>
      <p:bldP spid="96" grpId="1" animBg="1"/>
      <p:bldP spid="96" grpId="2" animBg="1"/>
      <p:bldP spid="96" grpId="3" animBg="1"/>
      <p:bldP spid="107" grpId="0" animBg="1"/>
      <p:bldP spid="107" grpId="1" animBg="1"/>
      <p:bldP spid="95" grpId="0" animBg="1"/>
      <p:bldP spid="95" grpId="1" animBg="1"/>
      <p:bldP spid="95" grpId="2" animBg="1"/>
      <p:bldP spid="95" grpId="3" animBg="1"/>
      <p:bldP spid="95" grpId="4" animBg="1"/>
      <p:bldP spid="95" grpId="5" animBg="1"/>
      <p:bldP spid="95" grpId="6" animBg="1"/>
      <p:bldP spid="95" grpId="7" animBg="1"/>
      <p:bldP spid="97" grpId="0" animBg="1"/>
      <p:bldP spid="97" grpId="1" animBg="1"/>
      <p:bldP spid="97" grpId="2" animBg="1"/>
      <p:bldP spid="97" grpId="3" animBg="1"/>
      <p:bldP spid="97" grpId="4" animBg="1"/>
      <p:bldP spid="97" grpId="5" animBg="1"/>
      <p:bldP spid="108" grpId="0" animBg="1"/>
      <p:bldP spid="108" grpId="1" animBg="1"/>
      <p:bldP spid="105" grpId="0" animBg="1"/>
      <p:bldP spid="105" grpId="1" animBg="1"/>
      <p:bldP spid="105" grpId="2" animBg="1"/>
      <p:bldP spid="105" grpId="3" animBg="1"/>
      <p:bldP spid="105" grpId="4" animBg="1"/>
      <p:bldP spid="105" grpId="5" animBg="1"/>
      <p:bldP spid="109" grpId="0"/>
      <p:bldP spid="109" grpId="1"/>
      <p:bldP spid="110" grpId="0"/>
      <p:bldP spid="110" grpId="1"/>
      <p:bldP spid="111" grpId="0" animBg="1"/>
      <p:bldP spid="111" grpId="1" animBg="1"/>
      <p:bldP spid="104" grpId="0" animBg="1"/>
      <p:bldP spid="104" grpId="1" animBg="1"/>
      <p:bldP spid="104" grpId="2" animBg="1"/>
      <p:bldP spid="104" grpId="3" animBg="1"/>
      <p:bldP spid="104" grpId="4" animBg="1"/>
      <p:bldP spid="104" grpId="5" animBg="1"/>
      <p:bldP spid="112" grpId="0" animBg="1"/>
      <p:bldP spid="112" grpId="1" animBg="1"/>
      <p:bldP spid="113" grpId="0"/>
      <p:bldP spid="11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Рисунок 9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" name="Прямоугольник 128"/>
          <p:cNvSpPr/>
          <p:nvPr/>
        </p:nvSpPr>
        <p:spPr>
          <a:xfrm>
            <a:off x="2339752" y="1491630"/>
            <a:ext cx="5910639" cy="1357322"/>
          </a:xfrm>
          <a:prstGeom prst="rect">
            <a:avLst/>
          </a:prstGeom>
          <a:solidFill>
            <a:schemeClr val="bg1"/>
          </a:solidFill>
          <a:ln w="127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Крест 150"/>
          <p:cNvSpPr/>
          <p:nvPr/>
        </p:nvSpPr>
        <p:spPr>
          <a:xfrm>
            <a:off x="8380103" y="1583754"/>
            <a:ext cx="274822" cy="288032"/>
          </a:xfrm>
          <a:prstGeom prst="plus">
            <a:avLst/>
          </a:prstGeom>
          <a:ln>
            <a:solidFill>
              <a:srgbClr val="00206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2" name="Прямая соединительная линия 181"/>
          <p:cNvCxnSpPr/>
          <p:nvPr/>
        </p:nvCxnSpPr>
        <p:spPr>
          <a:xfrm>
            <a:off x="3707904" y="2277448"/>
            <a:ext cx="339205" cy="43204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3" name="Прямая соединительная линия 182"/>
          <p:cNvCxnSpPr/>
          <p:nvPr/>
        </p:nvCxnSpPr>
        <p:spPr>
          <a:xfrm>
            <a:off x="5411586" y="2277448"/>
            <a:ext cx="339205" cy="43204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8" name="Заголовок 64"/>
          <p:cNvSpPr txBox="1">
            <a:spLocks/>
          </p:cNvSpPr>
          <p:nvPr/>
        </p:nvSpPr>
        <p:spPr>
          <a:xfrm>
            <a:off x="-4514" y="-15592"/>
            <a:ext cx="8229600" cy="14381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У першому рядку хлопчик хотів підкреслити числа, менші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ніж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; у другому рядку — більші за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, але менші ніж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Чи правильно він це зробив? Виправ помилки.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9" name="Рисунок 188" descr="хлопчик Ч4 С 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1491630"/>
            <a:ext cx="1500197" cy="1357322"/>
          </a:xfrm>
          <a:prstGeom prst="rect">
            <a:avLst/>
          </a:prstGeom>
        </p:spPr>
      </p:pic>
      <p:sp>
        <p:nvSpPr>
          <p:cNvPr id="190" name="TextBox 189"/>
          <p:cNvSpPr txBox="1"/>
          <p:nvPr/>
        </p:nvSpPr>
        <p:spPr>
          <a:xfrm>
            <a:off x="2538106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3109610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3681114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4252618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4824122" y="153991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5395626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5960118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6538634" y="153991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7110138" y="153991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7578665" y="1539913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2538106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3109610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2" name="TextBox 201"/>
          <p:cNvSpPr txBox="1"/>
          <p:nvPr/>
        </p:nvSpPr>
        <p:spPr>
          <a:xfrm>
            <a:off x="3674102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4245606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4824122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5395626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5960118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6538634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7110138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9" name="TextBox 208"/>
          <p:cNvSpPr txBox="1"/>
          <p:nvPr/>
        </p:nvSpPr>
        <p:spPr>
          <a:xfrm>
            <a:off x="7578666" y="2246547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0" name="Прямая соединительная линия 209"/>
          <p:cNvCxnSpPr/>
          <p:nvPr/>
        </p:nvCxnSpPr>
        <p:spPr>
          <a:xfrm>
            <a:off x="2555776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1" name="Прямая соединительная линия 210"/>
          <p:cNvCxnSpPr/>
          <p:nvPr/>
        </p:nvCxnSpPr>
        <p:spPr>
          <a:xfrm>
            <a:off x="3131840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2" name="Прямая соединительная линия 211"/>
          <p:cNvCxnSpPr/>
          <p:nvPr/>
        </p:nvCxnSpPr>
        <p:spPr>
          <a:xfrm>
            <a:off x="3707904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3" name="Прямая соединительная линия 212"/>
          <p:cNvCxnSpPr/>
          <p:nvPr/>
        </p:nvCxnSpPr>
        <p:spPr>
          <a:xfrm>
            <a:off x="4283968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4" name="Прямая соединительная линия 213"/>
          <p:cNvCxnSpPr/>
          <p:nvPr/>
        </p:nvCxnSpPr>
        <p:spPr>
          <a:xfrm>
            <a:off x="4860032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5" name="Прямая соединительная линия 214"/>
          <p:cNvCxnSpPr/>
          <p:nvPr/>
        </p:nvCxnSpPr>
        <p:spPr>
          <a:xfrm>
            <a:off x="4860032" y="2704488"/>
            <a:ext cx="214314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16" name="Прямая соединительная линия 215"/>
          <p:cNvCxnSpPr/>
          <p:nvPr/>
        </p:nvCxnSpPr>
        <p:spPr>
          <a:xfrm>
            <a:off x="5436096" y="2706076"/>
            <a:ext cx="214314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17" name="Прямая соединительная линия 216"/>
          <p:cNvCxnSpPr/>
          <p:nvPr/>
        </p:nvCxnSpPr>
        <p:spPr>
          <a:xfrm>
            <a:off x="4283968" y="2706076"/>
            <a:ext cx="214314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18" name="Прямая соединительная линия 217"/>
          <p:cNvCxnSpPr/>
          <p:nvPr/>
        </p:nvCxnSpPr>
        <p:spPr>
          <a:xfrm>
            <a:off x="3707904" y="2704488"/>
            <a:ext cx="214314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/>
          <p:cNvCxnSpPr>
            <a:cxnSpLocks noChangeShapeType="1"/>
          </p:cNvCxnSpPr>
          <p:nvPr/>
        </p:nvCxnSpPr>
        <p:spPr bwMode="auto">
          <a:xfrm>
            <a:off x="3347119" y="3428727"/>
            <a:ext cx="2881312" cy="0"/>
          </a:xfrm>
          <a:prstGeom prst="line">
            <a:avLst/>
          </a:prstGeom>
          <a:noFill/>
          <a:ln w="25400" algn="ctr">
            <a:solidFill>
              <a:srgbClr val="00B0F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101" name="Прямая соединительная линия 100"/>
          <p:cNvCxnSpPr/>
          <p:nvPr/>
        </p:nvCxnSpPr>
        <p:spPr>
          <a:xfrm rot="5400000" flipH="1" flipV="1">
            <a:off x="3671763" y="3464446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Прямая соединительная линия 48"/>
          <p:cNvCxnSpPr/>
          <p:nvPr/>
        </p:nvCxnSpPr>
        <p:spPr>
          <a:xfrm rot="5400000" flipH="1" flipV="1">
            <a:off x="43210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48"/>
          <p:cNvCxnSpPr/>
          <p:nvPr/>
        </p:nvCxnSpPr>
        <p:spPr>
          <a:xfrm rot="5400000" flipH="1" flipV="1">
            <a:off x="41051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48"/>
          <p:cNvCxnSpPr/>
          <p:nvPr/>
        </p:nvCxnSpPr>
        <p:spPr>
          <a:xfrm rot="5400000" flipH="1" flipV="1">
            <a:off x="3887663" y="3464446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5" name="Прямая соединительная линия 48"/>
          <p:cNvCxnSpPr/>
          <p:nvPr/>
        </p:nvCxnSpPr>
        <p:spPr>
          <a:xfrm rot="5400000" flipH="1" flipV="1">
            <a:off x="45369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 rot="5400000" flipH="1" flipV="1">
            <a:off x="47528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48"/>
          <p:cNvCxnSpPr/>
          <p:nvPr/>
        </p:nvCxnSpPr>
        <p:spPr>
          <a:xfrm rot="5400000" flipH="1" flipV="1">
            <a:off x="49687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48"/>
          <p:cNvCxnSpPr/>
          <p:nvPr/>
        </p:nvCxnSpPr>
        <p:spPr>
          <a:xfrm rot="5400000" flipH="1" flipV="1">
            <a:off x="51846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48"/>
          <p:cNvCxnSpPr/>
          <p:nvPr/>
        </p:nvCxnSpPr>
        <p:spPr>
          <a:xfrm rot="5400000" flipH="1" flipV="1">
            <a:off x="54005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48"/>
          <p:cNvCxnSpPr/>
          <p:nvPr/>
        </p:nvCxnSpPr>
        <p:spPr>
          <a:xfrm rot="5400000" flipH="1" flipV="1">
            <a:off x="56164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1" name="Овал 110"/>
          <p:cNvSpPr>
            <a:spLocks noChangeArrowheads="1"/>
          </p:cNvSpPr>
          <p:nvPr/>
        </p:nvSpPr>
        <p:spPr bwMode="auto">
          <a:xfrm>
            <a:off x="3275681" y="3357290"/>
            <a:ext cx="141288" cy="152400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Rectangle 77"/>
          <p:cNvSpPr>
            <a:spLocks noChangeArrowheads="1"/>
          </p:cNvSpPr>
          <p:nvPr/>
        </p:nvSpPr>
        <p:spPr bwMode="auto">
          <a:xfrm>
            <a:off x="3636044" y="3573190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3" name="Rectangle 78"/>
          <p:cNvSpPr>
            <a:spLocks noChangeArrowheads="1"/>
          </p:cNvSpPr>
          <p:nvPr/>
        </p:nvSpPr>
        <p:spPr bwMode="auto">
          <a:xfrm>
            <a:off x="38519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2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4" name="Rectangle 79"/>
          <p:cNvSpPr>
            <a:spLocks noChangeArrowheads="1"/>
          </p:cNvSpPr>
          <p:nvPr/>
        </p:nvSpPr>
        <p:spPr bwMode="auto">
          <a:xfrm>
            <a:off x="40678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3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5" name="Rectangle 80"/>
          <p:cNvSpPr>
            <a:spLocks noChangeArrowheads="1"/>
          </p:cNvSpPr>
          <p:nvPr/>
        </p:nvSpPr>
        <p:spPr bwMode="auto">
          <a:xfrm>
            <a:off x="42837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4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6" name="Rectangle 81"/>
          <p:cNvSpPr>
            <a:spLocks noChangeArrowheads="1"/>
          </p:cNvSpPr>
          <p:nvPr/>
        </p:nvSpPr>
        <p:spPr bwMode="auto">
          <a:xfrm>
            <a:off x="44996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5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7" name="Rectangle 82"/>
          <p:cNvSpPr>
            <a:spLocks noChangeArrowheads="1"/>
          </p:cNvSpPr>
          <p:nvPr/>
        </p:nvSpPr>
        <p:spPr bwMode="auto">
          <a:xfrm>
            <a:off x="47155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8" name="Rectangle 83"/>
          <p:cNvSpPr>
            <a:spLocks noChangeArrowheads="1"/>
          </p:cNvSpPr>
          <p:nvPr/>
        </p:nvSpPr>
        <p:spPr bwMode="auto">
          <a:xfrm>
            <a:off x="49314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7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9" name="Rectangle 84"/>
          <p:cNvSpPr>
            <a:spLocks noChangeArrowheads="1"/>
          </p:cNvSpPr>
          <p:nvPr/>
        </p:nvSpPr>
        <p:spPr bwMode="auto">
          <a:xfrm>
            <a:off x="51473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8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0" name="Rectangle 85"/>
          <p:cNvSpPr>
            <a:spLocks noChangeArrowheads="1"/>
          </p:cNvSpPr>
          <p:nvPr/>
        </p:nvSpPr>
        <p:spPr bwMode="auto">
          <a:xfrm>
            <a:off x="53632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9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1" name="Rectangle 86"/>
          <p:cNvSpPr>
            <a:spLocks noChangeArrowheads="1"/>
          </p:cNvSpPr>
          <p:nvPr/>
        </p:nvSpPr>
        <p:spPr bwMode="auto">
          <a:xfrm>
            <a:off x="5579144" y="3573190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10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2" name="Дуга 54"/>
          <p:cNvSpPr>
            <a:spLocks/>
          </p:cNvSpPr>
          <p:nvPr/>
        </p:nvSpPr>
        <p:spPr bwMode="auto">
          <a:xfrm flipH="1">
            <a:off x="4861122" y="3018545"/>
            <a:ext cx="3383880" cy="857081"/>
          </a:xfrm>
          <a:custGeom>
            <a:avLst/>
            <a:gdLst>
              <a:gd name="T0" fmla="*/ 3143073 w 5286412"/>
              <a:gd name="T1" fmla="*/ 10828 h 1200152"/>
              <a:gd name="T2" fmla="*/ 2643206 w 5286412"/>
              <a:gd name="T3" fmla="*/ 600076 h 1200152"/>
              <a:gd name="T4" fmla="*/ 5286412 w 5286412"/>
              <a:gd name="T5" fmla="*/ 600076 h 1200152"/>
              <a:gd name="T6" fmla="*/ 11796480 60000 65536"/>
              <a:gd name="T7" fmla="*/ 11796480 60000 65536"/>
              <a:gd name="T8" fmla="*/ 5898240 60000 65536"/>
              <a:gd name="T9" fmla="*/ 3143073 w 5286412"/>
              <a:gd name="T10" fmla="*/ 10828 h 1200152"/>
              <a:gd name="T11" fmla="*/ 5286412 w 5286412"/>
              <a:gd name="T12" fmla="*/ 600076 h 12001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86412" h="1200152" stroke="0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  <a:lnTo>
                  <a:pt x="2643206" y="600076"/>
                </a:lnTo>
                <a:close/>
              </a:path>
              <a:path w="5286412" h="1200152" fill="none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</a:path>
            </a:pathLst>
          </a:custGeom>
          <a:noFill/>
          <a:ln>
            <a:solidFill>
              <a:srgbClr val="ED2099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Text Box 88"/>
          <p:cNvSpPr txBox="1">
            <a:spLocks noChangeArrowheads="1"/>
          </p:cNvSpPr>
          <p:nvPr/>
        </p:nvSpPr>
        <p:spPr bwMode="auto">
          <a:xfrm>
            <a:off x="5399432" y="3062015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Дуга 56"/>
          <p:cNvSpPr>
            <a:spLocks/>
          </p:cNvSpPr>
          <p:nvPr/>
        </p:nvSpPr>
        <p:spPr bwMode="auto">
          <a:xfrm>
            <a:off x="1691680" y="3046102"/>
            <a:ext cx="3168946" cy="764810"/>
          </a:xfrm>
          <a:custGeom>
            <a:avLst/>
            <a:gdLst>
              <a:gd name="T0" fmla="*/ 2071967 w 4071966"/>
              <a:gd name="T1" fmla="*/ 99 h 1271590"/>
              <a:gd name="T2" fmla="*/ 2035983 w 4071966"/>
              <a:gd name="T3" fmla="*/ 635795 h 1271590"/>
              <a:gd name="T4" fmla="*/ 4071966 w 4071966"/>
              <a:gd name="T5" fmla="*/ 635795 h 1271590"/>
              <a:gd name="T6" fmla="*/ 11796480 60000 65536"/>
              <a:gd name="T7" fmla="*/ 11796480 60000 65536"/>
              <a:gd name="T8" fmla="*/ 5898240 60000 65536"/>
              <a:gd name="T9" fmla="*/ 2071967 w 4071966"/>
              <a:gd name="T10" fmla="*/ 99 h 1271590"/>
              <a:gd name="T11" fmla="*/ 4071966 w 4071966"/>
              <a:gd name="T12" fmla="*/ 635795 h 12715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71966" h="1271590" stroke="0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  <a:lnTo>
                  <a:pt x="2035983" y="635795"/>
                </a:lnTo>
                <a:close/>
              </a:path>
              <a:path w="4071966" h="1271590" fill="none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</a:path>
            </a:pathLst>
          </a:custGeom>
          <a:noFill/>
          <a:ln>
            <a:solidFill>
              <a:srgbClr val="2BBAF1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Text Box 90"/>
          <p:cNvSpPr txBox="1">
            <a:spLocks noChangeArrowheads="1"/>
          </p:cNvSpPr>
          <p:nvPr/>
        </p:nvSpPr>
        <p:spPr bwMode="auto">
          <a:xfrm>
            <a:off x="3275681" y="3046102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Овал 125"/>
          <p:cNvSpPr>
            <a:spLocks noChangeArrowheads="1"/>
          </p:cNvSpPr>
          <p:nvPr/>
        </p:nvSpPr>
        <p:spPr bwMode="auto">
          <a:xfrm>
            <a:off x="4814762" y="3381417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5" name="Прямая соединительная линия 174"/>
          <p:cNvCxnSpPr>
            <a:cxnSpLocks noChangeShapeType="1"/>
          </p:cNvCxnSpPr>
          <p:nvPr/>
        </p:nvCxnSpPr>
        <p:spPr bwMode="auto">
          <a:xfrm>
            <a:off x="3346525" y="4436839"/>
            <a:ext cx="2881312" cy="0"/>
          </a:xfrm>
          <a:prstGeom prst="line">
            <a:avLst/>
          </a:prstGeom>
          <a:noFill/>
          <a:ln w="25400" algn="ctr">
            <a:solidFill>
              <a:srgbClr val="00B0F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176" name="Прямая соединительная линия 175"/>
          <p:cNvCxnSpPr/>
          <p:nvPr/>
        </p:nvCxnSpPr>
        <p:spPr>
          <a:xfrm rot="5400000" flipH="1" flipV="1">
            <a:off x="3671169" y="4472558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7" name="Прямая соединительная линия 48"/>
          <p:cNvCxnSpPr/>
          <p:nvPr/>
        </p:nvCxnSpPr>
        <p:spPr>
          <a:xfrm rot="5400000" flipH="1" flipV="1">
            <a:off x="43204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4" name="Прямая соединительная линия 48"/>
          <p:cNvCxnSpPr/>
          <p:nvPr/>
        </p:nvCxnSpPr>
        <p:spPr>
          <a:xfrm rot="5400000" flipH="1" flipV="1">
            <a:off x="41045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9" name="Прямая соединительная линия 48"/>
          <p:cNvCxnSpPr/>
          <p:nvPr/>
        </p:nvCxnSpPr>
        <p:spPr>
          <a:xfrm rot="5400000" flipH="1" flipV="1">
            <a:off x="3887069" y="4472558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0" name="Прямая соединительная линия 48"/>
          <p:cNvCxnSpPr/>
          <p:nvPr/>
        </p:nvCxnSpPr>
        <p:spPr>
          <a:xfrm rot="5400000" flipH="1" flipV="1">
            <a:off x="45363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1" name="Прямая соединительная линия 220"/>
          <p:cNvCxnSpPr/>
          <p:nvPr/>
        </p:nvCxnSpPr>
        <p:spPr>
          <a:xfrm rot="5400000" flipH="1" flipV="1">
            <a:off x="47522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2" name="Прямая соединительная линия 48"/>
          <p:cNvCxnSpPr/>
          <p:nvPr/>
        </p:nvCxnSpPr>
        <p:spPr>
          <a:xfrm rot="5400000" flipH="1" flipV="1">
            <a:off x="49681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3" name="Прямая соединительная линия 48"/>
          <p:cNvCxnSpPr/>
          <p:nvPr/>
        </p:nvCxnSpPr>
        <p:spPr>
          <a:xfrm rot="5400000" flipH="1" flipV="1">
            <a:off x="51840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4" name="Прямая соединительная линия 48"/>
          <p:cNvCxnSpPr/>
          <p:nvPr/>
        </p:nvCxnSpPr>
        <p:spPr>
          <a:xfrm rot="5400000" flipH="1" flipV="1">
            <a:off x="53999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5" name="Прямая соединительная линия 48"/>
          <p:cNvCxnSpPr/>
          <p:nvPr/>
        </p:nvCxnSpPr>
        <p:spPr>
          <a:xfrm rot="5400000" flipH="1" flipV="1">
            <a:off x="56158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6" name="Овал 225"/>
          <p:cNvSpPr>
            <a:spLocks noChangeArrowheads="1"/>
          </p:cNvSpPr>
          <p:nvPr/>
        </p:nvSpPr>
        <p:spPr bwMode="auto">
          <a:xfrm>
            <a:off x="3275087" y="4365402"/>
            <a:ext cx="141288" cy="152400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7" name="Rectangle 77"/>
          <p:cNvSpPr>
            <a:spLocks noChangeArrowheads="1"/>
          </p:cNvSpPr>
          <p:nvPr/>
        </p:nvSpPr>
        <p:spPr bwMode="auto">
          <a:xfrm>
            <a:off x="3635450" y="4581302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28" name="Rectangle 78"/>
          <p:cNvSpPr>
            <a:spLocks noChangeArrowheads="1"/>
          </p:cNvSpPr>
          <p:nvPr/>
        </p:nvSpPr>
        <p:spPr bwMode="auto">
          <a:xfrm>
            <a:off x="38513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2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29" name="Rectangle 79"/>
          <p:cNvSpPr>
            <a:spLocks noChangeArrowheads="1"/>
          </p:cNvSpPr>
          <p:nvPr/>
        </p:nvSpPr>
        <p:spPr bwMode="auto">
          <a:xfrm>
            <a:off x="40672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3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0" name="Rectangle 80"/>
          <p:cNvSpPr>
            <a:spLocks noChangeArrowheads="1"/>
          </p:cNvSpPr>
          <p:nvPr/>
        </p:nvSpPr>
        <p:spPr bwMode="auto">
          <a:xfrm>
            <a:off x="42831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4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1" name="Rectangle 81"/>
          <p:cNvSpPr>
            <a:spLocks noChangeArrowheads="1"/>
          </p:cNvSpPr>
          <p:nvPr/>
        </p:nvSpPr>
        <p:spPr bwMode="auto">
          <a:xfrm>
            <a:off x="44990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2" name="Rectangle 82"/>
          <p:cNvSpPr>
            <a:spLocks noChangeArrowheads="1"/>
          </p:cNvSpPr>
          <p:nvPr/>
        </p:nvSpPr>
        <p:spPr bwMode="auto">
          <a:xfrm>
            <a:off x="47149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EE1A98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6</a:t>
            </a:r>
            <a:endParaRPr lang="ru-RU" dirty="0">
              <a:solidFill>
                <a:srgbClr val="EE1A98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3" name="Rectangle 83"/>
          <p:cNvSpPr>
            <a:spLocks noChangeArrowheads="1"/>
          </p:cNvSpPr>
          <p:nvPr/>
        </p:nvSpPr>
        <p:spPr bwMode="auto">
          <a:xfrm>
            <a:off x="49308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7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4" name="Rectangle 84"/>
          <p:cNvSpPr>
            <a:spLocks noChangeArrowheads="1"/>
          </p:cNvSpPr>
          <p:nvPr/>
        </p:nvSpPr>
        <p:spPr bwMode="auto">
          <a:xfrm>
            <a:off x="51467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8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5" name="Rectangle 85"/>
          <p:cNvSpPr>
            <a:spLocks noChangeArrowheads="1"/>
          </p:cNvSpPr>
          <p:nvPr/>
        </p:nvSpPr>
        <p:spPr bwMode="auto">
          <a:xfrm>
            <a:off x="53626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9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6" name="Rectangle 86"/>
          <p:cNvSpPr>
            <a:spLocks noChangeArrowheads="1"/>
          </p:cNvSpPr>
          <p:nvPr/>
        </p:nvSpPr>
        <p:spPr bwMode="auto">
          <a:xfrm>
            <a:off x="5578550" y="4581302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10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7" name="Дуга 54"/>
          <p:cNvSpPr>
            <a:spLocks/>
          </p:cNvSpPr>
          <p:nvPr/>
        </p:nvSpPr>
        <p:spPr bwMode="auto">
          <a:xfrm flipH="1">
            <a:off x="4211960" y="4026657"/>
            <a:ext cx="4932040" cy="857081"/>
          </a:xfrm>
          <a:custGeom>
            <a:avLst/>
            <a:gdLst>
              <a:gd name="T0" fmla="*/ 3143073 w 5286412"/>
              <a:gd name="T1" fmla="*/ 10828 h 1200152"/>
              <a:gd name="T2" fmla="*/ 2643206 w 5286412"/>
              <a:gd name="T3" fmla="*/ 600076 h 1200152"/>
              <a:gd name="T4" fmla="*/ 5286412 w 5286412"/>
              <a:gd name="T5" fmla="*/ 600076 h 1200152"/>
              <a:gd name="T6" fmla="*/ 11796480 60000 65536"/>
              <a:gd name="T7" fmla="*/ 11796480 60000 65536"/>
              <a:gd name="T8" fmla="*/ 5898240 60000 65536"/>
              <a:gd name="T9" fmla="*/ 3143073 w 5286412"/>
              <a:gd name="T10" fmla="*/ 10828 h 1200152"/>
              <a:gd name="T11" fmla="*/ 5286412 w 5286412"/>
              <a:gd name="T12" fmla="*/ 600076 h 12001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86412" h="1200152" stroke="0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  <a:lnTo>
                  <a:pt x="2643206" y="600076"/>
                </a:lnTo>
                <a:close/>
              </a:path>
              <a:path w="5286412" h="1200152" fill="none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</a:path>
            </a:pathLst>
          </a:custGeom>
          <a:noFill/>
          <a:ln>
            <a:solidFill>
              <a:srgbClr val="ED2099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8" name="Text Box 88"/>
          <p:cNvSpPr txBox="1">
            <a:spLocks noChangeArrowheads="1"/>
          </p:cNvSpPr>
          <p:nvPr/>
        </p:nvSpPr>
        <p:spPr bwMode="auto">
          <a:xfrm>
            <a:off x="5398838" y="4070127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9" name="Дуга 56"/>
          <p:cNvSpPr>
            <a:spLocks/>
          </p:cNvSpPr>
          <p:nvPr/>
        </p:nvSpPr>
        <p:spPr bwMode="auto">
          <a:xfrm>
            <a:off x="1691086" y="4054214"/>
            <a:ext cx="3168946" cy="764810"/>
          </a:xfrm>
          <a:custGeom>
            <a:avLst/>
            <a:gdLst>
              <a:gd name="T0" fmla="*/ 2071967 w 4071966"/>
              <a:gd name="T1" fmla="*/ 99 h 1271590"/>
              <a:gd name="T2" fmla="*/ 2035983 w 4071966"/>
              <a:gd name="T3" fmla="*/ 635795 h 1271590"/>
              <a:gd name="T4" fmla="*/ 4071966 w 4071966"/>
              <a:gd name="T5" fmla="*/ 635795 h 1271590"/>
              <a:gd name="T6" fmla="*/ 11796480 60000 65536"/>
              <a:gd name="T7" fmla="*/ 11796480 60000 65536"/>
              <a:gd name="T8" fmla="*/ 5898240 60000 65536"/>
              <a:gd name="T9" fmla="*/ 2071967 w 4071966"/>
              <a:gd name="T10" fmla="*/ 99 h 1271590"/>
              <a:gd name="T11" fmla="*/ 4071966 w 4071966"/>
              <a:gd name="T12" fmla="*/ 635795 h 12715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71966" h="1271590" stroke="0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  <a:lnTo>
                  <a:pt x="2035983" y="635795"/>
                </a:lnTo>
                <a:close/>
              </a:path>
              <a:path w="4071966" h="1271590" fill="none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</a:path>
            </a:pathLst>
          </a:custGeom>
          <a:noFill/>
          <a:ln>
            <a:solidFill>
              <a:srgbClr val="2BBAF1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0" name="Text Box 90"/>
          <p:cNvSpPr txBox="1">
            <a:spLocks noChangeArrowheads="1"/>
          </p:cNvSpPr>
          <p:nvPr/>
        </p:nvSpPr>
        <p:spPr bwMode="auto">
          <a:xfrm>
            <a:off x="3275087" y="4054214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1" name="Овал 240"/>
          <p:cNvSpPr>
            <a:spLocks noChangeArrowheads="1"/>
          </p:cNvSpPr>
          <p:nvPr/>
        </p:nvSpPr>
        <p:spPr bwMode="auto">
          <a:xfrm>
            <a:off x="4824122" y="4414025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2" name="Овал 241"/>
          <p:cNvSpPr>
            <a:spLocks noChangeArrowheads="1"/>
          </p:cNvSpPr>
          <p:nvPr/>
        </p:nvSpPr>
        <p:spPr bwMode="auto">
          <a:xfrm>
            <a:off x="4177111" y="4398519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002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00"/>
                            </p:stCondLst>
                            <p:childTnLst>
                              <p:par>
                                <p:cTn id="1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00"/>
                            </p:stCondLst>
                            <p:childTnLst>
                              <p:par>
                                <p:cTn id="1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00"/>
                            </p:stCondLst>
                            <p:childTnLst>
                              <p:par>
                                <p:cTn id="1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3500"/>
                            </p:stCondLst>
                            <p:childTnLst>
                              <p:par>
                                <p:cTn id="1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00"/>
                            </p:stCondLst>
                            <p:childTnLst>
                              <p:par>
                                <p:cTn id="1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4500"/>
                            </p:stCondLst>
                            <p:childTnLst>
                              <p:par>
                                <p:cTn id="1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500"/>
                            </p:stCondLst>
                            <p:childTnLst>
                              <p:par>
                                <p:cTn id="1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000"/>
                            </p:stCondLst>
                            <p:childTnLst>
                              <p:par>
                                <p:cTn id="1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6500"/>
                            </p:stCondLst>
                            <p:childTnLst>
                              <p:par>
                                <p:cTn id="2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500"/>
                            </p:stCondLst>
                            <p:childTnLst>
                              <p:par>
                                <p:cTn id="2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1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0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3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6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9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2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000"/>
                            </p:stCondLst>
                            <p:childTnLst>
                              <p:par>
                                <p:cTn id="2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1500"/>
                            </p:stCondLst>
                            <p:childTnLst>
                              <p:par>
                                <p:cTn id="2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2500"/>
                            </p:stCondLst>
                            <p:childTnLst>
                              <p:par>
                                <p:cTn id="2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3000"/>
                            </p:stCondLst>
                            <p:childTnLst>
                              <p:par>
                                <p:cTn id="2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3500"/>
                            </p:stCondLst>
                            <p:childTnLst>
                              <p:par>
                                <p:cTn id="2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4000"/>
                            </p:stCondLst>
                            <p:childTnLst>
                              <p:par>
                                <p:cTn id="2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4500"/>
                            </p:stCondLst>
                            <p:childTnLst>
                              <p:par>
                                <p:cTn id="30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5000"/>
                            </p:stCondLst>
                            <p:childTnLst>
                              <p:par>
                                <p:cTn id="30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5500"/>
                            </p:stCondLst>
                            <p:childTnLst>
                              <p:par>
                                <p:cTn id="3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6000"/>
                            </p:stCondLst>
                            <p:childTnLst>
                              <p:par>
                                <p:cTn id="3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9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6500"/>
                            </p:stCondLst>
                            <p:childTnLst>
                              <p:par>
                                <p:cTn id="3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9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 animBg="1"/>
      <p:bldP spid="190" grpId="0"/>
      <p:bldP spid="191" grpId="0"/>
      <p:bldP spid="192" grpId="0"/>
      <p:bldP spid="193" grpId="0"/>
      <p:bldP spid="194" grpId="0"/>
      <p:bldP spid="195" grpId="0"/>
      <p:bldP spid="196" grpId="0"/>
      <p:bldP spid="197" grpId="0"/>
      <p:bldP spid="198" grpId="0"/>
      <p:bldP spid="199" grpId="0"/>
      <p:bldP spid="200" grpId="0"/>
      <p:bldP spid="201" grpId="0"/>
      <p:bldP spid="202" grpId="0"/>
      <p:bldP spid="203" grpId="0"/>
      <p:bldP spid="204" grpId="0"/>
      <p:bldP spid="205" grpId="0"/>
      <p:bldP spid="206" grpId="0"/>
      <p:bldP spid="207" grpId="0"/>
      <p:bldP spid="208" grpId="0"/>
      <p:bldP spid="209" grpId="0"/>
      <p:bldP spid="111" grpId="0" animBg="1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3" grpId="0"/>
      <p:bldP spid="125" grpId="0"/>
      <p:bldP spid="126" grpId="0" animBg="1"/>
      <p:bldP spid="226" grpId="0" animBg="1"/>
      <p:bldP spid="227" grpId="0"/>
      <p:bldP spid="228" grpId="0"/>
      <p:bldP spid="229" grpId="0"/>
      <p:bldP spid="230" grpId="0"/>
      <p:bldP spid="231" grpId="0"/>
      <p:bldP spid="232" grpId="0"/>
      <p:bldP spid="233" grpId="0"/>
      <p:bldP spid="234" grpId="0"/>
      <p:bldP spid="235" grpId="0"/>
      <p:bldP spid="236" grpId="0"/>
      <p:bldP spid="238" grpId="0"/>
      <p:bldP spid="240" grpId="0"/>
      <p:bldP spid="241" grpId="0" animBg="1"/>
      <p:bldP spid="2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36" y="1778522"/>
            <a:ext cx="1056496" cy="928694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 t="4094" r="42893" b="38889"/>
          <a:stretch>
            <a:fillRect/>
          </a:stretch>
        </p:blipFill>
        <p:spPr bwMode="auto">
          <a:xfrm>
            <a:off x="4714876" y="1778522"/>
            <a:ext cx="349821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 t="4094" r="42893" b="38889"/>
          <a:stretch>
            <a:fillRect/>
          </a:stretch>
        </p:blipFill>
        <p:spPr bwMode="auto">
          <a:xfrm>
            <a:off x="1214414" y="1778522"/>
            <a:ext cx="349821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Заголовок 52"/>
          <p:cNvSpPr txBox="1">
            <a:spLocks/>
          </p:cNvSpPr>
          <p:nvPr/>
        </p:nvSpPr>
        <p:spPr>
          <a:xfrm>
            <a:off x="0" y="-1481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Порівняй числа.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355077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362957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1643042" y="1778522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806324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1643042" y="2278588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06324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875031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3173707" y="1787993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8102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888391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3173707" y="2288059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875281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421086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4707743" y="1791173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867886" y="170349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12024" y="218794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4714876" y="2278588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339285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957587" y="170218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6241059" y="1788514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404906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950168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6234047" y="2275169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397714" y="2186115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494088" y="170035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7774768" y="1788414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5" name="Рисунок 64"/>
          <p:cNvPicPr/>
          <p:nvPr/>
        </p:nvPicPr>
        <p:blipFill>
          <a:blip r:embed="rId5" cstate="print"/>
          <a:srcRect t="4094" r="90670" b="38889"/>
          <a:stretch>
            <a:fillRect/>
          </a:stretch>
        </p:blipFill>
        <p:spPr bwMode="auto">
          <a:xfrm>
            <a:off x="8215338" y="1778522"/>
            <a:ext cx="57150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Box 65"/>
          <p:cNvSpPr txBox="1"/>
          <p:nvPr/>
        </p:nvSpPr>
        <p:spPr>
          <a:xfrm>
            <a:off x="7919108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79793" y="2186115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7767539" y="2264538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919108" y="2183175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88" y="3527276"/>
            <a:ext cx="48482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81190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750"/>
                            </p:stCondLst>
                            <p:childTnLst>
                              <p:par>
                                <p:cTn id="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250"/>
                            </p:stCondLst>
                            <p:childTnLst>
                              <p:par>
                                <p:cTn id="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75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 animBg="1"/>
      <p:bldP spid="42" grpId="0"/>
      <p:bldP spid="43" grpId="0" animBg="1"/>
      <p:bldP spid="44" grpId="0"/>
      <p:bldP spid="45" grpId="0"/>
      <p:bldP spid="46" grpId="0" animBg="1"/>
      <p:bldP spid="47" grpId="0"/>
      <p:bldP spid="48" grpId="0"/>
      <p:bldP spid="49" grpId="0" animBg="1"/>
      <p:bldP spid="50" grpId="0"/>
      <p:bldP spid="51" grpId="0"/>
      <p:bldP spid="52" grpId="0" animBg="1"/>
      <p:bldP spid="53" grpId="0"/>
      <p:bldP spid="54" grpId="0"/>
      <p:bldP spid="55" grpId="0" animBg="1"/>
      <p:bldP spid="56" grpId="0"/>
      <p:bldP spid="57" grpId="0"/>
      <p:bldP spid="58" grpId="0" animBg="1"/>
      <p:bldP spid="59" grpId="0"/>
      <p:bldP spid="60" grpId="0"/>
      <p:bldP spid="61" grpId="0" animBg="1"/>
      <p:bldP spid="62" grpId="0"/>
      <p:bldP spid="63" grpId="0"/>
      <p:bldP spid="64" grpId="0" animBg="1"/>
      <p:bldP spid="66" grpId="0"/>
      <p:bldP spid="67" grpId="0"/>
      <p:bldP spid="68" grpId="0" animBg="1"/>
      <p:bldP spid="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1520" y="2139702"/>
            <a:ext cx="8572560" cy="1285884"/>
          </a:xfrm>
          <a:prstGeom prst="rect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2" name="Группа 51"/>
          <p:cNvGrpSpPr/>
          <p:nvPr/>
        </p:nvGrpSpPr>
        <p:grpSpPr>
          <a:xfrm>
            <a:off x="2108908" y="2282578"/>
            <a:ext cx="571504" cy="571504"/>
            <a:chOff x="3286116" y="1285860"/>
            <a:chExt cx="571504" cy="571504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" name="Блок-схема: узел 53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5" name="Блок-схема: узел 54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" name="Блок-схема: узел 55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" name="Прямоугольник с одним вырезанным углом 22"/>
          <p:cNvSpPr/>
          <p:nvPr/>
        </p:nvSpPr>
        <p:spPr>
          <a:xfrm>
            <a:off x="2689152" y="2282578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57" name="Рисунок 5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Заголовок 17"/>
          <p:cNvSpPr txBox="1">
            <a:spLocks/>
          </p:cNvSpPr>
          <p:nvPr/>
        </p:nvSpPr>
        <p:spPr>
          <a:xfrm>
            <a:off x="0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Скільки точок «сховалося» за кожним аркушем?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7" name="Группа 20"/>
          <p:cNvGrpSpPr/>
          <p:nvPr/>
        </p:nvGrpSpPr>
        <p:grpSpPr>
          <a:xfrm>
            <a:off x="465834" y="2282578"/>
            <a:ext cx="571504" cy="571504"/>
            <a:chOff x="2071670" y="1285860"/>
            <a:chExt cx="571504" cy="571504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Блок-схема: узел 18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Блок-схема: узел 19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1" name="Прямоугольник с одним вырезанным углом 20"/>
          <p:cNvSpPr/>
          <p:nvPr/>
        </p:nvSpPr>
        <p:spPr>
          <a:xfrm>
            <a:off x="1037338" y="2282578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Блок-схема: процесс 21"/>
          <p:cNvSpPr/>
          <p:nvPr/>
        </p:nvSpPr>
        <p:spPr>
          <a:xfrm>
            <a:off x="1180214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Блок-схема: процесс 23"/>
          <p:cNvSpPr/>
          <p:nvPr/>
        </p:nvSpPr>
        <p:spPr>
          <a:xfrm>
            <a:off x="2823288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5" name="Группа 36"/>
          <p:cNvGrpSpPr/>
          <p:nvPr/>
        </p:nvGrpSpPr>
        <p:grpSpPr>
          <a:xfrm>
            <a:off x="3966296" y="2282578"/>
            <a:ext cx="571504" cy="571504"/>
            <a:chOff x="4500562" y="1285860"/>
            <a:chExt cx="571504" cy="571504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Блок-схема: узел 26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Блок-схема: узел 27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Блок-схема: узел 28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Блок-схема: узел 29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1" name="Прямоугольник с одним вырезанным углом 30"/>
          <p:cNvSpPr/>
          <p:nvPr/>
        </p:nvSpPr>
        <p:spPr>
          <a:xfrm>
            <a:off x="4537800" y="2282578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Блок-схема: процесс 31"/>
          <p:cNvSpPr/>
          <p:nvPr/>
        </p:nvSpPr>
        <p:spPr>
          <a:xfrm>
            <a:off x="4680676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3" name="Группа 49"/>
          <p:cNvGrpSpPr/>
          <p:nvPr/>
        </p:nvGrpSpPr>
        <p:grpSpPr>
          <a:xfrm>
            <a:off x="5823684" y="2282578"/>
            <a:ext cx="571504" cy="571504"/>
            <a:chOff x="285720" y="1285860"/>
            <a:chExt cx="571504" cy="571504"/>
          </a:xfrm>
        </p:grpSpPr>
        <p:sp>
          <p:nvSpPr>
            <p:cNvPr id="34" name="Прямоугольник 33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" name="Блок-схема: узел 34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6" name="Прямоугольник с одним вырезанным углом 35"/>
          <p:cNvSpPr/>
          <p:nvPr/>
        </p:nvSpPr>
        <p:spPr>
          <a:xfrm>
            <a:off x="6395188" y="2282578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Блок-схема: процесс 36"/>
          <p:cNvSpPr/>
          <p:nvPr/>
        </p:nvSpPr>
        <p:spPr>
          <a:xfrm>
            <a:off x="6538064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8" name="Группа 55"/>
          <p:cNvGrpSpPr/>
          <p:nvPr/>
        </p:nvGrpSpPr>
        <p:grpSpPr>
          <a:xfrm>
            <a:off x="7538196" y="2282578"/>
            <a:ext cx="571504" cy="571504"/>
            <a:chOff x="3286116" y="2571744"/>
            <a:chExt cx="571504" cy="571504"/>
          </a:xfrm>
        </p:grpSpPr>
        <p:sp>
          <p:nvSpPr>
            <p:cNvPr id="39" name="Прямоугольник 38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rgbClr val="7030A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0" name="Блок-схема: узел 39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" name="Блок-схема: узел 40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Блок-схема: узел 41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" name="Блок-схема: узел 42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Блок-схема: узел 43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5" name="Прямоугольник с одним вырезанным углом 44"/>
          <p:cNvSpPr/>
          <p:nvPr/>
        </p:nvSpPr>
        <p:spPr>
          <a:xfrm>
            <a:off x="8109700" y="2282578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Блок-схема: процесс 45"/>
          <p:cNvSpPr/>
          <p:nvPr/>
        </p:nvSpPr>
        <p:spPr>
          <a:xfrm>
            <a:off x="8252576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Блок-схема: процесс 46"/>
          <p:cNvSpPr/>
          <p:nvPr/>
        </p:nvSpPr>
        <p:spPr>
          <a:xfrm>
            <a:off x="823024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Блок-схема: процесс 47"/>
          <p:cNvSpPr/>
          <p:nvPr/>
        </p:nvSpPr>
        <p:spPr>
          <a:xfrm>
            <a:off x="2466098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Блок-схема: процесс 48"/>
          <p:cNvSpPr/>
          <p:nvPr/>
        </p:nvSpPr>
        <p:spPr>
          <a:xfrm>
            <a:off x="4394924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Блок-схема: процесс 49"/>
          <p:cNvSpPr/>
          <p:nvPr/>
        </p:nvSpPr>
        <p:spPr>
          <a:xfrm>
            <a:off x="6252312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Блок-схема: процесс 50"/>
          <p:cNvSpPr/>
          <p:nvPr/>
        </p:nvSpPr>
        <p:spPr>
          <a:xfrm>
            <a:off x="7966824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77946" y="3583342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+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2068685" y="3583342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5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3859424" y="3584427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+ 1 = 5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5650162" y="3583342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3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7440901" y="3583342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+ 1 = 6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1190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2" grpId="0"/>
      <p:bldP spid="37" grpId="0"/>
      <p:bldP spid="46" grpId="0"/>
      <p:bldP spid="47" grpId="0" animBg="1"/>
      <p:bldP spid="48" grpId="0" animBg="1"/>
      <p:bldP spid="49" grpId="0" animBg="1"/>
      <p:bldP spid="50" grpId="0" animBg="1"/>
      <p:bldP spid="51" grpId="0" animBg="1"/>
      <p:bldP spid="3" grpId="0" animBg="1"/>
      <p:bldP spid="85" grpId="0" animBg="1"/>
      <p:bldP spid="86" grpId="0" animBg="1"/>
      <p:bldP spid="87" grpId="0" animBg="1"/>
      <p:bldP spid="8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1800" y="2242580"/>
            <a:ext cx="5904656" cy="246036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TextBox 44"/>
          <p:cNvSpPr txBox="1"/>
          <p:nvPr/>
        </p:nvSpPr>
        <p:spPr>
          <a:xfrm>
            <a:off x="6732240" y="2354793"/>
            <a:ext cx="21602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6 – 5 = 1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6 – 4 = 2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6 – 3 =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3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6 –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4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6 –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5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071802" y="2341205"/>
            <a:ext cx="17882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5 + 1 = 6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4 + 2 = 6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 + 3 = 6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2 + 4 = 6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1 + 5 = 6</a:t>
            </a:r>
          </a:p>
        </p:txBody>
      </p:sp>
      <p:sp>
        <p:nvSpPr>
          <p:cNvPr id="7" name="Заголовок 9"/>
          <p:cNvSpPr txBox="1">
            <a:spLocks/>
          </p:cNvSpPr>
          <p:nvPr/>
        </p:nvSpPr>
        <p:spPr>
          <a:xfrm>
            <a:off x="0" y="-19186"/>
            <a:ext cx="8229600" cy="13710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sz="2200" dirty="0" smtClean="0">
                <a:latin typeface="Arial" pitchFamily="34" charset="0"/>
                <a:cs typeface="Arial" pitchFamily="34" charset="0"/>
              </a:rPr>
            </a:br>
            <a:r>
              <a:rPr lang="uk-UA" sz="2200" dirty="0" smtClean="0">
                <a:latin typeface="Arial" pitchFamily="34" charset="0"/>
                <a:cs typeface="Arial" pitchFamily="34" charset="0"/>
              </a:rPr>
              <a:t>Перевір, чи правильно записано склад числа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Розглянь, як склали рівності на додавання і віднімання. Закінчи складати рівності.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6248" y="3713684"/>
            <a:ext cx="285752" cy="357190"/>
          </a:xfrm>
          <a:prstGeom prst="rect">
            <a:avLst/>
          </a:prstGeom>
          <a:solidFill>
            <a:srgbClr val="80D6F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6248" y="4127155"/>
            <a:ext cx="285752" cy="357190"/>
          </a:xfrm>
          <a:prstGeom prst="rect">
            <a:avLst/>
          </a:prstGeom>
          <a:solidFill>
            <a:srgbClr val="80D6F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958656" y="3698527"/>
            <a:ext cx="285752" cy="357190"/>
          </a:xfrm>
          <a:prstGeom prst="rect">
            <a:avLst/>
          </a:prstGeom>
          <a:solidFill>
            <a:srgbClr val="80D6F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958656" y="4127155"/>
            <a:ext cx="285752" cy="357190"/>
          </a:xfrm>
          <a:prstGeom prst="rect">
            <a:avLst/>
          </a:prstGeom>
          <a:solidFill>
            <a:srgbClr val="80D6F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1568537"/>
            <a:ext cx="1400175" cy="3276600"/>
          </a:xfrm>
          <a:prstGeom prst="rect">
            <a:avLst/>
          </a:prstGeom>
        </p:spPr>
      </p:pic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1229880" y="2708963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1212784" y="3155013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1240348" y="3611169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1240348" y="4056618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827584" y="2378919"/>
            <a:ext cx="360040" cy="3491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778548" y="2242580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767396" y="2710381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780736" y="3155560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807007" y="3622742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787723" y="4054790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1237205" y="2242580"/>
            <a:ext cx="5984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1190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4" grpId="0" animBg="1"/>
      <p:bldP spid="14" grpId="1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1568</TotalTime>
  <Words>420</Words>
  <Application>Microsoft Office PowerPoint</Application>
  <PresentationFormat>Экран (16:9)</PresentationFormat>
  <Paragraphs>229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Batman</cp:lastModifiedBy>
  <cp:revision>131</cp:revision>
  <dcterms:created xsi:type="dcterms:W3CDTF">2017-08-14T11:51:21Z</dcterms:created>
  <dcterms:modified xsi:type="dcterms:W3CDTF">2018-08-15T07:33:26Z</dcterms:modified>
</cp:coreProperties>
</file>