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86" r:id="rId3"/>
    <p:sldId id="276" r:id="rId4"/>
    <p:sldId id="277" r:id="rId5"/>
    <p:sldId id="278" r:id="rId6"/>
    <p:sldId id="279" r:id="rId7"/>
    <p:sldId id="275" r:id="rId8"/>
    <p:sldId id="280" r:id="rId9"/>
    <p:sldId id="281" r:id="rId10"/>
    <p:sldId id="284" r:id="rId11"/>
    <p:sldId id="283" r:id="rId12"/>
    <p:sldId id="282" r:id="rId13"/>
    <p:sldId id="285" r:id="rId14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95" userDrawn="1">
          <p15:clr>
            <a:srgbClr val="A4A3A4"/>
          </p15:clr>
        </p15:guide>
        <p15:guide id="2" pos="6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3B1"/>
    <a:srgbClr val="FDDAEF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80" d="100"/>
          <a:sy n="80" d="100"/>
        </p:scale>
        <p:origin x="-990" y="-192"/>
      </p:cViewPr>
      <p:guideLst>
        <p:guide orient="horz" pos="395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27.08.2018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780678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uk-UA" sz="4000" dirty="0" smtClean="0">
                <a:latin typeface="Arial" pitchFamily="34" charset="0"/>
                <a:cs typeface="Arial" pitchFamily="34" charset="0"/>
              </a:rPr>
              <a:t>Досліджуємо ознаки об’єктів</a:t>
            </a:r>
            <a:endParaRPr lang="ru-RU" sz="4000" spc="-5" dirty="0">
              <a:solidFill>
                <a:srgbClr val="00B050"/>
              </a:solidFill>
              <a:latin typeface="Arial"/>
              <a:cs typeface="Arial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" name="TextBox 54"/>
          <p:cNvSpPr txBox="1"/>
          <p:nvPr/>
        </p:nvSpPr>
        <p:spPr>
          <a:xfrm>
            <a:off x="0" y="-32743"/>
            <a:ext cx="7132612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 клас.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Геометричні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фігури.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</a:t>
            </a:r>
            <a:endParaRPr lang="ru-RU" sz="220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pic>
        <p:nvPicPr>
          <p:cNvPr id="5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915566"/>
            <a:ext cx="3857625" cy="401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82338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Похожее изображение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E6E9EE"/>
              </a:clrFrom>
              <a:clrTo>
                <a:srgbClr val="E6E9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493" y="2571750"/>
            <a:ext cx="1497013" cy="2230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-1" y="-20540"/>
            <a:ext cx="7861549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alt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alt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Ти дізнаєшся, які </a:t>
            </a:r>
            <a:r>
              <a:rPr lang="uk-UA" alt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є ознаки предметів:</a:t>
            </a:r>
            <a:endParaRPr lang="uk-UA" alt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uk-UA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форма;</a:t>
            </a:r>
          </a:p>
          <a:p>
            <a:pPr marL="53975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розмір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3975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колір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539750" indent="-457200" fontAlgn="auto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  <a:defRPr/>
            </a:pP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матеріал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призначення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6685340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-695" y="-23715"/>
            <a:ext cx="8893175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Чим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схожі фігури в кожній парі?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02283" y="1034679"/>
            <a:ext cx="2582863" cy="914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043558" y="1169617"/>
            <a:ext cx="1144588" cy="642937"/>
          </a:xfrm>
          <a:prstGeom prst="triangl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2224658" y="1169617"/>
            <a:ext cx="1144588" cy="642937"/>
          </a:xfrm>
          <a:prstGeom prst="triangl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420046" y="1034679"/>
            <a:ext cx="2232025" cy="914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652071" y="1034679"/>
            <a:ext cx="2160289" cy="9144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3585146" y="1169617"/>
            <a:ext cx="1144587" cy="642937"/>
          </a:xfrm>
          <a:prstGeom prst="triangl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4757464" y="1141041"/>
            <a:ext cx="779463" cy="700087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5832959" y="1169617"/>
            <a:ext cx="1144587" cy="642937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7086441" y="1455367"/>
            <a:ext cx="668338" cy="357187"/>
          </a:xfrm>
          <a:prstGeom prst="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043558" y="1915790"/>
            <a:ext cx="2057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dirty="0">
                <a:latin typeface="Arial" charset="0"/>
              </a:rPr>
              <a:t>Схожі: </a:t>
            </a:r>
          </a:p>
          <a:p>
            <a:pPr>
              <a:buFont typeface="Webdings" pitchFamily="18" charset="2"/>
              <a:buChar char=""/>
            </a:pPr>
            <a:r>
              <a:rPr lang="uk-UA" altLang="uk-UA" sz="2000" dirty="0">
                <a:latin typeface="Arial" charset="0"/>
              </a:rPr>
              <a:t>за формою</a:t>
            </a:r>
          </a:p>
          <a:p>
            <a:pPr>
              <a:buFont typeface="Webdings" pitchFamily="18" charset="2"/>
              <a:buChar char=""/>
            </a:pPr>
            <a:r>
              <a:rPr lang="uk-UA" altLang="uk-UA" sz="2000" dirty="0">
                <a:latin typeface="Arial" charset="0"/>
              </a:rPr>
              <a:t>за розміром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491880" y="1925407"/>
            <a:ext cx="2232025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dirty="0">
                <a:latin typeface="Arial" charset="0"/>
              </a:rPr>
              <a:t>Схожі: </a:t>
            </a:r>
          </a:p>
          <a:p>
            <a:pPr>
              <a:buFont typeface="Webdings" pitchFamily="18" charset="2"/>
              <a:buChar char=""/>
            </a:pPr>
            <a:r>
              <a:rPr lang="uk-UA" altLang="uk-UA" sz="2000" dirty="0">
                <a:latin typeface="Arial" charset="0"/>
              </a:rPr>
              <a:t>за кольором</a:t>
            </a:r>
          </a:p>
          <a:p>
            <a:pPr>
              <a:buFont typeface="Webdings" pitchFamily="18" charset="2"/>
              <a:buChar char=""/>
            </a:pPr>
            <a:r>
              <a:rPr lang="uk-UA" altLang="uk-UA" sz="2000" dirty="0">
                <a:latin typeface="Arial" charset="0"/>
              </a:rPr>
              <a:t>за розміром</a:t>
            </a:r>
          </a:p>
          <a:p>
            <a:pPr>
              <a:buFontTx/>
              <a:buChar char="-"/>
            </a:pPr>
            <a:endParaRPr lang="ru-RU" altLang="uk-UA" b="1" dirty="0">
              <a:latin typeface="Arial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716360" y="1914340"/>
            <a:ext cx="23177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dirty="0">
                <a:latin typeface="Arial" charset="0"/>
              </a:rPr>
              <a:t>Схожі: </a:t>
            </a:r>
          </a:p>
          <a:p>
            <a:pPr>
              <a:buFont typeface="Webdings" pitchFamily="18" charset="2"/>
              <a:buChar char=""/>
            </a:pPr>
            <a:r>
              <a:rPr lang="uk-UA" altLang="uk-UA" sz="2000" dirty="0">
                <a:latin typeface="Arial" charset="0"/>
              </a:rPr>
              <a:t>за формою</a:t>
            </a:r>
          </a:p>
          <a:p>
            <a:pPr>
              <a:buFont typeface="Webdings" pitchFamily="18" charset="2"/>
              <a:buChar char=""/>
            </a:pPr>
            <a:r>
              <a:rPr lang="uk-UA" altLang="uk-UA" sz="2000" dirty="0">
                <a:latin typeface="Arial" charset="0"/>
              </a:rPr>
              <a:t>за кольором</a:t>
            </a: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1511722" y="3006725"/>
            <a:ext cx="6048671" cy="1985689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ОЗНАКИ ПРЕДМЕТІВ</a:t>
            </a:r>
          </a:p>
          <a:p>
            <a:pPr algn="just"/>
            <a:endParaRPr lang="ru-RU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Предмети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які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нас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оточують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схожі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відмінні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за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розміром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формою;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кольором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8411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0" y="-15970"/>
            <a:ext cx="8893175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Назви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фігуру, змінивши ознаку.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31813" y="1276350"/>
            <a:ext cx="2143125" cy="2997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74688" y="2201863"/>
            <a:ext cx="1143000" cy="557212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817563" y="3559175"/>
            <a:ext cx="857250" cy="642938"/>
          </a:xfrm>
          <a:prstGeom prst="triangle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852488" y="2809875"/>
            <a:ext cx="785812" cy="70008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460750" y="1276350"/>
            <a:ext cx="2143125" cy="2997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3792538" y="3559175"/>
            <a:ext cx="857250" cy="642938"/>
          </a:xfrm>
          <a:prstGeom prst="triangle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3829050" y="2809875"/>
            <a:ext cx="785813" cy="70008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649663" y="2192338"/>
            <a:ext cx="1143000" cy="566737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6389688" y="1276350"/>
            <a:ext cx="2143125" cy="29972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Равнобедренный треугольник 17"/>
          <p:cNvSpPr/>
          <p:nvPr/>
        </p:nvSpPr>
        <p:spPr>
          <a:xfrm>
            <a:off x="6675438" y="3559175"/>
            <a:ext cx="857250" cy="642938"/>
          </a:xfrm>
          <a:prstGeom prst="triangle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6710363" y="2809875"/>
            <a:ext cx="785812" cy="700088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6532563" y="2130425"/>
            <a:ext cx="1143000" cy="628650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31813" y="1558925"/>
            <a:ext cx="2143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>
                <a:latin typeface="Arial" charset="0"/>
              </a:rPr>
              <a:t>Колір</a:t>
            </a:r>
            <a:endParaRPr lang="ru-RU" altLang="uk-UA" sz="2000">
              <a:latin typeface="Arial" charset="0"/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3460750" y="1558925"/>
            <a:ext cx="2143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>
                <a:latin typeface="Arial" charset="0"/>
              </a:rPr>
              <a:t>Форма</a:t>
            </a:r>
            <a:endParaRPr lang="ru-RU" altLang="uk-UA" sz="2000">
              <a:latin typeface="Arial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6389688" y="1558925"/>
            <a:ext cx="2143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>
                <a:latin typeface="Arial" charset="0"/>
              </a:rPr>
              <a:t>Розмір</a:t>
            </a:r>
            <a:endParaRPr lang="ru-RU" altLang="uk-UA" sz="2000">
              <a:latin typeface="Arial" charset="0"/>
            </a:endParaRPr>
          </a:p>
        </p:txBody>
      </p:sp>
      <p:cxnSp>
        <p:nvCxnSpPr>
          <p:cNvPr id="24" name="Прямая со стрелкой 23"/>
          <p:cNvCxnSpPr/>
          <p:nvPr/>
        </p:nvCxnSpPr>
        <p:spPr>
          <a:xfrm>
            <a:off x="1817688" y="2416175"/>
            <a:ext cx="642937" cy="1588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1674813" y="3130550"/>
            <a:ext cx="642937" cy="1588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1508919" y="3880644"/>
            <a:ext cx="642937" cy="1587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4792663" y="2416175"/>
            <a:ext cx="642937" cy="1588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4649788" y="3132244"/>
            <a:ext cx="642938" cy="1588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4471193" y="3879056"/>
            <a:ext cx="642938" cy="1588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7675563" y="2414588"/>
            <a:ext cx="642937" cy="1587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7532688" y="3130550"/>
            <a:ext cx="642938" cy="1588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7389812" y="3877469"/>
            <a:ext cx="642938" cy="1587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5882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500188" y="1779588"/>
            <a:ext cx="2428875" cy="287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85938" y="2079625"/>
            <a:ext cx="1143000" cy="557213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785938" y="3927475"/>
            <a:ext cx="857250" cy="642938"/>
          </a:xfrm>
          <a:prstGeom prst="triangle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785938" y="2932113"/>
            <a:ext cx="785812" cy="700087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253038" y="1779588"/>
            <a:ext cx="2428875" cy="287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6082457" y="3927475"/>
            <a:ext cx="857250" cy="642938"/>
          </a:xfrm>
          <a:prstGeom prst="triangle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6082457" y="2932113"/>
            <a:ext cx="785812" cy="700087"/>
          </a:xfrm>
          <a:prstGeom prst="ellipse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2070100"/>
            <a:ext cx="1143000" cy="566738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TextBox 60"/>
          <p:cNvSpPr txBox="1">
            <a:spLocks noChangeArrowheads="1"/>
          </p:cNvSpPr>
          <p:nvPr/>
        </p:nvSpPr>
        <p:spPr bwMode="auto">
          <a:xfrm>
            <a:off x="1512888" y="1143000"/>
            <a:ext cx="2403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200" dirty="0">
                <a:latin typeface="Arial" charset="0"/>
              </a:rPr>
              <a:t> </a:t>
            </a:r>
            <a:r>
              <a:rPr lang="uk-UA" altLang="uk-UA" sz="2400" dirty="0">
                <a:latin typeface="Arial" charset="0"/>
              </a:rPr>
              <a:t>Колір</a:t>
            </a:r>
            <a:endParaRPr lang="ru-RU" altLang="uk-UA" sz="2400" dirty="0">
              <a:latin typeface="Arial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2627313" y="3290490"/>
            <a:ext cx="642938" cy="1588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2483768" y="4241935"/>
            <a:ext cx="642937" cy="1587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-695" y="-14375"/>
            <a:ext cx="8893175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Назви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фігуру, змінивши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ознаку.</a:t>
            </a:r>
            <a:endParaRPr lang="uk-UA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20"/>
          <p:cNvSpPr txBox="1">
            <a:spLocks noChangeArrowheads="1"/>
          </p:cNvSpPr>
          <p:nvPr/>
        </p:nvSpPr>
        <p:spPr bwMode="auto">
          <a:xfrm>
            <a:off x="5265738" y="1143000"/>
            <a:ext cx="2403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200">
                <a:latin typeface="Arial" charset="0"/>
              </a:rPr>
              <a:t> </a:t>
            </a:r>
            <a:r>
              <a:rPr lang="uk-UA" altLang="uk-UA" sz="2400">
                <a:latin typeface="Arial" charset="0"/>
              </a:rPr>
              <a:t>Колір</a:t>
            </a:r>
            <a:endParaRPr lang="ru-RU" altLang="uk-UA" sz="2400">
              <a:latin typeface="Arial" charset="0"/>
            </a:endParaRPr>
          </a:p>
        </p:txBody>
      </p:sp>
      <p:cxnSp>
        <p:nvCxnSpPr>
          <p:cNvPr id="21" name="Прямая со стрелкой 20"/>
          <p:cNvCxnSpPr/>
          <p:nvPr/>
        </p:nvCxnSpPr>
        <p:spPr>
          <a:xfrm>
            <a:off x="2950895" y="2353469"/>
            <a:ext cx="642937" cy="1587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16541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" name="Прямоугольник 85"/>
          <p:cNvSpPr/>
          <p:nvPr/>
        </p:nvSpPr>
        <p:spPr>
          <a:xfrm>
            <a:off x="1500188" y="1779588"/>
            <a:ext cx="2428875" cy="287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87" name="Прямоугольник 86"/>
          <p:cNvSpPr/>
          <p:nvPr/>
        </p:nvSpPr>
        <p:spPr>
          <a:xfrm>
            <a:off x="1785938" y="2079625"/>
            <a:ext cx="1143000" cy="557213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9" name="Равнобедренный треугольник 88"/>
          <p:cNvSpPr/>
          <p:nvPr/>
        </p:nvSpPr>
        <p:spPr>
          <a:xfrm>
            <a:off x="1785938" y="3927475"/>
            <a:ext cx="857250" cy="642938"/>
          </a:xfrm>
          <a:prstGeom prst="triangle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0" name="Овал 89"/>
          <p:cNvSpPr/>
          <p:nvPr/>
        </p:nvSpPr>
        <p:spPr>
          <a:xfrm>
            <a:off x="1785938" y="2932113"/>
            <a:ext cx="785812" cy="700087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1" name="Прямоугольник 90"/>
          <p:cNvSpPr/>
          <p:nvPr/>
        </p:nvSpPr>
        <p:spPr>
          <a:xfrm>
            <a:off x="5286375" y="1779588"/>
            <a:ext cx="2428875" cy="287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2" name="Равнобедренный треугольник 91"/>
          <p:cNvSpPr/>
          <p:nvPr/>
        </p:nvSpPr>
        <p:spPr>
          <a:xfrm>
            <a:off x="6113463" y="2932113"/>
            <a:ext cx="857250" cy="642937"/>
          </a:xfrm>
          <a:prstGeom prst="triangle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3" name="Овал 92"/>
          <p:cNvSpPr/>
          <p:nvPr/>
        </p:nvSpPr>
        <p:spPr>
          <a:xfrm>
            <a:off x="6148388" y="2008188"/>
            <a:ext cx="785812" cy="700087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94" name="Прямоугольник 93"/>
          <p:cNvSpPr/>
          <p:nvPr/>
        </p:nvSpPr>
        <p:spPr>
          <a:xfrm>
            <a:off x="5970588" y="3927475"/>
            <a:ext cx="1143000" cy="566738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95" name="TextBox 60"/>
          <p:cNvSpPr txBox="1">
            <a:spLocks noChangeArrowheads="1"/>
          </p:cNvSpPr>
          <p:nvPr/>
        </p:nvSpPr>
        <p:spPr bwMode="auto">
          <a:xfrm>
            <a:off x="1512888" y="1143000"/>
            <a:ext cx="2403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400" dirty="0">
                <a:latin typeface="Arial" charset="0"/>
              </a:rPr>
              <a:t>Форма</a:t>
            </a:r>
            <a:endParaRPr lang="ru-RU" altLang="uk-UA" sz="2400" dirty="0">
              <a:latin typeface="Arial" charset="0"/>
            </a:endParaRPr>
          </a:p>
        </p:txBody>
      </p:sp>
      <p:sp>
        <p:nvSpPr>
          <p:cNvPr id="97" name="TextBox 61"/>
          <p:cNvSpPr txBox="1">
            <a:spLocks noChangeArrowheads="1"/>
          </p:cNvSpPr>
          <p:nvPr/>
        </p:nvSpPr>
        <p:spPr bwMode="auto">
          <a:xfrm>
            <a:off x="5286375" y="1143000"/>
            <a:ext cx="24288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400">
                <a:latin typeface="Arial" charset="0"/>
              </a:rPr>
              <a:t>Форма</a:t>
            </a:r>
            <a:endParaRPr lang="ru-RU" altLang="uk-UA" sz="2400">
              <a:latin typeface="Arial" charset="0"/>
            </a:endParaRPr>
          </a:p>
        </p:txBody>
      </p:sp>
      <p:cxnSp>
        <p:nvCxnSpPr>
          <p:cNvPr id="98" name="Прямая со стрелкой 97"/>
          <p:cNvCxnSpPr/>
          <p:nvPr/>
        </p:nvCxnSpPr>
        <p:spPr>
          <a:xfrm>
            <a:off x="2964656" y="2344146"/>
            <a:ext cx="642937" cy="1587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 стрелкой 98"/>
          <p:cNvCxnSpPr/>
          <p:nvPr/>
        </p:nvCxnSpPr>
        <p:spPr>
          <a:xfrm>
            <a:off x="2627312" y="3273257"/>
            <a:ext cx="642938" cy="1588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Прямая со стрелкой 99"/>
          <p:cNvCxnSpPr/>
          <p:nvPr/>
        </p:nvCxnSpPr>
        <p:spPr>
          <a:xfrm>
            <a:off x="2483768" y="4196947"/>
            <a:ext cx="642937" cy="1587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0" y="-15970"/>
            <a:ext cx="8893175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Назви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фігуру, змінивши ознаку.</a:t>
            </a:r>
          </a:p>
        </p:txBody>
      </p:sp>
    </p:spTree>
    <p:extLst>
      <p:ext uri="{BB962C8B-B14F-4D97-AF65-F5344CB8AC3E}">
        <p14:creationId xmlns:p14="http://schemas.microsoft.com/office/powerpoint/2010/main" val="4036407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90" grpId="0" animBg="1"/>
      <p:bldP spid="92" grpId="0" animBg="1"/>
      <p:bldP spid="93" grpId="0" animBg="1"/>
      <p:bldP spid="9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500188" y="1779588"/>
            <a:ext cx="2428875" cy="287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785938" y="2079625"/>
            <a:ext cx="1143000" cy="557213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1785938" y="3927475"/>
            <a:ext cx="857250" cy="642938"/>
          </a:xfrm>
          <a:prstGeom prst="triangle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1785938" y="2932113"/>
            <a:ext cx="785812" cy="700087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286375" y="1779588"/>
            <a:ext cx="2428875" cy="28797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TextBox 60"/>
          <p:cNvSpPr txBox="1">
            <a:spLocks noChangeArrowheads="1"/>
          </p:cNvSpPr>
          <p:nvPr/>
        </p:nvSpPr>
        <p:spPr bwMode="auto">
          <a:xfrm>
            <a:off x="1512888" y="1143000"/>
            <a:ext cx="24034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400">
                <a:latin typeface="Arial" charset="0"/>
              </a:rPr>
              <a:t>Розмір </a:t>
            </a:r>
            <a:endParaRPr lang="ru-RU" altLang="uk-UA" sz="2400">
              <a:latin typeface="Arial" charset="0"/>
            </a:endParaRPr>
          </a:p>
        </p:txBody>
      </p:sp>
      <p:sp>
        <p:nvSpPr>
          <p:cNvPr id="13" name="TextBox 61"/>
          <p:cNvSpPr txBox="1">
            <a:spLocks noChangeArrowheads="1"/>
          </p:cNvSpPr>
          <p:nvPr/>
        </p:nvSpPr>
        <p:spPr bwMode="auto">
          <a:xfrm>
            <a:off x="5286375" y="1143000"/>
            <a:ext cx="24288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400">
                <a:latin typeface="Arial" charset="0"/>
              </a:rPr>
              <a:t>Розмір </a:t>
            </a:r>
            <a:endParaRPr lang="ru-RU" altLang="uk-UA" sz="2400">
              <a:latin typeface="Arial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2948781" y="2357437"/>
            <a:ext cx="642937" cy="1588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2611513" y="3281362"/>
            <a:ext cx="642938" cy="1588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2560911" y="4241935"/>
            <a:ext cx="642937" cy="1587"/>
          </a:xfrm>
          <a:prstGeom prst="straightConnector1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5642769" y="1924049"/>
            <a:ext cx="1778000" cy="866775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Равнобедренный треугольник 17"/>
          <p:cNvSpPr/>
          <p:nvPr/>
        </p:nvSpPr>
        <p:spPr>
          <a:xfrm>
            <a:off x="6332538" y="4081597"/>
            <a:ext cx="428625" cy="320675"/>
          </a:xfrm>
          <a:prstGeom prst="triangle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9" name="Овал 18"/>
          <p:cNvSpPr/>
          <p:nvPr/>
        </p:nvSpPr>
        <p:spPr>
          <a:xfrm>
            <a:off x="6302375" y="3119958"/>
            <a:ext cx="458788" cy="40957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0" y="-15970"/>
            <a:ext cx="8893175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Назви</a:t>
            </a:r>
            <a:r>
              <a:rPr lang="en-US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фігуру, змінивши ознаку.</a:t>
            </a:r>
          </a:p>
        </p:txBody>
      </p:sp>
    </p:spTree>
    <p:extLst>
      <p:ext uri="{BB962C8B-B14F-4D97-AF65-F5344CB8AC3E}">
        <p14:creationId xmlns:p14="http://schemas.microsoft.com/office/powerpoint/2010/main" val="15697708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TextBox 20"/>
          <p:cNvSpPr txBox="1"/>
          <p:nvPr/>
        </p:nvSpPr>
        <p:spPr>
          <a:xfrm>
            <a:off x="-1998" y="-17462"/>
            <a:ext cx="8929688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Який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надпис потрібно зробити </a:t>
            </a:r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на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кожній коробці? </a:t>
            </a:r>
          </a:p>
        </p:txBody>
      </p:sp>
      <p:sp>
        <p:nvSpPr>
          <p:cNvPr id="22" name="Куб 21"/>
          <p:cNvSpPr/>
          <p:nvPr/>
        </p:nvSpPr>
        <p:spPr>
          <a:xfrm>
            <a:off x="1331913" y="1631371"/>
            <a:ext cx="2359025" cy="1216025"/>
          </a:xfrm>
          <a:prstGeom prst="cub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2132013" y="2136196"/>
            <a:ext cx="428625" cy="428625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2703513" y="2136196"/>
            <a:ext cx="428625" cy="414337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Куб 24"/>
          <p:cNvSpPr/>
          <p:nvPr/>
        </p:nvSpPr>
        <p:spPr>
          <a:xfrm>
            <a:off x="4787900" y="1631371"/>
            <a:ext cx="3571875" cy="1216025"/>
          </a:xfrm>
          <a:prstGeom prst="cub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Куб 25"/>
          <p:cNvSpPr/>
          <p:nvPr/>
        </p:nvSpPr>
        <p:spPr>
          <a:xfrm>
            <a:off x="2624138" y="3610983"/>
            <a:ext cx="3714750" cy="1216025"/>
          </a:xfrm>
          <a:prstGeom prst="cub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1560513" y="2136196"/>
            <a:ext cx="428625" cy="428625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3767138" y="4039608"/>
            <a:ext cx="574675" cy="661988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>
            <a:off x="2909888" y="4039608"/>
            <a:ext cx="574675" cy="55245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5338763" y="4182483"/>
            <a:ext cx="384175" cy="3317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Равнобедренный треугольник 30"/>
          <p:cNvSpPr/>
          <p:nvPr/>
        </p:nvSpPr>
        <p:spPr>
          <a:xfrm>
            <a:off x="4552950" y="4111046"/>
            <a:ext cx="574675" cy="441325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ямоугольный треугольник 31"/>
          <p:cNvSpPr/>
          <p:nvPr/>
        </p:nvSpPr>
        <p:spPr>
          <a:xfrm>
            <a:off x="5002213" y="2131433"/>
            <a:ext cx="469900" cy="584200"/>
          </a:xfrm>
          <a:prstGeom prst="rt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Правильный пятиугольник 32"/>
          <p:cNvSpPr/>
          <p:nvPr/>
        </p:nvSpPr>
        <p:spPr>
          <a:xfrm>
            <a:off x="5502275" y="2059996"/>
            <a:ext cx="657225" cy="701675"/>
          </a:xfrm>
          <a:prstGeom prst="pent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6359525" y="1988558"/>
            <a:ext cx="282575" cy="8191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Блок-схема: ручное управление 34"/>
          <p:cNvSpPr/>
          <p:nvPr/>
        </p:nvSpPr>
        <p:spPr>
          <a:xfrm>
            <a:off x="6788150" y="2131433"/>
            <a:ext cx="469900" cy="584200"/>
          </a:xfrm>
          <a:prstGeom prst="flowChartManualOperati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7573963" y="2202871"/>
            <a:ext cx="282575" cy="46831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1558925" y="1148721"/>
            <a:ext cx="21304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 dirty="0">
                <a:latin typeface="Arial" charset="0"/>
              </a:rPr>
              <a:t> Жовті круги</a:t>
            </a:r>
            <a:endParaRPr lang="ru-RU" altLang="uk-UA" sz="2000" dirty="0">
              <a:latin typeface="Arial" charset="0"/>
            </a:endParaRP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5004048" y="1131590"/>
            <a:ext cx="33782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 dirty="0">
                <a:latin typeface="Arial" charset="0"/>
              </a:rPr>
              <a:t>Многокутники</a:t>
            </a:r>
            <a:endParaRPr lang="ru-RU" altLang="uk-UA" sz="2000" dirty="0">
              <a:latin typeface="Arial" charset="0"/>
            </a:endParaRP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2911475" y="3144258"/>
            <a:ext cx="34480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uk-UA" altLang="uk-UA" sz="2000" dirty="0">
                <a:latin typeface="Arial" charset="0"/>
              </a:rPr>
              <a:t>Червоні геометричні фігури</a:t>
            </a:r>
            <a:endParaRPr lang="ru-RU" altLang="uk-UA" sz="20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8177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Прямоугольник 47"/>
          <p:cNvSpPr/>
          <p:nvPr/>
        </p:nvSpPr>
        <p:spPr>
          <a:xfrm>
            <a:off x="4379937" y="987574"/>
            <a:ext cx="3000375" cy="3810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TextBox 44"/>
          <p:cNvSpPr txBox="1">
            <a:spLocks noChangeArrowheads="1"/>
          </p:cNvSpPr>
          <p:nvPr/>
        </p:nvSpPr>
        <p:spPr bwMode="auto">
          <a:xfrm>
            <a:off x="4354537" y="1070124"/>
            <a:ext cx="3000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>
                <a:latin typeface="Arial" charset="0"/>
              </a:rPr>
              <a:t>За формою</a:t>
            </a:r>
            <a:endParaRPr lang="ru-RU" altLang="uk-UA" sz="2000">
              <a:latin typeface="Arial" charset="0"/>
            </a:endParaRPr>
          </a:p>
        </p:txBody>
      </p:sp>
      <p:sp>
        <p:nvSpPr>
          <p:cNvPr id="50" name="Цилиндр 49"/>
          <p:cNvSpPr/>
          <p:nvPr/>
        </p:nvSpPr>
        <p:spPr>
          <a:xfrm>
            <a:off x="4862537" y="1647974"/>
            <a:ext cx="500062" cy="501650"/>
          </a:xfrm>
          <a:prstGeom prst="ca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" name="Цилиндр 50"/>
          <p:cNvSpPr/>
          <p:nvPr/>
        </p:nvSpPr>
        <p:spPr>
          <a:xfrm>
            <a:off x="6267474" y="2509987"/>
            <a:ext cx="679450" cy="784225"/>
          </a:xfrm>
          <a:prstGeom prst="can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Куб 51"/>
          <p:cNvSpPr/>
          <p:nvPr/>
        </p:nvSpPr>
        <p:spPr>
          <a:xfrm>
            <a:off x="4843487" y="2505224"/>
            <a:ext cx="452437" cy="723900"/>
          </a:xfrm>
          <a:prstGeom prst="cub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Куб 52"/>
          <p:cNvSpPr/>
          <p:nvPr/>
        </p:nvSpPr>
        <p:spPr>
          <a:xfrm>
            <a:off x="6303987" y="1647974"/>
            <a:ext cx="571500" cy="573088"/>
          </a:xfrm>
          <a:prstGeom prst="cub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Куб 53"/>
          <p:cNvSpPr/>
          <p:nvPr/>
        </p:nvSpPr>
        <p:spPr>
          <a:xfrm>
            <a:off x="6365899" y="4229249"/>
            <a:ext cx="374650" cy="512763"/>
          </a:xfrm>
          <a:prstGeom prst="cub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Куб 54"/>
          <p:cNvSpPr/>
          <p:nvPr/>
        </p:nvSpPr>
        <p:spPr>
          <a:xfrm>
            <a:off x="4862537" y="4140349"/>
            <a:ext cx="571500" cy="573088"/>
          </a:xfrm>
          <a:prstGeom prst="cub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Блок-схема: узел 55"/>
          <p:cNvSpPr/>
          <p:nvPr/>
        </p:nvSpPr>
        <p:spPr>
          <a:xfrm>
            <a:off x="4906168" y="3494362"/>
            <a:ext cx="457200" cy="457200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" name="Блок-схема: узел 56"/>
          <p:cNvSpPr/>
          <p:nvPr/>
        </p:nvSpPr>
        <p:spPr>
          <a:xfrm>
            <a:off x="6371480" y="3661668"/>
            <a:ext cx="357190" cy="314324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58" name="Прямая соединительная линия 57"/>
          <p:cNvCxnSpPr>
            <a:stCxn id="50" idx="4"/>
            <a:endCxn id="51" idx="2"/>
          </p:cNvCxnSpPr>
          <p:nvPr/>
        </p:nvCxnSpPr>
        <p:spPr>
          <a:xfrm>
            <a:off x="5362599" y="1898799"/>
            <a:ext cx="904875" cy="100330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>
            <a:stCxn id="52" idx="5"/>
            <a:endCxn id="54" idx="2"/>
          </p:cNvCxnSpPr>
          <p:nvPr/>
        </p:nvCxnSpPr>
        <p:spPr>
          <a:xfrm>
            <a:off x="5295924" y="2811612"/>
            <a:ext cx="1069975" cy="172085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5362599" y="3722837"/>
            <a:ext cx="1009650" cy="9525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>
            <a:stCxn id="55" idx="5"/>
            <a:endCxn id="53" idx="2"/>
          </p:cNvCxnSpPr>
          <p:nvPr/>
        </p:nvCxnSpPr>
        <p:spPr>
          <a:xfrm flipV="1">
            <a:off x="5434037" y="2006749"/>
            <a:ext cx="869950" cy="2347913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0" y="-21663"/>
            <a:ext cx="8891588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Утвори </a:t>
            </a:r>
            <a:r>
              <a:rPr lang="uk-UA" sz="2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пари фігур</a:t>
            </a:r>
            <a:r>
              <a:rPr lang="en-US" sz="2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спільною ознакою.</a:t>
            </a:r>
          </a:p>
        </p:txBody>
      </p:sp>
      <p:pic>
        <p:nvPicPr>
          <p:cNvPr id="29" name="Picture 2" descr="C:\Users\user\Downloads\воор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78" y="1499333"/>
            <a:ext cx="638175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Скругленный прямоугольник 29"/>
          <p:cNvSpPr/>
          <p:nvPr/>
        </p:nvSpPr>
        <p:spPr>
          <a:xfrm>
            <a:off x="615926" y="2076389"/>
            <a:ext cx="3091978" cy="2151545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Ознаки предметів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форма;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колір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розмір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830489" y="3401307"/>
            <a:ext cx="216851" cy="214312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Овал 31"/>
          <p:cNvSpPr/>
          <p:nvPr/>
        </p:nvSpPr>
        <p:spPr>
          <a:xfrm>
            <a:off x="2780443" y="3679354"/>
            <a:ext cx="371054" cy="3571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Правильный пятиугольник 32"/>
          <p:cNvSpPr/>
          <p:nvPr/>
        </p:nvSpPr>
        <p:spPr>
          <a:xfrm>
            <a:off x="2337530" y="3679354"/>
            <a:ext cx="433700" cy="357187"/>
          </a:xfrm>
          <a:prstGeom prst="pentagon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2401863" y="3258432"/>
            <a:ext cx="361417" cy="357187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Равнобедренный треугольник 34"/>
          <p:cNvSpPr/>
          <p:nvPr/>
        </p:nvSpPr>
        <p:spPr>
          <a:xfrm>
            <a:off x="2403997" y="2931790"/>
            <a:ext cx="289134" cy="2857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Равнобедренный треугольник 35"/>
          <p:cNvSpPr/>
          <p:nvPr/>
        </p:nvSpPr>
        <p:spPr>
          <a:xfrm>
            <a:off x="2832622" y="2931790"/>
            <a:ext cx="289134" cy="285750"/>
          </a:xfrm>
          <a:prstGeom prst="triangle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3488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рямоугольник 27"/>
          <p:cNvSpPr/>
          <p:nvPr/>
        </p:nvSpPr>
        <p:spPr>
          <a:xfrm>
            <a:off x="4307929" y="987574"/>
            <a:ext cx="3000375" cy="3810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Равнобедренный треугольник 28"/>
          <p:cNvSpPr/>
          <p:nvPr/>
        </p:nvSpPr>
        <p:spPr>
          <a:xfrm>
            <a:off x="4450804" y="2082949"/>
            <a:ext cx="785812" cy="6429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Прямоугольник 29"/>
          <p:cNvSpPr/>
          <p:nvPr/>
        </p:nvSpPr>
        <p:spPr>
          <a:xfrm>
            <a:off x="4379366" y="1654324"/>
            <a:ext cx="1000125" cy="357188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4379366" y="2940199"/>
            <a:ext cx="857250" cy="71437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ильный пятиугольник 31"/>
          <p:cNvSpPr/>
          <p:nvPr/>
        </p:nvSpPr>
        <p:spPr>
          <a:xfrm>
            <a:off x="4450804" y="4011762"/>
            <a:ext cx="785812" cy="571500"/>
          </a:xfrm>
          <a:prstGeom prst="pentagon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Равнобедренный треугольник 32"/>
          <p:cNvSpPr/>
          <p:nvPr/>
        </p:nvSpPr>
        <p:spPr>
          <a:xfrm>
            <a:off x="6522491" y="1511449"/>
            <a:ext cx="785813" cy="642938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Овал 33"/>
          <p:cNvSpPr/>
          <p:nvPr/>
        </p:nvSpPr>
        <p:spPr>
          <a:xfrm>
            <a:off x="6379616" y="4011762"/>
            <a:ext cx="857250" cy="714375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Правильный пятиугольник 34"/>
          <p:cNvSpPr/>
          <p:nvPr/>
        </p:nvSpPr>
        <p:spPr>
          <a:xfrm>
            <a:off x="6308179" y="3011637"/>
            <a:ext cx="785812" cy="571500"/>
          </a:xfrm>
          <a:prstGeom prst="pent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6" name="Прямоугольник 35"/>
          <p:cNvSpPr/>
          <p:nvPr/>
        </p:nvSpPr>
        <p:spPr>
          <a:xfrm>
            <a:off x="6236741" y="2440137"/>
            <a:ext cx="1000125" cy="357187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cxnSp>
        <p:nvCxnSpPr>
          <p:cNvPr id="37" name="Прямая соединительная линия 36"/>
          <p:cNvCxnSpPr>
            <a:stCxn id="29" idx="5"/>
            <a:endCxn id="35" idx="1"/>
          </p:cNvCxnSpPr>
          <p:nvPr/>
        </p:nvCxnSpPr>
        <p:spPr>
          <a:xfrm>
            <a:off x="5039766" y="2403624"/>
            <a:ext cx="1268413" cy="82550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>
            <a:stCxn id="31" idx="7"/>
            <a:endCxn id="33" idx="1"/>
          </p:cNvCxnSpPr>
          <p:nvPr/>
        </p:nvCxnSpPr>
        <p:spPr>
          <a:xfrm flipV="1">
            <a:off x="5109616" y="1832124"/>
            <a:ext cx="1608138" cy="121285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endCxn id="34" idx="1"/>
          </p:cNvCxnSpPr>
          <p:nvPr/>
        </p:nvCxnSpPr>
        <p:spPr>
          <a:xfrm>
            <a:off x="5379491" y="1868637"/>
            <a:ext cx="1125538" cy="224790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>
            <a:stCxn id="32" idx="0"/>
            <a:endCxn id="36" idx="1"/>
          </p:cNvCxnSpPr>
          <p:nvPr/>
        </p:nvCxnSpPr>
        <p:spPr>
          <a:xfrm flipV="1">
            <a:off x="4842916" y="2617937"/>
            <a:ext cx="1393825" cy="1393825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64" name="TextBox 44"/>
          <p:cNvSpPr txBox="1">
            <a:spLocks noChangeArrowheads="1"/>
          </p:cNvSpPr>
          <p:nvPr/>
        </p:nvSpPr>
        <p:spPr bwMode="auto">
          <a:xfrm>
            <a:off x="4282529" y="1070124"/>
            <a:ext cx="3000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>
                <a:latin typeface="Arial" charset="0"/>
              </a:rPr>
              <a:t>За кольором</a:t>
            </a:r>
            <a:endParaRPr lang="ru-RU" altLang="uk-UA" sz="2000">
              <a:latin typeface="Arial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0" y="-21663"/>
            <a:ext cx="8891588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Утвори </a:t>
            </a:r>
            <a:r>
              <a:rPr lang="uk-UA" sz="2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пари фігур</a:t>
            </a:r>
            <a:r>
              <a:rPr lang="en-US" sz="2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спільною ознакою.</a:t>
            </a:r>
          </a:p>
        </p:txBody>
      </p:sp>
      <p:pic>
        <p:nvPicPr>
          <p:cNvPr id="49" name="Picture 2" descr="C:\Users\user\Downloads\воор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78" y="1499333"/>
            <a:ext cx="638175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" name="Скругленный прямоугольник 49"/>
          <p:cNvSpPr/>
          <p:nvPr/>
        </p:nvSpPr>
        <p:spPr>
          <a:xfrm>
            <a:off x="615926" y="2076389"/>
            <a:ext cx="3091978" cy="2151545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Ознаки предметів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форма;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колір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розмір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Прямоугольник 50"/>
          <p:cNvSpPr/>
          <p:nvPr/>
        </p:nvSpPr>
        <p:spPr>
          <a:xfrm>
            <a:off x="2830489" y="3401307"/>
            <a:ext cx="216851" cy="214312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Овал 51"/>
          <p:cNvSpPr/>
          <p:nvPr/>
        </p:nvSpPr>
        <p:spPr>
          <a:xfrm>
            <a:off x="2780443" y="3679354"/>
            <a:ext cx="371054" cy="3571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Правильный пятиугольник 52"/>
          <p:cNvSpPr/>
          <p:nvPr/>
        </p:nvSpPr>
        <p:spPr>
          <a:xfrm>
            <a:off x="2337530" y="3679354"/>
            <a:ext cx="433700" cy="357187"/>
          </a:xfrm>
          <a:prstGeom prst="pentagon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2401863" y="3258432"/>
            <a:ext cx="361417" cy="357187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Равнобедренный треугольник 54"/>
          <p:cNvSpPr/>
          <p:nvPr/>
        </p:nvSpPr>
        <p:spPr>
          <a:xfrm>
            <a:off x="2403997" y="2931790"/>
            <a:ext cx="289134" cy="2857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Равнобедренный треугольник 55"/>
          <p:cNvSpPr/>
          <p:nvPr/>
        </p:nvSpPr>
        <p:spPr>
          <a:xfrm>
            <a:off x="2832622" y="2931790"/>
            <a:ext cx="289134" cy="285750"/>
          </a:xfrm>
          <a:prstGeom prst="triangle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46230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2" descr="C:\Users\user\Downloads\воор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78" y="1499333"/>
            <a:ext cx="638175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Прямоугольник 47"/>
          <p:cNvSpPr/>
          <p:nvPr/>
        </p:nvSpPr>
        <p:spPr>
          <a:xfrm>
            <a:off x="4309368" y="987574"/>
            <a:ext cx="3000375" cy="3810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9" name="Равнобедренный треугольник 48"/>
          <p:cNvSpPr/>
          <p:nvPr/>
        </p:nvSpPr>
        <p:spPr>
          <a:xfrm>
            <a:off x="4452243" y="2082949"/>
            <a:ext cx="785812" cy="642938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4380805" y="1654324"/>
            <a:ext cx="1000125" cy="357188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51" name="Овал 50"/>
          <p:cNvSpPr/>
          <p:nvPr/>
        </p:nvSpPr>
        <p:spPr>
          <a:xfrm>
            <a:off x="4380805" y="2940199"/>
            <a:ext cx="857250" cy="714375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2" name="Правильный пятиугольник 51"/>
          <p:cNvSpPr/>
          <p:nvPr/>
        </p:nvSpPr>
        <p:spPr>
          <a:xfrm>
            <a:off x="4452243" y="4011762"/>
            <a:ext cx="785812" cy="571500"/>
          </a:xfrm>
          <a:prstGeom prst="pentagon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3" name="Равнобедренный треугольник 52"/>
          <p:cNvSpPr/>
          <p:nvPr/>
        </p:nvSpPr>
        <p:spPr>
          <a:xfrm>
            <a:off x="6523930" y="1511449"/>
            <a:ext cx="785813" cy="642938"/>
          </a:xfrm>
          <a:prstGeom prst="triangl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" name="Овал 53"/>
          <p:cNvSpPr/>
          <p:nvPr/>
        </p:nvSpPr>
        <p:spPr>
          <a:xfrm>
            <a:off x="6381055" y="4011762"/>
            <a:ext cx="857250" cy="714375"/>
          </a:xfrm>
          <a:prstGeom prst="ellipse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5" name="Правильный пятиугольник 54"/>
          <p:cNvSpPr/>
          <p:nvPr/>
        </p:nvSpPr>
        <p:spPr>
          <a:xfrm>
            <a:off x="6309618" y="3011637"/>
            <a:ext cx="785812" cy="571500"/>
          </a:xfrm>
          <a:prstGeom prst="pent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6" name="Прямоугольник 55"/>
          <p:cNvSpPr/>
          <p:nvPr/>
        </p:nvSpPr>
        <p:spPr>
          <a:xfrm>
            <a:off x="6238180" y="2440137"/>
            <a:ext cx="1000125" cy="357187"/>
          </a:xfrm>
          <a:prstGeom prst="rect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cxnSp>
        <p:nvCxnSpPr>
          <p:cNvPr id="57" name="Прямая соединительная линия 56"/>
          <p:cNvCxnSpPr>
            <a:endCxn id="53" idx="1"/>
          </p:cNvCxnSpPr>
          <p:nvPr/>
        </p:nvCxnSpPr>
        <p:spPr>
          <a:xfrm flipV="1">
            <a:off x="5166618" y="1832124"/>
            <a:ext cx="1552575" cy="750888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>
            <a:endCxn id="54" idx="1"/>
          </p:cNvCxnSpPr>
          <p:nvPr/>
        </p:nvCxnSpPr>
        <p:spPr>
          <a:xfrm>
            <a:off x="5166618" y="3440262"/>
            <a:ext cx="1339850" cy="676275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>
            <a:endCxn id="56" idx="1"/>
          </p:cNvCxnSpPr>
          <p:nvPr/>
        </p:nvCxnSpPr>
        <p:spPr>
          <a:xfrm>
            <a:off x="5380930" y="1868637"/>
            <a:ext cx="857250" cy="749300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 flipV="1">
            <a:off x="5095180" y="3511699"/>
            <a:ext cx="1357313" cy="642938"/>
          </a:xfrm>
          <a:prstGeom prst="line">
            <a:avLst/>
          </a:prstGeom>
          <a:ln/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61" name="TextBox 44"/>
          <p:cNvSpPr txBox="1">
            <a:spLocks noChangeArrowheads="1"/>
          </p:cNvSpPr>
          <p:nvPr/>
        </p:nvSpPr>
        <p:spPr bwMode="auto">
          <a:xfrm>
            <a:off x="4283968" y="1070124"/>
            <a:ext cx="3000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uk-UA" altLang="uk-UA" sz="2000">
                <a:latin typeface="Arial" charset="0"/>
              </a:rPr>
              <a:t>За розміром </a:t>
            </a:r>
            <a:endParaRPr lang="ru-RU" altLang="uk-UA" sz="2000">
              <a:latin typeface="Arial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0" y="-21663"/>
            <a:ext cx="8891588" cy="76944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200" dirty="0" smtClean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200" dirty="0" smtClean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Утвори </a:t>
            </a:r>
            <a:r>
              <a:rPr lang="uk-UA" sz="2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пари фігур</a:t>
            </a:r>
            <a:r>
              <a:rPr lang="en-US" sz="2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2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спільною ознакою.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15926" y="2076389"/>
            <a:ext cx="3091978" cy="2151545"/>
          </a:xfrm>
          <a:prstGeom prst="roundRect">
            <a:avLst/>
          </a:prstGeom>
          <a:ln w="19050">
            <a:solidFill>
              <a:srgbClr val="DDF5FE"/>
            </a:solidFill>
          </a:ln>
          <a:effectLst>
            <a:outerShdw blurRad="177800" dist="101600" dir="2700000" algn="tl" rotWithShape="0">
              <a:srgbClr val="D1E2F2"/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  <a:t>Ознаки предметів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форма;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колір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розмір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2830489" y="3401307"/>
            <a:ext cx="216851" cy="214312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1" name="Овал 40"/>
          <p:cNvSpPr/>
          <p:nvPr/>
        </p:nvSpPr>
        <p:spPr>
          <a:xfrm>
            <a:off x="2780443" y="3679354"/>
            <a:ext cx="371054" cy="3571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2" name="Правильный пятиугольник 41"/>
          <p:cNvSpPr/>
          <p:nvPr/>
        </p:nvSpPr>
        <p:spPr>
          <a:xfrm>
            <a:off x="2337530" y="3679354"/>
            <a:ext cx="433700" cy="357187"/>
          </a:xfrm>
          <a:prstGeom prst="pentagon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2401863" y="3258432"/>
            <a:ext cx="361417" cy="357187"/>
          </a:xfrm>
          <a:prstGeom prst="rect">
            <a:avLst/>
          </a:prstGeom>
          <a:ln>
            <a:noFill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4" name="Равнобедренный треугольник 43"/>
          <p:cNvSpPr/>
          <p:nvPr/>
        </p:nvSpPr>
        <p:spPr>
          <a:xfrm>
            <a:off x="2403997" y="2931790"/>
            <a:ext cx="289134" cy="285750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5" name="Равнобедренный треугольник 44"/>
          <p:cNvSpPr/>
          <p:nvPr/>
        </p:nvSpPr>
        <p:spPr>
          <a:xfrm>
            <a:off x="2832622" y="2931790"/>
            <a:ext cx="289134" cy="285750"/>
          </a:xfrm>
          <a:prstGeom prst="triangle">
            <a:avLst/>
          </a:prstGeom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9978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Box 27"/>
          <p:cNvSpPr txBox="1"/>
          <p:nvPr/>
        </p:nvSpPr>
        <p:spPr>
          <a:xfrm>
            <a:off x="0" y="-16821"/>
            <a:ext cx="8929688" cy="110799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Aft>
                <a:spcPts val="0"/>
              </a:spcAft>
              <a:defRPr/>
            </a:pP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Склади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пари, вибравши для цього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певну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спільну ознаку. </a:t>
            </a:r>
            <a:endParaRPr lang="uk-UA" sz="2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Склади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пари, </a:t>
            </a:r>
            <a:r>
              <a:rPr lang="uk-UA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вибравши </a:t>
            </a:r>
            <a:r>
              <a:rPr lang="uk-UA" sz="2200" dirty="0">
                <a:latin typeface="Arial" panose="020B0604020202020204" pitchFamily="34" charset="0"/>
                <a:cs typeface="Arial" panose="020B0604020202020204" pitchFamily="34" charset="0"/>
              </a:rPr>
              <a:t>для цього іншу ознаку.</a:t>
            </a:r>
            <a:endParaRPr 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Oval 2"/>
          <p:cNvSpPr>
            <a:spLocks noChangeAspect="1" noChangeArrowheads="1"/>
          </p:cNvSpPr>
          <p:nvPr/>
        </p:nvSpPr>
        <p:spPr bwMode="auto">
          <a:xfrm>
            <a:off x="1930598" y="2487141"/>
            <a:ext cx="406400" cy="404813"/>
          </a:xfrm>
          <a:prstGeom prst="ellipse">
            <a:avLst/>
          </a:pr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uk-UA" altLang="uk-UA"/>
          </a:p>
        </p:txBody>
      </p:sp>
      <p:sp>
        <p:nvSpPr>
          <p:cNvPr id="30" name="Oval 3"/>
          <p:cNvSpPr>
            <a:spLocks noChangeAspect="1" noChangeArrowheads="1"/>
          </p:cNvSpPr>
          <p:nvPr/>
        </p:nvSpPr>
        <p:spPr bwMode="auto">
          <a:xfrm>
            <a:off x="6123186" y="2709391"/>
            <a:ext cx="646112" cy="646113"/>
          </a:xfrm>
          <a:prstGeom prst="ellipse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uk-UA" altLang="uk-UA"/>
          </a:p>
        </p:txBody>
      </p:sp>
      <p:sp>
        <p:nvSpPr>
          <p:cNvPr id="31" name="AutoShape 4"/>
          <p:cNvSpPr>
            <a:spLocks noChangeAspect="1" noChangeArrowheads="1"/>
          </p:cNvSpPr>
          <p:nvPr/>
        </p:nvSpPr>
        <p:spPr bwMode="auto">
          <a:xfrm>
            <a:off x="4122936" y="1995016"/>
            <a:ext cx="671512" cy="504825"/>
          </a:xfrm>
          <a:custGeom>
            <a:avLst/>
            <a:gdLst>
              <a:gd name="T0" fmla="*/ 587881 w 21600"/>
              <a:gd name="T1" fmla="*/ 252336 h 21600"/>
              <a:gd name="T2" fmla="*/ 335932 w 21600"/>
              <a:gd name="T3" fmla="*/ 504672 h 21600"/>
              <a:gd name="T4" fmla="*/ 83983 w 21600"/>
              <a:gd name="T5" fmla="*/ 252336 h 21600"/>
              <a:gd name="T6" fmla="*/ 33593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2" name="AutoShape 5"/>
          <p:cNvSpPr>
            <a:spLocks noChangeAspect="1" noChangeArrowheads="1"/>
          </p:cNvSpPr>
          <p:nvPr/>
        </p:nvSpPr>
        <p:spPr bwMode="auto">
          <a:xfrm>
            <a:off x="5508823" y="1717204"/>
            <a:ext cx="792163" cy="682625"/>
          </a:xfrm>
          <a:prstGeom prst="triangle">
            <a:avLst>
              <a:gd name="adj" fmla="val 50000"/>
            </a:avLst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uk-UA" altLang="uk-UA"/>
          </a:p>
        </p:txBody>
      </p:sp>
      <p:sp>
        <p:nvSpPr>
          <p:cNvPr id="33" name="AutoShape 6"/>
          <p:cNvSpPr>
            <a:spLocks noChangeAspect="1" noChangeArrowheads="1"/>
          </p:cNvSpPr>
          <p:nvPr/>
        </p:nvSpPr>
        <p:spPr bwMode="auto">
          <a:xfrm>
            <a:off x="3611761" y="2780829"/>
            <a:ext cx="671512" cy="504825"/>
          </a:xfrm>
          <a:custGeom>
            <a:avLst/>
            <a:gdLst>
              <a:gd name="T0" fmla="*/ 587881 w 21600"/>
              <a:gd name="T1" fmla="*/ 252336 h 21600"/>
              <a:gd name="T2" fmla="*/ 335932 w 21600"/>
              <a:gd name="T3" fmla="*/ 504672 h 21600"/>
              <a:gd name="T4" fmla="*/ 83983 w 21600"/>
              <a:gd name="T5" fmla="*/ 252336 h 21600"/>
              <a:gd name="T6" fmla="*/ 335932 w 21600"/>
              <a:gd name="T7" fmla="*/ 0 h 21600"/>
              <a:gd name="T8" fmla="*/ 0 60000 65536"/>
              <a:gd name="T9" fmla="*/ 0 60000 65536"/>
              <a:gd name="T10" fmla="*/ 0 60000 65536"/>
              <a:gd name="T11" fmla="*/ 0 60000 65536"/>
              <a:gd name="T12" fmla="*/ 4500 w 21600"/>
              <a:gd name="T13" fmla="*/ 4500 h 21600"/>
              <a:gd name="T14" fmla="*/ 17100 w 21600"/>
              <a:gd name="T15" fmla="*/ 171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uk-UA"/>
          </a:p>
        </p:txBody>
      </p:sp>
      <p:sp>
        <p:nvSpPr>
          <p:cNvPr id="34" name="AutoShape 7"/>
          <p:cNvSpPr>
            <a:spLocks noChangeAspect="1" noChangeArrowheads="1"/>
          </p:cNvSpPr>
          <p:nvPr/>
        </p:nvSpPr>
        <p:spPr bwMode="auto">
          <a:xfrm>
            <a:off x="2730698" y="1680691"/>
            <a:ext cx="704850" cy="609600"/>
          </a:xfrm>
          <a:prstGeom prst="triangle">
            <a:avLst>
              <a:gd name="adj" fmla="val 50000"/>
            </a:avLst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uk-UA" altLang="uk-UA"/>
          </a:p>
        </p:txBody>
      </p:sp>
      <p:sp>
        <p:nvSpPr>
          <p:cNvPr id="35" name="AutoShape 8"/>
          <p:cNvSpPr>
            <a:spLocks noChangeAspect="1" noChangeArrowheads="1"/>
          </p:cNvSpPr>
          <p:nvPr/>
        </p:nvSpPr>
        <p:spPr bwMode="auto">
          <a:xfrm>
            <a:off x="7245548" y="1734666"/>
            <a:ext cx="642938" cy="609600"/>
          </a:xfrm>
          <a:prstGeom prst="pentagon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uk-UA" altLang="uk-UA"/>
          </a:p>
        </p:txBody>
      </p:sp>
      <p:sp>
        <p:nvSpPr>
          <p:cNvPr id="36" name="AutoShape 9"/>
          <p:cNvSpPr>
            <a:spLocks noChangeAspect="1" noChangeArrowheads="1"/>
          </p:cNvSpPr>
          <p:nvPr/>
        </p:nvSpPr>
        <p:spPr bwMode="auto">
          <a:xfrm>
            <a:off x="4837311" y="2423641"/>
            <a:ext cx="685800" cy="650875"/>
          </a:xfrm>
          <a:prstGeom prst="pentagon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uk-UA" altLang="uk-UA"/>
          </a:p>
        </p:txBody>
      </p:sp>
      <p:sp>
        <p:nvSpPr>
          <p:cNvPr id="37" name="Овал 36"/>
          <p:cNvSpPr/>
          <p:nvPr/>
        </p:nvSpPr>
        <p:spPr>
          <a:xfrm>
            <a:off x="625673" y="1752129"/>
            <a:ext cx="1714500" cy="1857375"/>
          </a:xfrm>
          <a:prstGeom prst="ellipse">
            <a:avLst/>
          </a:prstGeom>
          <a:noFill/>
          <a:ln w="38100"/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8" name="Овал 37"/>
          <p:cNvSpPr/>
          <p:nvPr/>
        </p:nvSpPr>
        <p:spPr>
          <a:xfrm>
            <a:off x="2340173" y="2658591"/>
            <a:ext cx="1714500" cy="1857375"/>
          </a:xfrm>
          <a:prstGeom prst="ellipse">
            <a:avLst/>
          </a:prstGeom>
          <a:noFill/>
          <a:ln w="38100"/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9" name="Овал 38"/>
          <p:cNvSpPr/>
          <p:nvPr/>
        </p:nvSpPr>
        <p:spPr>
          <a:xfrm>
            <a:off x="4442023" y="1517179"/>
            <a:ext cx="1714500" cy="1857375"/>
          </a:xfrm>
          <a:prstGeom prst="ellipse">
            <a:avLst/>
          </a:prstGeom>
          <a:noFill/>
          <a:ln w="38100"/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3" name="Овал 62"/>
          <p:cNvSpPr/>
          <p:nvPr/>
        </p:nvSpPr>
        <p:spPr>
          <a:xfrm>
            <a:off x="6732786" y="2630016"/>
            <a:ext cx="1714500" cy="1857375"/>
          </a:xfrm>
          <a:prstGeom prst="ellipse">
            <a:avLst/>
          </a:prstGeom>
          <a:noFill/>
          <a:ln w="38100"/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4" name="Овал 63"/>
          <p:cNvSpPr/>
          <p:nvPr/>
        </p:nvSpPr>
        <p:spPr>
          <a:xfrm>
            <a:off x="466923" y="2485554"/>
            <a:ext cx="1714500" cy="1857375"/>
          </a:xfrm>
          <a:prstGeom prst="ellipse">
            <a:avLst/>
          </a:prstGeom>
          <a:noFill/>
          <a:ln w="38100"/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5" name="Овал 64"/>
          <p:cNvSpPr/>
          <p:nvPr/>
        </p:nvSpPr>
        <p:spPr>
          <a:xfrm>
            <a:off x="2267148" y="1968029"/>
            <a:ext cx="1714500" cy="1857375"/>
          </a:xfrm>
          <a:prstGeom prst="ellipse">
            <a:avLst/>
          </a:prstGeom>
          <a:noFill/>
          <a:ln w="38100"/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6" name="Овал 65"/>
          <p:cNvSpPr/>
          <p:nvPr/>
        </p:nvSpPr>
        <p:spPr>
          <a:xfrm>
            <a:off x="4729361" y="2183929"/>
            <a:ext cx="1714500" cy="1857375"/>
          </a:xfrm>
          <a:prstGeom prst="ellipse">
            <a:avLst/>
          </a:prstGeom>
          <a:noFill/>
          <a:ln w="38100"/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67" name="Овал 66"/>
          <p:cNvSpPr/>
          <p:nvPr/>
        </p:nvSpPr>
        <p:spPr>
          <a:xfrm>
            <a:off x="6889948" y="2558579"/>
            <a:ext cx="1714500" cy="1857375"/>
          </a:xfrm>
          <a:prstGeom prst="ellipse">
            <a:avLst/>
          </a:prstGeom>
          <a:noFill/>
          <a:ln w="38100"/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195858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93827E-7 L -0.07986 0.055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3" y="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-0.34184 0.0015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01" y="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82716E-6 L -0.35451 0.1990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99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-0.0026 0.2484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" y="1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2.09877E-6 L 0.27205 0.2259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94" y="1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35802E-6 L 0.19288 0.2203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4.93827E-6 L -0.2566 -4.93827E-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3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14 -0.00216 L 0.17274 -0.055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-26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5451 0.19907 L -0.56719 0.14321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42" y="-28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4184 0.00154 L 0.12274 0.253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29" y="125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35802E-6 L -0.32153 0.09074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76" y="4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66 -4.93827E-6 L 0.02691 0.23797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67" y="118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4" grpId="0" animBg="1"/>
      <p:bldP spid="35" grpId="0" animBg="1"/>
      <p:bldP spid="35" grpId="1" animBg="1"/>
      <p:bldP spid="36" grpId="0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63" grpId="0" animBg="1"/>
      <p:bldP spid="63" grpId="1" animBg="1"/>
      <p:bldP spid="64" grpId="0" animBg="1"/>
      <p:bldP spid="65" grpId="0" animBg="1"/>
      <p:bldP spid="66" grpId="0" animBg="1"/>
      <p:bldP spid="67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1112</TotalTime>
  <Words>207</Words>
  <Application>Microsoft Office PowerPoint</Application>
  <PresentationFormat>Экран (16:9)</PresentationFormat>
  <Paragraphs>77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Masha</cp:lastModifiedBy>
  <cp:revision>134</cp:revision>
  <dcterms:created xsi:type="dcterms:W3CDTF">2017-08-14T11:51:21Z</dcterms:created>
  <dcterms:modified xsi:type="dcterms:W3CDTF">2018-08-27T08:56:57Z</dcterms:modified>
</cp:coreProperties>
</file>