
<file path=[Content_Types].xml><?xml version="1.0" encoding="utf-8"?>
<Types xmlns="http://schemas.openxmlformats.org/package/2006/content-types">
  <Default Extension="png" ContentType="image/png"/>
  <Default Extension="web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notesMasterIdLst>
    <p:notesMasterId r:id="rId27"/>
  </p:notesMasterIdLst>
  <p:handoutMasterIdLst>
    <p:handoutMasterId r:id="rId28"/>
  </p:handoutMasterIdLst>
  <p:sldIdLst>
    <p:sldId id="331" r:id="rId3"/>
    <p:sldId id="262" r:id="rId4"/>
    <p:sldId id="285" r:id="rId5"/>
    <p:sldId id="286" r:id="rId6"/>
    <p:sldId id="320" r:id="rId7"/>
    <p:sldId id="321" r:id="rId8"/>
    <p:sldId id="323" r:id="rId9"/>
    <p:sldId id="324" r:id="rId10"/>
    <p:sldId id="325" r:id="rId11"/>
    <p:sldId id="308" r:id="rId12"/>
    <p:sldId id="305" r:id="rId13"/>
    <p:sldId id="329" r:id="rId14"/>
    <p:sldId id="294" r:id="rId15"/>
    <p:sldId id="299" r:id="rId16"/>
    <p:sldId id="301" r:id="rId17"/>
    <p:sldId id="310" r:id="rId18"/>
    <p:sldId id="288" r:id="rId19"/>
    <p:sldId id="306" r:id="rId20"/>
    <p:sldId id="291" r:id="rId21"/>
    <p:sldId id="312" r:id="rId22"/>
    <p:sldId id="315" r:id="rId23"/>
    <p:sldId id="272" r:id="rId24"/>
    <p:sldId id="290" r:id="rId25"/>
    <p:sldId id="33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3A5896"/>
    <a:srgbClr val="003374"/>
    <a:srgbClr val="000066"/>
    <a:srgbClr val="E6E6E6"/>
    <a:srgbClr val="B9B9B9"/>
    <a:srgbClr val="660066"/>
    <a:srgbClr val="006600"/>
    <a:srgbClr val="38559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6" autoAdjust="0"/>
    <p:restoredTop sz="94660"/>
  </p:normalViewPr>
  <p:slideViewPr>
    <p:cSldViewPr snapToGrid="0">
      <p:cViewPr varScale="1">
        <p:scale>
          <a:sx n="70" d="100"/>
          <a:sy n="70" d="100"/>
        </p:scale>
        <p:origin x="-12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532075-0D59-4501-B80B-5057A3DE7780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18FC42-F028-4437-BF08-F486C9D6AC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365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26F50B-0D0B-42CE-8E63-4165D708DD6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858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EDBB4B-1139-4EC4-AB9B-F9C2F449D28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6737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 smtClean="0"/>
              <a:t>Точка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mtClean="0"/>
              <a:t>Циркуль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mtClean="0"/>
              <a:t>Угол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mtClean="0"/>
              <a:t>Прямая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mtClean="0"/>
              <a:t>Линейка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mtClean="0"/>
              <a:t>Прямоугольник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mtClean="0"/>
              <a:t> Окружность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mtClean="0"/>
              <a:t> Транспортир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mtClean="0"/>
              <a:t>Отрезок </a:t>
            </a:r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08570C-0517-4B46-9FB1-E806A4C8E381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9416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39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117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016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124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940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397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202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78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936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893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450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EF970F-BD36-4F8F-85D9-BA0373F40A32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0D7F-D3EC-4D26-BDC7-D371924EFA0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03553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9C1BE3-F5D0-4EE9-B6CE-3E23AE0D4533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D6291-13B5-42DF-886C-EBFB30B0B8B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10179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8D34E8-D5ED-48F2-8D02-8EF517B0F4B8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D552B-EDDF-4DF1-826A-92D31AFC85A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39882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60655-04EE-4A3F-B612-3AC23AEAE6CF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763696-56AD-487F-9A75-78F12D7B82B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8050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7D346-6A41-4849-984D-85BE2E3F632D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DCAC86-D128-4E73-ABE8-939D5EA2204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34289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5DEAA-3FBF-4FF2-A120-1F6B2FEE23FB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E4F3D-A2C2-475D-A42B-68E62F374FA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12176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66784-746E-4678-AC8C-3E8EFD34F0EA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DE5FB-C3A2-4E29-AEAE-5AB2296BC3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26613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871BE-AE6D-47B0-AF81-40CF3E8E5952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B3D00B-8BDD-4F98-8BED-ED54CC6298E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1942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4422D-E104-4F3E-963F-FC33790BF654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7A6D61-D7DD-47C6-B53E-6946357203E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88352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AD4D0-5511-441C-BCA9-1B84C1E73DA4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43213-790F-45E6-BF0B-32BE5F755D9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38062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12574-6268-435D-BEE7-5F205A84E86E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8300AA-9366-4683-8D59-FBE5FCD00A8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1861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27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 smtClean="0"/>
            </a:lvl1pPr>
          </a:lstStyle>
          <a:p>
            <a:pPr>
              <a:defRPr/>
            </a:pPr>
            <a:fld id="{F43DE67F-9032-49B4-92D9-942782AB0754}" type="datetimeFigureOut">
              <a:rPr lang="ru-RU"/>
              <a:pPr>
                <a:defRPr/>
              </a:pPr>
              <a:t>06.05.2020</a:t>
            </a:fld>
            <a:endParaRPr lang="ru-RU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 smtClean="0"/>
            </a:lvl1pPr>
          </a:lstStyle>
          <a:p>
            <a:pPr>
              <a:defRPr/>
            </a:pPr>
            <a:fld id="{0F842520-AEC9-4AA8-8DAC-B7985F0DC7F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539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ebp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Заголовок 1"/>
          <p:cNvSpPr>
            <a:spLocks noGrp="1"/>
          </p:cNvSpPr>
          <p:nvPr>
            <p:ph type="ctrTitle"/>
          </p:nvPr>
        </p:nvSpPr>
        <p:spPr>
          <a:xfrm>
            <a:off x="3149600" y="164637"/>
            <a:ext cx="5850384" cy="3552395"/>
          </a:xfrm>
          <a:solidFill>
            <a:schemeClr val="bg1">
              <a:alpha val="61960"/>
            </a:schemeClr>
          </a:solidFill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  <a:defRPr/>
            </a:pPr>
            <a:r>
              <a:rPr lang="ru-RU" sz="4000" b="1" dirty="0" err="1" smtClean="0">
                <a:solidFill>
                  <a:srgbClr val="FC9602"/>
                </a:solidFill>
                <a:latin typeface="Arial" charset="0"/>
                <a:cs typeface="Arial" charset="0"/>
              </a:rPr>
              <a:t>Додаємо</a:t>
            </a:r>
            <a:r>
              <a:rPr lang="ru-RU" sz="4000" b="1" dirty="0" smtClean="0">
                <a:solidFill>
                  <a:srgbClr val="FC9602"/>
                </a:solidFill>
                <a:latin typeface="Arial" charset="0"/>
                <a:cs typeface="Arial" charset="0"/>
              </a:rPr>
              <a:t> </a:t>
            </a:r>
            <a:r>
              <a:rPr lang="ru-RU" sz="4000" b="1" dirty="0">
                <a:solidFill>
                  <a:srgbClr val="FC9602"/>
                </a:solidFill>
                <a:latin typeface="Arial" charset="0"/>
                <a:cs typeface="Arial" charset="0"/>
              </a:rPr>
              <a:t>і </a:t>
            </a:r>
            <a:r>
              <a:rPr lang="ru-RU" sz="4000" b="1" dirty="0" err="1" smtClean="0">
                <a:solidFill>
                  <a:srgbClr val="FC9602"/>
                </a:solidFill>
                <a:latin typeface="Arial" charset="0"/>
                <a:cs typeface="Arial" charset="0"/>
              </a:rPr>
              <a:t>віднімаємо</a:t>
            </a:r>
            <a:r>
              <a:rPr lang="ru-RU" sz="4000" b="1" dirty="0" smtClean="0">
                <a:solidFill>
                  <a:srgbClr val="FC9602"/>
                </a:solidFill>
                <a:latin typeface="Arial" charset="0"/>
                <a:cs typeface="Arial" charset="0"/>
              </a:rPr>
              <a:t> число </a:t>
            </a:r>
            <a:r>
              <a:rPr lang="ru-RU" sz="4000" b="1" dirty="0">
                <a:solidFill>
                  <a:srgbClr val="FC9602"/>
                </a:solidFill>
                <a:latin typeface="Arial" charset="0"/>
                <a:cs typeface="Arial" charset="0"/>
              </a:rPr>
              <a:t>1</a:t>
            </a:r>
            <a:r>
              <a:rPr lang="uk-UA" sz="3600" dirty="0" smtClean="0">
                <a:solidFill>
                  <a:srgbClr val="414141"/>
                </a:solidFill>
                <a:latin typeface="Arial" charset="0"/>
                <a:cs typeface="Arial" charset="0"/>
              </a:rPr>
              <a:t/>
            </a:r>
            <a:br>
              <a:rPr lang="uk-UA" sz="3600" dirty="0" smtClean="0">
                <a:solidFill>
                  <a:srgbClr val="414141"/>
                </a:solidFill>
                <a:latin typeface="Arial" charset="0"/>
                <a:cs typeface="Arial" charset="0"/>
              </a:rPr>
            </a:br>
            <a:r>
              <a:rPr lang="uk-UA" sz="3600" b="1" dirty="0" smtClean="0">
                <a:solidFill>
                  <a:srgbClr val="FC960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3600" b="1" dirty="0" smtClean="0">
                <a:solidFill>
                  <a:srgbClr val="FC960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dirty="0">
              <a:solidFill>
                <a:srgbClr val="414141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59000" y="3730372"/>
            <a:ext cx="642004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uk-UA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9602"/>
                </a:solidFill>
                <a:effectLst/>
                <a:uLnTx/>
                <a:uFillTx/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Кисіль Марина Вікторівна, </a:t>
            </a:r>
            <a:br>
              <a:rPr kumimoji="0" lang="uk-UA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C9602"/>
                </a:solidFill>
                <a:effectLst/>
                <a:uLnTx/>
                <a:uFillTx/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</a:br>
            <a:r>
              <a:rPr lang="ru-RU" sz="2000" b="1" kern="0" dirty="0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учитель </a:t>
            </a:r>
            <a:r>
              <a:rPr lang="ru-RU" sz="2000" b="1" kern="0" dirty="0" err="1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початкових</a:t>
            </a:r>
            <a:r>
              <a:rPr lang="ru-RU" sz="2000" b="1" kern="0" dirty="0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000" b="1" kern="0" dirty="0" err="1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класів</a:t>
            </a:r>
            <a:r>
              <a:rPr lang="ru-RU" sz="2000" b="1" kern="0" dirty="0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000" b="1" kern="0" dirty="0" err="1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Криворізької</a:t>
            </a:r>
            <a:r>
              <a:rPr lang="ru-RU" sz="2000" b="1" kern="0" dirty="0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000" b="1" kern="0" dirty="0" err="1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спеціалізованої</a:t>
            </a:r>
            <a:r>
              <a:rPr lang="ru-RU" sz="2000" b="1" kern="0" dirty="0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000" b="1" kern="0" dirty="0" err="1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школи</a:t>
            </a:r>
            <a:r>
              <a:rPr lang="ru-RU" sz="2000" b="1" kern="0" dirty="0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 № 70 з </a:t>
            </a:r>
            <a:r>
              <a:rPr lang="ru-RU" sz="2000" b="1" kern="0" dirty="0" err="1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поглибленим</a:t>
            </a:r>
            <a:r>
              <a:rPr lang="ru-RU" sz="2000" b="1" kern="0" dirty="0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000" b="1" kern="0" dirty="0" err="1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вивченням</a:t>
            </a:r>
            <a:r>
              <a:rPr lang="ru-RU" sz="2000" b="1" kern="0" dirty="0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000" b="1" kern="0" dirty="0" err="1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економіки</a:t>
            </a:r>
            <a:r>
              <a:rPr lang="ru-RU" sz="2000" b="1" kern="0" dirty="0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  <a:t> та права</a:t>
            </a:r>
            <a:br>
              <a:rPr lang="ru-RU" sz="2000" b="1" kern="0" dirty="0">
                <a:solidFill>
                  <a:schemeClr val="bg2">
                    <a:lumMod val="75000"/>
                  </a:schemeClr>
                </a:solidFill>
                <a:latin typeface="Bahnschrift SemiBold" panose="020B0502040204020203" pitchFamily="34" charset="0"/>
                <a:ea typeface="+mj-ea"/>
                <a:cs typeface="Arial" panose="020B0604020202020204" pitchFamily="34" charset="0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61257" y="245272"/>
            <a:ext cx="3762103" cy="6529382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39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130"/>
            <a:ext cx="9144000" cy="718457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61257" y="0"/>
            <a:ext cx="8360229" cy="1547664"/>
          </a:xfrm>
          <a:prstGeom prst="rect">
            <a:avLst/>
          </a:prstGeom>
          <a:effectLst/>
          <a:ex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Font typeface="Georgia" pitchFamily="18" charset="0"/>
              <a:buNone/>
              <a:defRPr/>
            </a:pPr>
            <a:r>
              <a:rPr lang="ru-RU" sz="4400" dirty="0" err="1" smtClean="0">
                <a:ln w="285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Математичне</a:t>
            </a:r>
            <a:r>
              <a:rPr lang="ru-RU" sz="4400" dirty="0" smtClean="0">
                <a:ln w="285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br>
              <a:rPr lang="ru-RU" sz="4400" dirty="0" smtClean="0">
                <a:ln w="285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4400" dirty="0" smtClean="0">
                <a:ln w="285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кафе </a:t>
            </a:r>
            <a:endParaRPr lang="ru-RU" sz="4400" dirty="0">
              <a:ln w="28575">
                <a:solidFill>
                  <a:srgbClr val="FF0000"/>
                </a:solidFill>
                <a:prstDash val="solid"/>
                <a:miter lim="800000"/>
              </a:ln>
              <a:solidFill>
                <a:srgbClr val="8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79" t="22870" r="9081" b="14859"/>
          <a:stretch>
            <a:fillRect/>
          </a:stretch>
        </p:blipFill>
        <p:spPr bwMode="auto">
          <a:xfrm>
            <a:off x="-295275" y="133084"/>
            <a:ext cx="3862287" cy="6248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628650" y="133084"/>
            <a:ext cx="7886699" cy="10472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                                </a:t>
            </a:r>
            <a:r>
              <a:rPr kumimoji="0" lang="uk-UA" alt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Меню</a:t>
            </a:r>
            <a:endParaRPr kumimoji="0" lang="ru-RU" altLang="ru-RU" sz="44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3186249" y="922191"/>
            <a:ext cx="6275251" cy="5249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lvl="0" indent="-2667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55600" algn="l"/>
                <a:tab pos="444500" algn="l"/>
              </a:tabLst>
              <a:defRPr/>
            </a:pP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Салат «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Казковий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під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соусом </a:t>
            </a:r>
            <a:b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питань</a:t>
            </a:r>
            <a:endParaRPr kumimoji="0" lang="ru-RU" alt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66700" indent="-266700">
              <a:tabLst>
                <a:tab pos="355600" algn="l"/>
                <a:tab pos="444500" algn="l"/>
              </a:tabLst>
              <a:defRPr/>
            </a:pP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Нарізка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числова</a:t>
            </a:r>
            <a:endParaRPr kumimoji="0" lang="ru-RU" alt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lvl="0" indent="-2667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55600" algn="l"/>
                <a:tab pos="444500" algn="l"/>
              </a:tabLst>
              <a:defRPr/>
            </a:pP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Піца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з  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гострими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приправами </a:t>
            </a:r>
            <a:b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із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уваги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та</a:t>
            </a:r>
            <a:r>
              <a:rPr kumimoji="0" lang="ru-RU" altLang="ru-RU" sz="28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мислення</a:t>
            </a:r>
            <a:endParaRPr kumimoji="0" lang="ru-RU" alt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66700" marR="0" lvl="0" indent="-2667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55600" algn="l"/>
                <a:tab pos="444500" algn="l"/>
              </a:tabLst>
              <a:defRPr/>
            </a:pPr>
            <a:r>
              <a:rPr lang="ru-RU" altLang="ru-RU" b="1" dirty="0" err="1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Математичний</a:t>
            </a:r>
            <a:r>
              <a:rPr lang="ru-RU" altLang="ru-RU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рулет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з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начинкою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b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із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мір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довжини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266700" marR="0" lvl="0" indent="-2667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55600" algn="l"/>
                <a:tab pos="444500" algn="l"/>
              </a:tabLst>
              <a:defRPr/>
            </a:pP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Комплімент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від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шеф-кухаря</a:t>
            </a:r>
          </a:p>
          <a:p>
            <a:pPr marL="266700" indent="-266700">
              <a:tabLst>
                <a:tab pos="355600" algn="l"/>
                <a:tab pos="444500" algn="l"/>
              </a:tabLst>
              <a:defRPr/>
            </a:pP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Десерт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зі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збитими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вершками </a:t>
            </a:r>
            <a:b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 </a:t>
            </a:r>
            <a:r>
              <a:rPr kumimoji="0" lang="ru-RU" alt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начинкою</a:t>
            </a:r>
            <a:r>
              <a:rPr lang="ru-RU" altLang="ru-RU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altLang="ru-RU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endParaRPr kumimoji="0" lang="ru-RU" alt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alt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33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4297"/>
            <a:ext cx="9143999" cy="513370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6710" y="412682"/>
            <a:ext cx="1597290" cy="120711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90003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C00000"/>
                </a:solidFill>
              </a:rPr>
              <a:t>Салат «Казковий» під соусом запитань</a:t>
            </a:r>
            <a:endParaRPr lang="ru-RU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56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14537"/>
          <a:stretch/>
        </p:blipFill>
        <p:spPr bwMode="auto">
          <a:xfrm>
            <a:off x="1519880" y="1772816"/>
            <a:ext cx="7033247" cy="2691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7812" y="395751"/>
            <a:ext cx="1597290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92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5"/>
          <p:cNvSpPr txBox="1">
            <a:spLocks noChangeArrowheads="1"/>
          </p:cNvSpPr>
          <p:nvPr/>
        </p:nvSpPr>
        <p:spPr bwMode="auto">
          <a:xfrm>
            <a:off x="3061072" y="2751311"/>
            <a:ext cx="12939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30 </a:t>
            </a:r>
            <a:r>
              <a:rPr kumimoji="0" lang="uk-UA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+ </a:t>
            </a:r>
            <a:r>
              <a:rPr kumimoji="0" lang="uk-UA" sz="24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7</a:t>
            </a:r>
            <a:r>
              <a:rPr kumimoji="0" lang="uk-UA" sz="2400" b="0" i="1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=</a:t>
            </a:r>
            <a:endParaRPr kumimoji="0" lang="ru-RU" sz="24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3805" name="Freeform 13"/>
          <p:cNvSpPr>
            <a:spLocks/>
          </p:cNvSpPr>
          <p:nvPr/>
        </p:nvSpPr>
        <p:spPr bwMode="auto">
          <a:xfrm>
            <a:off x="3277691" y="2607518"/>
            <a:ext cx="1150938" cy="215900"/>
          </a:xfrm>
          <a:custGeom>
            <a:avLst/>
            <a:gdLst>
              <a:gd name="T0" fmla="*/ 0 w 2222"/>
              <a:gd name="T1" fmla="*/ 2147483647 h 205"/>
              <a:gd name="T2" fmla="*/ 2147483647 w 2222"/>
              <a:gd name="T3" fmla="*/ 2147483647 h 205"/>
              <a:gd name="T4" fmla="*/ 2147483647 w 2222"/>
              <a:gd name="T5" fmla="*/ 2147483647 h 205"/>
              <a:gd name="T6" fmla="*/ 2147483647 w 2222"/>
              <a:gd name="T7" fmla="*/ 0 h 205"/>
              <a:gd name="T8" fmla="*/ 2147483647 w 2222"/>
              <a:gd name="T9" fmla="*/ 0 h 205"/>
              <a:gd name="T10" fmla="*/ 2147483647 w 2222"/>
              <a:gd name="T11" fmla="*/ 2147483647 h 205"/>
              <a:gd name="T12" fmla="*/ 2147483647 w 2222"/>
              <a:gd name="T13" fmla="*/ 2147483647 h 205"/>
              <a:gd name="T14" fmla="*/ 2147483647 w 2222"/>
              <a:gd name="T15" fmla="*/ 2147483647 h 205"/>
              <a:gd name="T16" fmla="*/ 2147483647 w 2222"/>
              <a:gd name="T17" fmla="*/ 2147483647 h 205"/>
              <a:gd name="T18" fmla="*/ 2147483647 w 2222"/>
              <a:gd name="T19" fmla="*/ 2147483647 h 20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222"/>
              <a:gd name="T31" fmla="*/ 0 h 205"/>
              <a:gd name="T32" fmla="*/ 2222 w 2222"/>
              <a:gd name="T33" fmla="*/ 205 h 20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222" h="205">
                <a:moveTo>
                  <a:pt x="0" y="204"/>
                </a:moveTo>
                <a:lnTo>
                  <a:pt x="504" y="79"/>
                </a:lnTo>
                <a:lnTo>
                  <a:pt x="786" y="17"/>
                </a:lnTo>
                <a:lnTo>
                  <a:pt x="1001" y="0"/>
                </a:lnTo>
                <a:lnTo>
                  <a:pt x="1283" y="0"/>
                </a:lnTo>
                <a:lnTo>
                  <a:pt x="1424" y="17"/>
                </a:lnTo>
                <a:lnTo>
                  <a:pt x="1554" y="34"/>
                </a:lnTo>
                <a:lnTo>
                  <a:pt x="1599" y="46"/>
                </a:lnTo>
                <a:lnTo>
                  <a:pt x="1808" y="102"/>
                </a:lnTo>
                <a:lnTo>
                  <a:pt x="2222" y="205"/>
                </a:lnTo>
              </a:path>
            </a:pathLst>
          </a:cu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3806" name="Freeform 14"/>
          <p:cNvSpPr>
            <a:spLocks/>
          </p:cNvSpPr>
          <p:nvPr/>
        </p:nvSpPr>
        <p:spPr bwMode="auto">
          <a:xfrm>
            <a:off x="3853954" y="2678956"/>
            <a:ext cx="790575" cy="144462"/>
          </a:xfrm>
          <a:custGeom>
            <a:avLst/>
            <a:gdLst>
              <a:gd name="T0" fmla="*/ 0 w 2222"/>
              <a:gd name="T1" fmla="*/ 2147483647 h 205"/>
              <a:gd name="T2" fmla="*/ 2147483647 w 2222"/>
              <a:gd name="T3" fmla="*/ 2147483647 h 205"/>
              <a:gd name="T4" fmla="*/ 2147483647 w 2222"/>
              <a:gd name="T5" fmla="*/ 2147483647 h 205"/>
              <a:gd name="T6" fmla="*/ 2147483647 w 2222"/>
              <a:gd name="T7" fmla="*/ 0 h 205"/>
              <a:gd name="T8" fmla="*/ 2147483647 w 2222"/>
              <a:gd name="T9" fmla="*/ 0 h 205"/>
              <a:gd name="T10" fmla="*/ 2147483647 w 2222"/>
              <a:gd name="T11" fmla="*/ 2147483647 h 205"/>
              <a:gd name="T12" fmla="*/ 2147483647 w 2222"/>
              <a:gd name="T13" fmla="*/ 2147483647 h 205"/>
              <a:gd name="T14" fmla="*/ 2147483647 w 2222"/>
              <a:gd name="T15" fmla="*/ 2147483647 h 205"/>
              <a:gd name="T16" fmla="*/ 2147483647 w 2222"/>
              <a:gd name="T17" fmla="*/ 2147483647 h 205"/>
              <a:gd name="T18" fmla="*/ 2147483647 w 2222"/>
              <a:gd name="T19" fmla="*/ 2147483647 h 20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222"/>
              <a:gd name="T31" fmla="*/ 0 h 205"/>
              <a:gd name="T32" fmla="*/ 2222 w 2222"/>
              <a:gd name="T33" fmla="*/ 205 h 20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222" h="205">
                <a:moveTo>
                  <a:pt x="0" y="204"/>
                </a:moveTo>
                <a:lnTo>
                  <a:pt x="504" y="79"/>
                </a:lnTo>
                <a:lnTo>
                  <a:pt x="786" y="17"/>
                </a:lnTo>
                <a:lnTo>
                  <a:pt x="1001" y="0"/>
                </a:lnTo>
                <a:lnTo>
                  <a:pt x="1283" y="0"/>
                </a:lnTo>
                <a:lnTo>
                  <a:pt x="1424" y="17"/>
                </a:lnTo>
                <a:lnTo>
                  <a:pt x="1554" y="34"/>
                </a:lnTo>
                <a:lnTo>
                  <a:pt x="1599" y="46"/>
                </a:lnTo>
                <a:lnTo>
                  <a:pt x="1808" y="102"/>
                </a:lnTo>
                <a:lnTo>
                  <a:pt x="2222" y="205"/>
                </a:lnTo>
              </a:path>
            </a:pathLst>
          </a:cu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1753" name="Text Box 16"/>
          <p:cNvSpPr txBox="1">
            <a:spLocks noChangeArrowheads="1"/>
          </p:cNvSpPr>
          <p:nvPr/>
        </p:nvSpPr>
        <p:spPr bwMode="auto">
          <a:xfrm>
            <a:off x="2989064" y="3687415"/>
            <a:ext cx="12939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80 </a:t>
            </a:r>
            <a:r>
              <a:rPr kumimoji="0" lang="uk-UA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+ </a:t>
            </a:r>
            <a:r>
              <a:rPr kumimoji="0" lang="uk-UA" sz="24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1</a:t>
            </a:r>
            <a:r>
              <a:rPr kumimoji="0" lang="uk-UA" sz="2400" b="0" i="1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=</a:t>
            </a:r>
            <a:endParaRPr kumimoji="0" lang="ru-RU" sz="24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755" name="Text Box 18"/>
          <p:cNvSpPr txBox="1">
            <a:spLocks noChangeArrowheads="1"/>
          </p:cNvSpPr>
          <p:nvPr/>
        </p:nvSpPr>
        <p:spPr bwMode="auto">
          <a:xfrm>
            <a:off x="4285208" y="3687415"/>
            <a:ext cx="3385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8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756" name="Text Box 19"/>
          <p:cNvSpPr txBox="1">
            <a:spLocks noChangeArrowheads="1"/>
          </p:cNvSpPr>
          <p:nvPr/>
        </p:nvSpPr>
        <p:spPr bwMode="auto">
          <a:xfrm>
            <a:off x="4501654" y="3687018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1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3813" name="Freeform 21"/>
          <p:cNvSpPr>
            <a:spLocks/>
          </p:cNvSpPr>
          <p:nvPr/>
        </p:nvSpPr>
        <p:spPr bwMode="auto">
          <a:xfrm>
            <a:off x="3277691" y="3602881"/>
            <a:ext cx="1223963" cy="215900"/>
          </a:xfrm>
          <a:custGeom>
            <a:avLst/>
            <a:gdLst>
              <a:gd name="T0" fmla="*/ 0 w 2222"/>
              <a:gd name="T1" fmla="*/ 2147483647 h 205"/>
              <a:gd name="T2" fmla="*/ 2147483647 w 2222"/>
              <a:gd name="T3" fmla="*/ 2147483647 h 205"/>
              <a:gd name="T4" fmla="*/ 2147483647 w 2222"/>
              <a:gd name="T5" fmla="*/ 2147483647 h 205"/>
              <a:gd name="T6" fmla="*/ 2147483647 w 2222"/>
              <a:gd name="T7" fmla="*/ 0 h 205"/>
              <a:gd name="T8" fmla="*/ 2147483647 w 2222"/>
              <a:gd name="T9" fmla="*/ 0 h 205"/>
              <a:gd name="T10" fmla="*/ 2147483647 w 2222"/>
              <a:gd name="T11" fmla="*/ 2147483647 h 205"/>
              <a:gd name="T12" fmla="*/ 2147483647 w 2222"/>
              <a:gd name="T13" fmla="*/ 2147483647 h 205"/>
              <a:gd name="T14" fmla="*/ 2147483647 w 2222"/>
              <a:gd name="T15" fmla="*/ 2147483647 h 205"/>
              <a:gd name="T16" fmla="*/ 2147483647 w 2222"/>
              <a:gd name="T17" fmla="*/ 2147483647 h 205"/>
              <a:gd name="T18" fmla="*/ 2147483647 w 2222"/>
              <a:gd name="T19" fmla="*/ 2147483647 h 20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222"/>
              <a:gd name="T31" fmla="*/ 0 h 205"/>
              <a:gd name="T32" fmla="*/ 2222 w 2222"/>
              <a:gd name="T33" fmla="*/ 205 h 20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222" h="205">
                <a:moveTo>
                  <a:pt x="0" y="204"/>
                </a:moveTo>
                <a:lnTo>
                  <a:pt x="504" y="79"/>
                </a:lnTo>
                <a:lnTo>
                  <a:pt x="786" y="17"/>
                </a:lnTo>
                <a:lnTo>
                  <a:pt x="1001" y="0"/>
                </a:lnTo>
                <a:lnTo>
                  <a:pt x="1283" y="0"/>
                </a:lnTo>
                <a:lnTo>
                  <a:pt x="1424" y="17"/>
                </a:lnTo>
                <a:lnTo>
                  <a:pt x="1554" y="34"/>
                </a:lnTo>
                <a:lnTo>
                  <a:pt x="1599" y="46"/>
                </a:lnTo>
                <a:lnTo>
                  <a:pt x="1808" y="102"/>
                </a:lnTo>
                <a:lnTo>
                  <a:pt x="2222" y="205"/>
                </a:lnTo>
              </a:path>
            </a:pathLst>
          </a:cu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3814" name="Freeform 22"/>
          <p:cNvSpPr>
            <a:spLocks/>
          </p:cNvSpPr>
          <p:nvPr/>
        </p:nvSpPr>
        <p:spPr bwMode="auto">
          <a:xfrm>
            <a:off x="3853954" y="3615581"/>
            <a:ext cx="790575" cy="215900"/>
          </a:xfrm>
          <a:custGeom>
            <a:avLst/>
            <a:gdLst>
              <a:gd name="T0" fmla="*/ 0 w 2222"/>
              <a:gd name="T1" fmla="*/ 2147483647 h 205"/>
              <a:gd name="T2" fmla="*/ 2147483647 w 2222"/>
              <a:gd name="T3" fmla="*/ 2147483647 h 205"/>
              <a:gd name="T4" fmla="*/ 2147483647 w 2222"/>
              <a:gd name="T5" fmla="*/ 2147483647 h 205"/>
              <a:gd name="T6" fmla="*/ 2147483647 w 2222"/>
              <a:gd name="T7" fmla="*/ 0 h 205"/>
              <a:gd name="T8" fmla="*/ 2147483647 w 2222"/>
              <a:gd name="T9" fmla="*/ 0 h 205"/>
              <a:gd name="T10" fmla="*/ 2147483647 w 2222"/>
              <a:gd name="T11" fmla="*/ 2147483647 h 205"/>
              <a:gd name="T12" fmla="*/ 2147483647 w 2222"/>
              <a:gd name="T13" fmla="*/ 2147483647 h 205"/>
              <a:gd name="T14" fmla="*/ 2147483647 w 2222"/>
              <a:gd name="T15" fmla="*/ 2147483647 h 205"/>
              <a:gd name="T16" fmla="*/ 2147483647 w 2222"/>
              <a:gd name="T17" fmla="*/ 2147483647 h 205"/>
              <a:gd name="T18" fmla="*/ 2147483647 w 2222"/>
              <a:gd name="T19" fmla="*/ 2147483647 h 20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222"/>
              <a:gd name="T31" fmla="*/ 0 h 205"/>
              <a:gd name="T32" fmla="*/ 2222 w 2222"/>
              <a:gd name="T33" fmla="*/ 205 h 20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222" h="205">
                <a:moveTo>
                  <a:pt x="0" y="204"/>
                </a:moveTo>
                <a:lnTo>
                  <a:pt x="504" y="79"/>
                </a:lnTo>
                <a:lnTo>
                  <a:pt x="786" y="17"/>
                </a:lnTo>
                <a:lnTo>
                  <a:pt x="1001" y="0"/>
                </a:lnTo>
                <a:lnTo>
                  <a:pt x="1283" y="0"/>
                </a:lnTo>
                <a:lnTo>
                  <a:pt x="1424" y="17"/>
                </a:lnTo>
                <a:lnTo>
                  <a:pt x="1554" y="34"/>
                </a:lnTo>
                <a:lnTo>
                  <a:pt x="1599" y="46"/>
                </a:lnTo>
                <a:lnTo>
                  <a:pt x="1808" y="102"/>
                </a:lnTo>
                <a:lnTo>
                  <a:pt x="2222" y="205"/>
                </a:lnTo>
              </a:path>
            </a:pathLst>
          </a:cu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1760" name="Text Box 23"/>
          <p:cNvSpPr txBox="1">
            <a:spLocks noChangeArrowheads="1"/>
          </p:cNvSpPr>
          <p:nvPr/>
        </p:nvSpPr>
        <p:spPr bwMode="auto">
          <a:xfrm>
            <a:off x="3061072" y="4767535"/>
            <a:ext cx="215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20</a:t>
            </a:r>
            <a:r>
              <a:rPr kumimoji="0" lang="uk-UA" sz="24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uk-UA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+ </a:t>
            </a:r>
            <a:r>
              <a:rPr kumimoji="0" lang="uk-UA" sz="24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6</a:t>
            </a:r>
            <a:r>
              <a:rPr kumimoji="0" lang="uk-UA" sz="2400" b="0" i="1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=</a:t>
            </a:r>
            <a:endParaRPr kumimoji="0" lang="ru-RU" sz="24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762" name="Text Box 25"/>
          <p:cNvSpPr txBox="1">
            <a:spLocks noChangeArrowheads="1"/>
          </p:cNvSpPr>
          <p:nvPr/>
        </p:nvSpPr>
        <p:spPr bwMode="auto">
          <a:xfrm>
            <a:off x="4285208" y="4767535"/>
            <a:ext cx="3385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2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763" name="Text Box 26"/>
          <p:cNvSpPr txBox="1">
            <a:spLocks noChangeArrowheads="1"/>
          </p:cNvSpPr>
          <p:nvPr/>
        </p:nvSpPr>
        <p:spPr bwMode="auto">
          <a:xfrm>
            <a:off x="4501654" y="4768106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6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3820" name="Freeform 28"/>
          <p:cNvSpPr>
            <a:spLocks/>
          </p:cNvSpPr>
          <p:nvPr/>
        </p:nvSpPr>
        <p:spPr bwMode="auto">
          <a:xfrm>
            <a:off x="3323729" y="4682381"/>
            <a:ext cx="1223962" cy="215900"/>
          </a:xfrm>
          <a:custGeom>
            <a:avLst/>
            <a:gdLst>
              <a:gd name="T0" fmla="*/ 0 w 2222"/>
              <a:gd name="T1" fmla="*/ 2147483647 h 205"/>
              <a:gd name="T2" fmla="*/ 2147483647 w 2222"/>
              <a:gd name="T3" fmla="*/ 2147483647 h 205"/>
              <a:gd name="T4" fmla="*/ 2147483647 w 2222"/>
              <a:gd name="T5" fmla="*/ 2147483647 h 205"/>
              <a:gd name="T6" fmla="*/ 2147483647 w 2222"/>
              <a:gd name="T7" fmla="*/ 0 h 205"/>
              <a:gd name="T8" fmla="*/ 2147483647 w 2222"/>
              <a:gd name="T9" fmla="*/ 0 h 205"/>
              <a:gd name="T10" fmla="*/ 2147483647 w 2222"/>
              <a:gd name="T11" fmla="*/ 2147483647 h 205"/>
              <a:gd name="T12" fmla="*/ 2147483647 w 2222"/>
              <a:gd name="T13" fmla="*/ 2147483647 h 205"/>
              <a:gd name="T14" fmla="*/ 2147483647 w 2222"/>
              <a:gd name="T15" fmla="*/ 2147483647 h 205"/>
              <a:gd name="T16" fmla="*/ 2147483647 w 2222"/>
              <a:gd name="T17" fmla="*/ 2147483647 h 205"/>
              <a:gd name="T18" fmla="*/ 2147483647 w 2222"/>
              <a:gd name="T19" fmla="*/ 2147483647 h 20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222"/>
              <a:gd name="T31" fmla="*/ 0 h 205"/>
              <a:gd name="T32" fmla="*/ 2222 w 2222"/>
              <a:gd name="T33" fmla="*/ 205 h 20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222" h="205">
                <a:moveTo>
                  <a:pt x="0" y="204"/>
                </a:moveTo>
                <a:lnTo>
                  <a:pt x="504" y="79"/>
                </a:lnTo>
                <a:lnTo>
                  <a:pt x="786" y="17"/>
                </a:lnTo>
                <a:lnTo>
                  <a:pt x="1001" y="0"/>
                </a:lnTo>
                <a:lnTo>
                  <a:pt x="1283" y="0"/>
                </a:lnTo>
                <a:lnTo>
                  <a:pt x="1424" y="17"/>
                </a:lnTo>
                <a:lnTo>
                  <a:pt x="1554" y="34"/>
                </a:lnTo>
                <a:lnTo>
                  <a:pt x="1599" y="46"/>
                </a:lnTo>
                <a:lnTo>
                  <a:pt x="1808" y="102"/>
                </a:lnTo>
                <a:lnTo>
                  <a:pt x="2222" y="205"/>
                </a:lnTo>
              </a:path>
            </a:pathLst>
          </a:cu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3821" name="Freeform 29"/>
          <p:cNvSpPr>
            <a:spLocks/>
          </p:cNvSpPr>
          <p:nvPr/>
        </p:nvSpPr>
        <p:spPr bwMode="auto">
          <a:xfrm>
            <a:off x="3996829" y="4768106"/>
            <a:ext cx="719137" cy="142875"/>
          </a:xfrm>
          <a:custGeom>
            <a:avLst/>
            <a:gdLst>
              <a:gd name="T0" fmla="*/ 0 w 2222"/>
              <a:gd name="T1" fmla="*/ 2147483647 h 205"/>
              <a:gd name="T2" fmla="*/ 2147483647 w 2222"/>
              <a:gd name="T3" fmla="*/ 2147483647 h 205"/>
              <a:gd name="T4" fmla="*/ 2147483647 w 2222"/>
              <a:gd name="T5" fmla="*/ 2147483647 h 205"/>
              <a:gd name="T6" fmla="*/ 2147483647 w 2222"/>
              <a:gd name="T7" fmla="*/ 0 h 205"/>
              <a:gd name="T8" fmla="*/ 2147483647 w 2222"/>
              <a:gd name="T9" fmla="*/ 0 h 205"/>
              <a:gd name="T10" fmla="*/ 2147483647 w 2222"/>
              <a:gd name="T11" fmla="*/ 2147483647 h 205"/>
              <a:gd name="T12" fmla="*/ 2147483647 w 2222"/>
              <a:gd name="T13" fmla="*/ 2147483647 h 205"/>
              <a:gd name="T14" fmla="*/ 2147483647 w 2222"/>
              <a:gd name="T15" fmla="*/ 2147483647 h 205"/>
              <a:gd name="T16" fmla="*/ 2147483647 w 2222"/>
              <a:gd name="T17" fmla="*/ 2147483647 h 205"/>
              <a:gd name="T18" fmla="*/ 2147483647 w 2222"/>
              <a:gd name="T19" fmla="*/ 2147483647 h 20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222"/>
              <a:gd name="T31" fmla="*/ 0 h 205"/>
              <a:gd name="T32" fmla="*/ 2222 w 2222"/>
              <a:gd name="T33" fmla="*/ 205 h 20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222" h="205">
                <a:moveTo>
                  <a:pt x="0" y="204"/>
                </a:moveTo>
                <a:lnTo>
                  <a:pt x="504" y="79"/>
                </a:lnTo>
                <a:lnTo>
                  <a:pt x="786" y="17"/>
                </a:lnTo>
                <a:lnTo>
                  <a:pt x="1001" y="0"/>
                </a:lnTo>
                <a:lnTo>
                  <a:pt x="1283" y="0"/>
                </a:lnTo>
                <a:lnTo>
                  <a:pt x="1424" y="17"/>
                </a:lnTo>
                <a:lnTo>
                  <a:pt x="1554" y="34"/>
                </a:lnTo>
                <a:lnTo>
                  <a:pt x="1599" y="46"/>
                </a:lnTo>
                <a:lnTo>
                  <a:pt x="1808" y="102"/>
                </a:lnTo>
                <a:lnTo>
                  <a:pt x="2222" y="205"/>
                </a:lnTo>
              </a:path>
            </a:pathLst>
          </a:cu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1785" name="Text Box 48"/>
          <p:cNvSpPr txBox="1">
            <a:spLocks noChangeArrowheads="1"/>
          </p:cNvSpPr>
          <p:nvPr/>
        </p:nvSpPr>
        <p:spPr bwMode="auto">
          <a:xfrm>
            <a:off x="2989064" y="2751311"/>
            <a:ext cx="5693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uk-UA" sz="2400" b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30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786" name="Text Box 49"/>
          <p:cNvSpPr txBox="1">
            <a:spLocks noChangeArrowheads="1"/>
          </p:cNvSpPr>
          <p:nvPr/>
        </p:nvSpPr>
        <p:spPr bwMode="auto">
          <a:xfrm>
            <a:off x="3709491" y="2751981"/>
            <a:ext cx="503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7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788" name="Text Box 51"/>
          <p:cNvSpPr txBox="1">
            <a:spLocks noChangeArrowheads="1"/>
          </p:cNvSpPr>
          <p:nvPr/>
        </p:nvSpPr>
        <p:spPr bwMode="auto">
          <a:xfrm>
            <a:off x="2989064" y="3687415"/>
            <a:ext cx="57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80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789" name="Text Box 52"/>
          <p:cNvSpPr txBox="1">
            <a:spLocks noChangeArrowheads="1"/>
          </p:cNvSpPr>
          <p:nvPr/>
        </p:nvSpPr>
        <p:spPr bwMode="auto">
          <a:xfrm>
            <a:off x="3637136" y="3687415"/>
            <a:ext cx="2873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1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791" name="Text Box 54"/>
          <p:cNvSpPr txBox="1">
            <a:spLocks noChangeArrowheads="1"/>
          </p:cNvSpPr>
          <p:nvPr/>
        </p:nvSpPr>
        <p:spPr bwMode="auto">
          <a:xfrm>
            <a:off x="3059832" y="4767535"/>
            <a:ext cx="4924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20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792" name="Text Box 55"/>
          <p:cNvSpPr txBox="1">
            <a:spLocks noChangeArrowheads="1"/>
          </p:cNvSpPr>
          <p:nvPr/>
        </p:nvSpPr>
        <p:spPr bwMode="auto">
          <a:xfrm>
            <a:off x="3709144" y="4767535"/>
            <a:ext cx="288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6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803" name="Text Box 53"/>
          <p:cNvSpPr txBox="1">
            <a:spLocks noChangeArrowheads="1"/>
          </p:cNvSpPr>
          <p:nvPr/>
        </p:nvSpPr>
        <p:spPr bwMode="auto">
          <a:xfrm>
            <a:off x="4285208" y="2751311"/>
            <a:ext cx="3385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3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804" name="Text Box 61"/>
          <p:cNvSpPr txBox="1">
            <a:spLocks noChangeArrowheads="1"/>
          </p:cNvSpPr>
          <p:nvPr/>
        </p:nvSpPr>
        <p:spPr bwMode="auto">
          <a:xfrm>
            <a:off x="4506056" y="2751311"/>
            <a:ext cx="33172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7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3779912" y="1196752"/>
            <a:ext cx="1800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+</a:t>
            </a:r>
            <a:r>
              <a:rPr kumimoji="0" lang="uk-UA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   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=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0" name="Text Box 9"/>
          <p:cNvSpPr txBox="1">
            <a:spLocks noChangeArrowheads="1"/>
          </p:cNvSpPr>
          <p:nvPr/>
        </p:nvSpPr>
        <p:spPr bwMode="auto">
          <a:xfrm>
            <a:off x="2915816" y="1193378"/>
            <a:ext cx="935508" cy="584775"/>
          </a:xfrm>
          <a:prstGeom prst="rect">
            <a:avLst/>
          </a:prstGeom>
          <a:solidFill>
            <a:srgbClr val="FF99CC">
              <a:alpha val="32941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30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4211960" y="1196752"/>
            <a:ext cx="502990" cy="5794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9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2" name="Text Box 9"/>
          <p:cNvSpPr txBox="1">
            <a:spLocks noChangeArrowheads="1"/>
          </p:cNvSpPr>
          <p:nvPr/>
        </p:nvSpPr>
        <p:spPr bwMode="auto">
          <a:xfrm>
            <a:off x="2915816" y="1196752"/>
            <a:ext cx="935508" cy="584775"/>
          </a:xfrm>
          <a:prstGeom prst="rect">
            <a:avLst/>
          </a:prstGeom>
          <a:solidFill>
            <a:srgbClr val="FF99CC">
              <a:alpha val="32941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30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4211960" y="1196752"/>
            <a:ext cx="502990" cy="5794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9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2681" y="310314"/>
            <a:ext cx="1597290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4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6503E-6 L 0.21666 -0.0002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81503E-6 L 0.10642 -0.0002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5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5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5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500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500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500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50"/>
                            </p:stCondLst>
                            <p:childTnLst>
                              <p:par>
                                <p:cTn id="4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500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500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500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50"/>
                            </p:stCondLst>
                            <p:childTnLst>
                              <p:par>
                                <p:cTn id="53" presetID="27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4" dur="250" autoRev="1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25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5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8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50"/>
                            </p:stCondLst>
                            <p:childTnLst>
                              <p:par>
                                <p:cTn id="69" presetID="27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70" dur="250" autoRev="1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" dur="250" autoRev="1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" dur="250" autoRev="1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autoRev="1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250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8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500"/>
                                        <p:tgtEl>
                                          <p:spTgt spid="317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500"/>
                                        <p:tgtEl>
                                          <p:spTgt spid="317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500"/>
                                        <p:tgtEl>
                                          <p:spTgt spid="317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4" dur="500"/>
                                        <p:tgtEl>
                                          <p:spTgt spid="31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5" dur="500"/>
                                        <p:tgtEl>
                                          <p:spTgt spid="31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500"/>
                                        <p:tgtEl>
                                          <p:spTgt spid="31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250"/>
                            </p:stCondLst>
                            <p:childTnLst>
                              <p:par>
                                <p:cTn id="9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0" dur="500"/>
                                        <p:tgtEl>
                                          <p:spTgt spid="317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1" dur="500"/>
                                        <p:tgtEl>
                                          <p:spTgt spid="317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500"/>
                                        <p:tgtEl>
                                          <p:spTgt spid="317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750"/>
                            </p:stCondLst>
                            <p:childTnLst>
                              <p:par>
                                <p:cTn id="104" presetID="27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5" dur="250" autoRev="1" fill="hold"/>
                                        <p:tgtEl>
                                          <p:spTgt spid="31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6" dur="250" autoRev="1" fill="hold"/>
                                        <p:tgtEl>
                                          <p:spTgt spid="31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7" dur="250" autoRev="1" fill="hold"/>
                                        <p:tgtEl>
                                          <p:spTgt spid="31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50" autoRev="1" fill="hold"/>
                                        <p:tgtEl>
                                          <p:spTgt spid="31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25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4250"/>
                            </p:stCondLst>
                            <p:childTnLst>
                              <p:par>
                                <p:cTn id="120" presetID="27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1" dur="250" autoRev="1" fill="hold"/>
                                        <p:tgtEl>
                                          <p:spTgt spid="317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2" dur="250" autoRev="1" fill="hold"/>
                                        <p:tgtEl>
                                          <p:spTgt spid="317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3" dur="250" autoRev="1" fill="hold"/>
                                        <p:tgtEl>
                                          <p:spTgt spid="317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250" autoRev="1" fill="hold"/>
                                        <p:tgtEl>
                                          <p:spTgt spid="317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750"/>
                            </p:stCondLst>
                            <p:childTnLst>
                              <p:par>
                                <p:cTn id="1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250"/>
                            </p:stCondLst>
                            <p:childTnLst>
                              <p:par>
                                <p:cTn id="1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9" dur="500"/>
                                        <p:tgtEl>
                                          <p:spTgt spid="317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0" dur="500"/>
                                        <p:tgtEl>
                                          <p:spTgt spid="317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500"/>
                                        <p:tgtEl>
                                          <p:spTgt spid="317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00"/>
                            </p:stCondLst>
                            <p:childTnLst>
                              <p:par>
                                <p:cTn id="14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5" dur="500"/>
                                        <p:tgtEl>
                                          <p:spTgt spid="317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6" dur="500"/>
                                        <p:tgtEl>
                                          <p:spTgt spid="317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500"/>
                                        <p:tgtEl>
                                          <p:spTgt spid="317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250"/>
                            </p:stCondLst>
                            <p:childTnLst>
                              <p:par>
                                <p:cTn id="14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1" dur="500"/>
                                        <p:tgtEl>
                                          <p:spTgt spid="317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2" dur="500"/>
                                        <p:tgtEl>
                                          <p:spTgt spid="317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500"/>
                                        <p:tgtEl>
                                          <p:spTgt spid="317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5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56" dur="250" autoRev="1" fill="hold"/>
                                        <p:tgtEl>
                                          <p:spTgt spid="317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7" dur="250" autoRev="1" fill="hold"/>
                                        <p:tgtEl>
                                          <p:spTgt spid="317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8" dur="250" autoRev="1" fill="hold"/>
                                        <p:tgtEl>
                                          <p:spTgt spid="317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9" dur="250" autoRev="1" fill="hold"/>
                                        <p:tgtEl>
                                          <p:spTgt spid="317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250"/>
                            </p:stCondLst>
                            <p:childTnLst>
                              <p:par>
                                <p:cTn id="1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750"/>
                            </p:stCondLst>
                            <p:childTnLst>
                              <p:par>
                                <p:cTn id="1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4250"/>
                            </p:stCondLst>
                            <p:childTnLst>
                              <p:par>
                                <p:cTn id="171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72" dur="250" autoRev="1" fill="hold"/>
                                        <p:tgtEl>
                                          <p:spTgt spid="317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3" dur="250" autoRev="1" fill="hold"/>
                                        <p:tgtEl>
                                          <p:spTgt spid="317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4" dur="250" autoRev="1" fill="hold"/>
                                        <p:tgtEl>
                                          <p:spTgt spid="317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5" dur="250" autoRev="1" fill="hold"/>
                                        <p:tgtEl>
                                          <p:spTgt spid="317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750"/>
                            </p:stCondLst>
                            <p:childTnLst>
                              <p:par>
                                <p:cTn id="1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250"/>
                            </p:stCondLst>
                            <p:childTnLst>
                              <p:par>
                                <p:cTn id="1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2" grpId="0"/>
      <p:bldP spid="31763" grpId="0"/>
      <p:bldP spid="33820" grpId="0" animBg="1"/>
      <p:bldP spid="33821" grpId="0" animBg="1"/>
      <p:bldP spid="31791" grpId="0"/>
      <p:bldP spid="31792" grpId="0"/>
      <p:bldP spid="31792" grpId="1"/>
      <p:bldP spid="29" grpId="0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14687"/>
          <a:stretch/>
        </p:blipFill>
        <p:spPr bwMode="auto">
          <a:xfrm>
            <a:off x="1532238" y="1628800"/>
            <a:ext cx="7020890" cy="284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0875" y="225934"/>
            <a:ext cx="1597290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81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2763688"/>
            <a:ext cx="7772400" cy="914400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/>
              <a:t>Віднімання на підставі десяткового складу числа в межах 100</a:t>
            </a:r>
            <a:endParaRPr lang="ru-RU" sz="3600" b="1" dirty="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923928" y="2060848"/>
            <a:ext cx="1800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-      =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3203848" y="2132856"/>
            <a:ext cx="719484" cy="584775"/>
          </a:xfrm>
          <a:prstGeom prst="rect">
            <a:avLst/>
          </a:prstGeom>
          <a:solidFill>
            <a:srgbClr val="FF99CC">
              <a:alpha val="32941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50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4283968" y="2132856"/>
            <a:ext cx="502990" cy="5794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9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3203848" y="2132856"/>
            <a:ext cx="719484" cy="584775"/>
          </a:xfrm>
          <a:prstGeom prst="rect">
            <a:avLst/>
          </a:prstGeom>
          <a:solidFill>
            <a:srgbClr val="FF99CC">
              <a:alpha val="32941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50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491880" y="2132856"/>
            <a:ext cx="502990" cy="5794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9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1026" y="6014102"/>
            <a:ext cx="749873" cy="2560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73400" y="5776835"/>
            <a:ext cx="434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-</a:t>
            </a:r>
            <a:endParaRPr lang="ru-RU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423273" y="5776836"/>
            <a:ext cx="384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=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203849" y="3526971"/>
            <a:ext cx="1381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</a:rPr>
              <a:t>3</a:t>
            </a:r>
            <a:r>
              <a:rPr lang="uk-UA" sz="2400" b="1" dirty="0" smtClean="0">
                <a:solidFill>
                  <a:srgbClr val="FF0000"/>
                </a:solidFill>
              </a:rPr>
              <a:t>7 </a:t>
            </a:r>
            <a:r>
              <a:rPr lang="uk-UA" sz="2400" b="1" dirty="0" smtClean="0"/>
              <a:t>-    </a:t>
            </a:r>
            <a:r>
              <a:rPr lang="uk-UA" sz="2400" b="1" dirty="0" smtClean="0">
                <a:solidFill>
                  <a:srgbClr val="FF0000"/>
                </a:solidFill>
              </a:rPr>
              <a:t>7 </a:t>
            </a:r>
            <a:r>
              <a:rPr lang="uk-UA" sz="2400" b="1" dirty="0" smtClean="0"/>
              <a:t>=</a:t>
            </a:r>
            <a:endParaRPr lang="ru-RU" sz="2400" b="1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1880" y="3860609"/>
            <a:ext cx="749873" cy="25605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529784" y="3537067"/>
            <a:ext cx="734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</a:rPr>
              <a:t>3 </a:t>
            </a:r>
            <a:r>
              <a:rPr lang="uk-UA" sz="2400" b="1" dirty="0" smtClean="0">
                <a:solidFill>
                  <a:srgbClr val="FF0000"/>
                </a:solidFill>
              </a:rPr>
              <a:t>0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03848" y="4624251"/>
            <a:ext cx="1572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</a:rPr>
              <a:t>7</a:t>
            </a:r>
            <a:r>
              <a:rPr lang="uk-UA" sz="2400" b="1" dirty="0" smtClean="0">
                <a:solidFill>
                  <a:srgbClr val="FF0000"/>
                </a:solidFill>
              </a:rPr>
              <a:t>2 </a:t>
            </a:r>
            <a:r>
              <a:rPr lang="uk-UA" sz="2400" b="1" dirty="0" smtClean="0"/>
              <a:t>-   </a:t>
            </a:r>
            <a:r>
              <a:rPr lang="uk-UA" sz="2400" b="1" dirty="0" smtClean="0">
                <a:solidFill>
                  <a:srgbClr val="FF0000"/>
                </a:solidFill>
              </a:rPr>
              <a:t>2  </a:t>
            </a:r>
            <a:r>
              <a:rPr lang="uk-UA" sz="2400" b="1" dirty="0" smtClean="0"/>
              <a:t>=</a:t>
            </a:r>
            <a:endParaRPr lang="ru-RU" sz="2400" b="1" dirty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3224" y="4957889"/>
            <a:ext cx="749873" cy="25605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4529785" y="4634347"/>
            <a:ext cx="624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0066"/>
                </a:solidFill>
              </a:rPr>
              <a:t>7 </a:t>
            </a:r>
            <a:r>
              <a:rPr lang="uk-UA" sz="2400" b="1" dirty="0" smtClean="0">
                <a:solidFill>
                  <a:srgbClr val="FF0000"/>
                </a:solidFill>
              </a:rPr>
              <a:t>0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03848" y="5776835"/>
            <a:ext cx="1381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3374"/>
                </a:solidFill>
              </a:rPr>
              <a:t>9</a:t>
            </a:r>
            <a:r>
              <a:rPr lang="uk-UA" sz="2400" b="1" dirty="0" smtClean="0"/>
              <a:t> </a:t>
            </a:r>
            <a:r>
              <a:rPr lang="uk-UA" sz="2400" b="1" dirty="0" smtClean="0">
                <a:solidFill>
                  <a:srgbClr val="FF0000"/>
                </a:solidFill>
              </a:rPr>
              <a:t>5</a:t>
            </a:r>
            <a:r>
              <a:rPr lang="uk-UA" sz="2400" b="1" dirty="0" smtClean="0"/>
              <a:t> -     </a:t>
            </a:r>
            <a:r>
              <a:rPr lang="uk-UA" sz="2400" b="1" dirty="0" smtClean="0">
                <a:solidFill>
                  <a:srgbClr val="FF0000"/>
                </a:solidFill>
              </a:rPr>
              <a:t>5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776532" y="5776836"/>
            <a:ext cx="523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3A5896"/>
                </a:solidFill>
              </a:rPr>
              <a:t>9</a:t>
            </a:r>
            <a:r>
              <a:rPr lang="uk-UA" sz="2400" b="1" dirty="0" smtClean="0">
                <a:solidFill>
                  <a:srgbClr val="FF0000"/>
                </a:solidFill>
              </a:rPr>
              <a:t>0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41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79769E-6 L 0.22066 -0.0006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9" grpId="0" animBg="1"/>
      <p:bldP spid="9" grpId="1" animBg="1"/>
      <p:bldP spid="5" grpId="0"/>
      <p:bldP spid="12" grpId="0"/>
      <p:bldP spid="22" grpId="0"/>
      <p:bldP spid="24" grpId="0"/>
      <p:bldP spid="25" grpId="0"/>
      <p:bldP spid="27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8229600" cy="2207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98730"/>
            <a:ext cx="9144000" cy="1181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1322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68728" y="1591260"/>
            <a:ext cx="1774090" cy="16033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4761" y="1649383"/>
            <a:ext cx="1611083" cy="14748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274" y="1429703"/>
            <a:ext cx="2073163" cy="19265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flipH="1">
            <a:off x="6295190" y="1694304"/>
            <a:ext cx="14910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uk-UA" sz="7200" b="1" kern="0" dirty="0" smtClean="0">
                <a:solidFill>
                  <a:srgbClr val="DADADA">
                    <a:lumMod val="10000"/>
                  </a:srgbClr>
                </a:solidFill>
                <a:cs typeface="Arial"/>
              </a:rPr>
              <a:t>46</a:t>
            </a:r>
            <a:endParaRPr lang="ru-RU" sz="7200" b="1" kern="0" dirty="0" smtClean="0">
              <a:solidFill>
                <a:srgbClr val="DADADA">
                  <a:lumMod val="10000"/>
                </a:srgbClr>
              </a:solidFill>
              <a:cs typeface="Arial"/>
            </a:endParaRPr>
          </a:p>
        </p:txBody>
      </p:sp>
      <p:sp>
        <p:nvSpPr>
          <p:cNvPr id="10" name="Вигнута догори стрілка 9"/>
          <p:cNvSpPr/>
          <p:nvPr/>
        </p:nvSpPr>
        <p:spPr>
          <a:xfrm>
            <a:off x="836427" y="710417"/>
            <a:ext cx="1338146" cy="983887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Вигнута донизу стрілка 11"/>
          <p:cNvSpPr/>
          <p:nvPr/>
        </p:nvSpPr>
        <p:spPr>
          <a:xfrm rot="10365985">
            <a:off x="6791109" y="888017"/>
            <a:ext cx="1520511" cy="904705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5620" y="487191"/>
            <a:ext cx="1603387" cy="120711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517763"/>
            <a:ext cx="9125844" cy="243473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383" y="3588224"/>
            <a:ext cx="1724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7    +  1    =</a:t>
            </a:r>
            <a:endParaRPr lang="ru-RU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94115" y="3588224"/>
            <a:ext cx="574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</a:t>
            </a:r>
            <a:endParaRPr lang="ru-RU" sz="24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7383" y="4373005"/>
            <a:ext cx="1724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4  -    1      =</a:t>
            </a:r>
            <a:endParaRPr lang="ru-RU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94115" y="4373005"/>
            <a:ext cx="465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ru-RU" sz="24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35086" y="3588224"/>
            <a:ext cx="1502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10 -    1 =</a:t>
            </a:r>
            <a:endParaRPr lang="ru-RU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67498" y="3588224"/>
            <a:ext cx="44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9</a:t>
            </a:r>
            <a:endParaRPr lang="ru-RU" sz="24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52651" y="4373005"/>
            <a:ext cx="1384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9 +    1  =</a:t>
            </a:r>
            <a:endParaRPr lang="ru-RU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467498" y="4373005"/>
            <a:ext cx="770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1  0</a:t>
            </a:r>
            <a:endParaRPr lang="ru-RU" sz="24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932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  <p:bldP spid="12" grpId="0" animBg="1"/>
      <p:bldP spid="3" grpId="0"/>
      <p:bldP spid="8" grpId="0"/>
      <p:bldP spid="9" grpId="0"/>
      <p:bldP spid="11" grpId="0"/>
      <p:bldP spid="17" grpId="0"/>
      <p:bldP spid="18" grpId="0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7330"/>
            <a:ext cx="9144000" cy="53606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440" y="0"/>
            <a:ext cx="905255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     </a:t>
            </a:r>
            <a:r>
              <a:rPr lang="uk-UA" sz="4400" b="1" dirty="0" smtClean="0">
                <a:solidFill>
                  <a:srgbClr val="800000"/>
                </a:solidFill>
                <a:latin typeface="+mj-lt"/>
                <a:ea typeface="Cambria" panose="02040503050406030204" pitchFamily="18" charset="0"/>
              </a:rPr>
              <a:t>Піца з гострими приправами </a:t>
            </a:r>
          </a:p>
          <a:p>
            <a:r>
              <a:rPr lang="uk-UA" sz="4400" b="1" dirty="0">
                <a:solidFill>
                  <a:srgbClr val="800000"/>
                </a:solidFill>
                <a:latin typeface="+mj-lt"/>
                <a:ea typeface="Cambria" panose="02040503050406030204" pitchFamily="18" charset="0"/>
              </a:rPr>
              <a:t> </a:t>
            </a:r>
            <a:r>
              <a:rPr lang="uk-UA" sz="4400" b="1" dirty="0" smtClean="0">
                <a:solidFill>
                  <a:srgbClr val="800000"/>
                </a:solidFill>
                <a:latin typeface="+mj-lt"/>
                <a:ea typeface="Cambria" panose="02040503050406030204" pitchFamily="18" charset="0"/>
              </a:rPr>
              <a:t>             із уваги та мислення</a:t>
            </a:r>
            <a:endParaRPr lang="ru-RU" sz="4400" b="1" dirty="0">
              <a:solidFill>
                <a:srgbClr val="800000"/>
              </a:solidFill>
              <a:latin typeface="+mj-lt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87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4593"/>
          <a:stretch/>
        </p:blipFill>
        <p:spPr>
          <a:xfrm>
            <a:off x="1334530" y="2590726"/>
            <a:ext cx="7810263" cy="1676545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2024743" y="3187337"/>
            <a:ext cx="287383" cy="44413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489166" y="3187337"/>
            <a:ext cx="365760" cy="444138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87" y="3188186"/>
            <a:ext cx="323116" cy="48162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1670" y="3179042"/>
            <a:ext cx="420660" cy="499915"/>
          </a:xfrm>
          <a:prstGeom prst="rect">
            <a:avLst/>
          </a:prstGeom>
        </p:spPr>
      </p:pic>
      <p:cxnSp>
        <p:nvCxnSpPr>
          <p:cNvPr id="13" name="Пряма сполучна лінія 12"/>
          <p:cNvCxnSpPr/>
          <p:nvPr/>
        </p:nvCxnSpPr>
        <p:spPr>
          <a:xfrm>
            <a:off x="1489166" y="3866606"/>
            <a:ext cx="18288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сполучна лінія 14"/>
          <p:cNvCxnSpPr/>
          <p:nvPr/>
        </p:nvCxnSpPr>
        <p:spPr>
          <a:xfrm>
            <a:off x="1489166" y="4228086"/>
            <a:ext cx="18288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сполучна лінія 20"/>
          <p:cNvCxnSpPr/>
          <p:nvPr/>
        </p:nvCxnSpPr>
        <p:spPr>
          <a:xfrm>
            <a:off x="4245429" y="3866606"/>
            <a:ext cx="20900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 сполучна лінія 23"/>
          <p:cNvCxnSpPr/>
          <p:nvPr/>
        </p:nvCxnSpPr>
        <p:spPr>
          <a:xfrm>
            <a:off x="4232366" y="4228086"/>
            <a:ext cx="22206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7549" y="630883"/>
            <a:ext cx="1597290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301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5121"/>
            <a:ext cx="914400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449977" y="4219303"/>
            <a:ext cx="574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15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49976" y="4746352"/>
            <a:ext cx="718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22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49976" y="5298093"/>
            <a:ext cx="718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31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58538" y="5825142"/>
            <a:ext cx="809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33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10297" y="4219303"/>
            <a:ext cx="613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42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10296" y="4746352"/>
            <a:ext cx="744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70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10296" y="5298093"/>
            <a:ext cx="744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95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010297" y="5825142"/>
            <a:ext cx="613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18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01245" y="4219303"/>
            <a:ext cx="600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81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01245" y="4746352"/>
            <a:ext cx="600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78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01246" y="5298093"/>
            <a:ext cx="600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29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01245" y="5825142"/>
            <a:ext cx="600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49</a:t>
            </a:r>
            <a:endParaRPr 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3886" y="565097"/>
            <a:ext cx="3984171" cy="21947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4504" y="640080"/>
            <a:ext cx="56562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C00000"/>
                </a:solidFill>
                <a:latin typeface="+mj-lt"/>
                <a:ea typeface="Cambria" panose="02040503050406030204" pitchFamily="18" charset="0"/>
              </a:rPr>
              <a:t>Числова нарізка</a:t>
            </a:r>
            <a:endParaRPr lang="ru-RU" sz="4400" b="1" dirty="0">
              <a:solidFill>
                <a:srgbClr val="C00000"/>
              </a:solidFill>
              <a:latin typeface="+mj-lt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5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31074"/>
            <a:ext cx="8219256" cy="986564"/>
          </a:xfrm>
        </p:spPr>
        <p:txBody>
          <a:bodyPr>
            <a:noAutofit/>
          </a:bodyPr>
          <a:lstStyle/>
          <a:p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8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МАТЕМАТИЧНИЙ РУЛЕТ </a:t>
            </a:r>
            <a:b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8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8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«З НАЧИНКОЮ ІЗ мір довжини»</a:t>
            </a:r>
            <a:endParaRPr lang="ru-RU" dirty="0">
              <a:solidFill>
                <a:srgbClr val="800000"/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C:\Users\Albina\Desktop\загружено (1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15737"/>
            <a:ext cx="8208912" cy="47096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0458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 l="931" t="43324" b="39290"/>
          <a:stretch>
            <a:fillRect/>
          </a:stretch>
        </p:blipFill>
        <p:spPr bwMode="auto">
          <a:xfrm>
            <a:off x="486569" y="2504568"/>
            <a:ext cx="759618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254"/>
          <p:cNvSpPr txBox="1">
            <a:spLocks noChangeArrowheads="1"/>
          </p:cNvSpPr>
          <p:nvPr/>
        </p:nvSpPr>
        <p:spPr bwMode="auto">
          <a:xfrm>
            <a:off x="1979712" y="1557338"/>
            <a:ext cx="230425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charset="0"/>
              </a:rPr>
              <a:t>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charset="0"/>
              </a:rPr>
              <a:t>12см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charset="0"/>
            </a:endParaRPr>
          </a:p>
        </p:txBody>
      </p:sp>
      <p:cxnSp>
        <p:nvCxnSpPr>
          <p:cNvPr id="18" name="Пряма сполучна лінія 17"/>
          <p:cNvCxnSpPr/>
          <p:nvPr/>
        </p:nvCxnSpPr>
        <p:spPr>
          <a:xfrm>
            <a:off x="486569" y="2504568"/>
            <a:ext cx="509354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04503" y="1933302"/>
            <a:ext cx="453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charset="0"/>
              </a:rPr>
              <a:t>А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79541" y="1828800"/>
            <a:ext cx="3442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charset="0"/>
              </a:rPr>
              <a:t>В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47664" y="4365104"/>
            <a:ext cx="13756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charset="0"/>
              </a:rPr>
              <a:t>12 см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43808" y="4365104"/>
            <a:ext cx="538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charset="0"/>
              </a:rPr>
              <a:t>=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03848" y="4365104"/>
            <a:ext cx="1602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charset="0"/>
              </a:rPr>
              <a:t>10 см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99992" y="4365104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charset="0"/>
              </a:rPr>
              <a:t>+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32040" y="4365104"/>
            <a:ext cx="124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charset="0"/>
              </a:rPr>
              <a:t>2 см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23780" y="4365104"/>
            <a:ext cx="5204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charset="0"/>
              </a:rPr>
              <a:t>=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382561" y="4365104"/>
            <a:ext cx="1053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charset="0"/>
              </a:rPr>
              <a:t>1дм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charset="0"/>
            </a:endParaRPr>
          </a:p>
        </p:txBody>
      </p:sp>
      <p:cxnSp>
        <p:nvCxnSpPr>
          <p:cNvPr id="5" name="Пряма сполучна лінія 4"/>
          <p:cNvCxnSpPr/>
          <p:nvPr/>
        </p:nvCxnSpPr>
        <p:spPr>
          <a:xfrm>
            <a:off x="486569" y="2388335"/>
            <a:ext cx="0" cy="23246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 сполучна лінія 8"/>
          <p:cNvCxnSpPr/>
          <p:nvPr/>
        </p:nvCxnSpPr>
        <p:spPr>
          <a:xfrm>
            <a:off x="5579542" y="2443013"/>
            <a:ext cx="12713" cy="17778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зі стрілкою 9"/>
          <p:cNvCxnSpPr/>
          <p:nvPr/>
        </p:nvCxnSpPr>
        <p:spPr>
          <a:xfrm>
            <a:off x="3553097" y="4365104"/>
            <a:ext cx="3096031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 зі стрілкою 12"/>
          <p:cNvCxnSpPr/>
          <p:nvPr/>
        </p:nvCxnSpPr>
        <p:spPr>
          <a:xfrm flipV="1">
            <a:off x="5316583" y="4365104"/>
            <a:ext cx="2489765" cy="128519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435948" y="4365103"/>
            <a:ext cx="1120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2 см</a:t>
            </a:r>
            <a:endParaRPr lang="ru-RU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1465" y="418394"/>
            <a:ext cx="1597290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216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 виноска 3"/>
          <p:cNvSpPr/>
          <p:nvPr/>
        </p:nvSpPr>
        <p:spPr>
          <a:xfrm>
            <a:off x="227450" y="0"/>
            <a:ext cx="3200400" cy="2101814"/>
          </a:xfrm>
          <a:prstGeom prst="wedgeEllipseCallout">
            <a:avLst>
              <a:gd name="adj1" fmla="val 42659"/>
              <a:gd name="adj2" fmla="val 492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</a:rPr>
              <a:t>У числі сантиметрів дециметрів стільки,</a:t>
            </a:r>
          </a:p>
          <a:p>
            <a:pPr algn="ctr"/>
            <a:r>
              <a:rPr lang="uk-UA" sz="2000" b="1" dirty="0" smtClean="0">
                <a:solidFill>
                  <a:srgbClr val="FFFF00"/>
                </a:solidFill>
              </a:rPr>
              <a:t> скільки  десятків </a:t>
            </a:r>
            <a:endParaRPr lang="ru-RU" sz="2000" b="1" dirty="0">
              <a:solidFill>
                <a:srgbClr val="FFFF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56" y="418011"/>
            <a:ext cx="3951318" cy="6270088"/>
          </a:xfrm>
          <a:prstGeom prst="rect">
            <a:avLst/>
          </a:prstGeom>
        </p:spPr>
      </p:pic>
      <p:sp>
        <p:nvSpPr>
          <p:cNvPr id="6" name="Овальна виноска 5"/>
          <p:cNvSpPr/>
          <p:nvPr/>
        </p:nvSpPr>
        <p:spPr>
          <a:xfrm>
            <a:off x="5695406" y="0"/>
            <a:ext cx="3200400" cy="2101814"/>
          </a:xfrm>
          <a:prstGeom prst="wedgeEllipseCallout">
            <a:avLst>
              <a:gd name="adj1" fmla="val -35516"/>
              <a:gd name="adj2" fmla="val 594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</a:rPr>
              <a:t>Окремих сантиметрів стільки,</a:t>
            </a:r>
          </a:p>
          <a:p>
            <a:pPr algn="ctr"/>
            <a:r>
              <a:rPr lang="uk-UA" sz="2000" b="1" dirty="0" smtClean="0">
                <a:solidFill>
                  <a:srgbClr val="FFFF00"/>
                </a:solidFill>
              </a:rPr>
              <a:t>скільки одиниць</a:t>
            </a:r>
            <a:endParaRPr lang="ru-RU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098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668344" cy="1547664"/>
          </a:xfrm>
          <a:extLst/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ru-RU" sz="4400" b="1" dirty="0" err="1" smtClean="0">
                <a:ln w="285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  <a:ea typeface="Cambria" panose="02040503050406030204" pitchFamily="18" charset="0"/>
              </a:rPr>
              <a:t>Комплімент</a:t>
            </a:r>
            <a:r>
              <a:rPr lang="ru-RU" sz="4400" b="1" dirty="0" smtClean="0">
                <a:ln w="285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  <a:ea typeface="Cambria" panose="02040503050406030204" pitchFamily="18" charset="0"/>
              </a:rPr>
              <a:t> </a:t>
            </a:r>
            <a:r>
              <a:rPr lang="ru-RU" sz="4400" b="1" dirty="0" err="1" smtClean="0">
                <a:ln w="285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  <a:ea typeface="Cambria" panose="02040503050406030204" pitchFamily="18" charset="0"/>
              </a:rPr>
              <a:t>від</a:t>
            </a:r>
            <a:r>
              <a:rPr lang="ru-RU" sz="4400" b="1" dirty="0" smtClean="0">
                <a:ln w="285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8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  <a:ea typeface="Cambria" panose="02040503050406030204" pitchFamily="18" charset="0"/>
              </a:rPr>
              <a:t> шеф-кухаря </a:t>
            </a:r>
            <a:endParaRPr lang="ru-RU" sz="4400" b="1" dirty="0">
              <a:ln w="28575">
                <a:solidFill>
                  <a:srgbClr val="FF0000"/>
                </a:solidFill>
                <a:prstDash val="solid"/>
                <a:miter lim="800000"/>
              </a:ln>
              <a:solidFill>
                <a:srgbClr val="8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  <a:reflection blurRad="6350" stA="55000" endA="300" endPos="45500" dir="5400000" sy="-100000" algn="bl" rotWithShape="0"/>
              </a:effectLst>
              <a:ea typeface="Cambria" panose="02040503050406030204" pitchFamily="18" charset="0"/>
            </a:endParaRP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87" y="2299063"/>
            <a:ext cx="7680959" cy="4467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981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029" y="2299062"/>
            <a:ext cx="9288912" cy="24782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2998" y="2359402"/>
            <a:ext cx="121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18</a:t>
            </a:r>
            <a:r>
              <a:rPr lang="en-US" sz="2800" b="1" dirty="0" smtClean="0"/>
              <a:t> </a:t>
            </a:r>
            <a:r>
              <a:rPr lang="uk-UA" sz="2800" b="1" dirty="0" smtClean="0"/>
              <a:t>см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214845" y="2395677"/>
            <a:ext cx="381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=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490128" y="2421187"/>
            <a:ext cx="956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10</a:t>
            </a:r>
            <a:r>
              <a:rPr lang="en-US" sz="2400" b="1" dirty="0" smtClean="0"/>
              <a:t> </a:t>
            </a:r>
            <a:r>
              <a:rPr lang="uk-UA" sz="2400" b="1" dirty="0" smtClean="0"/>
              <a:t>см</a:t>
            </a:r>
            <a:endParaRPr lang="ru-RU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298073" y="2359585"/>
            <a:ext cx="297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+</a:t>
            </a:r>
            <a:endParaRPr lang="ru-RU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650653" y="2421187"/>
            <a:ext cx="856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8 см</a:t>
            </a:r>
            <a:endParaRPr lang="ru-RU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310967" y="2359585"/>
            <a:ext cx="447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=</a:t>
            </a:r>
            <a:endParaRPr lang="ru-RU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507123" y="2421186"/>
            <a:ext cx="831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1</a:t>
            </a:r>
            <a:r>
              <a:rPr lang="en-US" sz="2400" b="1" dirty="0" smtClean="0"/>
              <a:t> </a:t>
            </a:r>
            <a:r>
              <a:rPr lang="uk-UA" sz="2400" b="1" dirty="0" err="1" smtClean="0"/>
              <a:t>дм</a:t>
            </a:r>
            <a:r>
              <a:rPr lang="uk-UA" sz="2400" b="1" dirty="0" smtClean="0"/>
              <a:t> </a:t>
            </a:r>
            <a:endParaRPr lang="ru-RU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22069" y="3143774"/>
            <a:ext cx="1084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15 см</a:t>
            </a:r>
            <a:endParaRPr lang="ru-RU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214845" y="3135275"/>
            <a:ext cx="367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=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490128" y="3135276"/>
            <a:ext cx="956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1</a:t>
            </a:r>
            <a:r>
              <a:rPr lang="en-US" sz="2400" b="1" dirty="0" smtClean="0"/>
              <a:t> </a:t>
            </a:r>
            <a:r>
              <a:rPr lang="uk-UA" sz="2400" b="1" dirty="0" err="1" smtClean="0"/>
              <a:t>дм</a:t>
            </a:r>
            <a:r>
              <a:rPr lang="uk-UA" sz="2400" b="1" dirty="0" smtClean="0"/>
              <a:t> </a:t>
            </a:r>
            <a:endParaRPr lang="ru-RU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222069" y="3839864"/>
            <a:ext cx="992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11</a:t>
            </a:r>
            <a:r>
              <a:rPr lang="en-US" sz="2400" b="1" dirty="0" smtClean="0"/>
              <a:t> </a:t>
            </a:r>
            <a:r>
              <a:rPr lang="uk-UA" sz="2400" b="1" dirty="0" smtClean="0"/>
              <a:t>см</a:t>
            </a:r>
            <a:endParaRPr lang="ru-RU" sz="24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214845" y="3839865"/>
            <a:ext cx="341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=</a:t>
            </a:r>
            <a:endParaRPr lang="ru-RU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1490130" y="3865375"/>
            <a:ext cx="1037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1 </a:t>
            </a:r>
            <a:r>
              <a:rPr lang="uk-UA" sz="2400" b="1" dirty="0" err="1" smtClean="0"/>
              <a:t>дм</a:t>
            </a:r>
            <a:r>
              <a:rPr lang="uk-UA" sz="2400" b="1" dirty="0" smtClean="0"/>
              <a:t> </a:t>
            </a:r>
            <a:endParaRPr lang="ru-RU" sz="2400" b="1" dirty="0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5312" y="31347"/>
            <a:ext cx="3225064" cy="238983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069" y="143691"/>
            <a:ext cx="3225064" cy="2160283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4222739" y="2421187"/>
            <a:ext cx="1163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8 см</a:t>
            </a:r>
            <a:endParaRPr lang="ru-RU" sz="2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2259875" y="3160786"/>
            <a:ext cx="826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5 см</a:t>
            </a:r>
            <a:endParaRPr lang="ru-RU" sz="2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381359" y="3890885"/>
            <a:ext cx="805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1 см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0161" y="2857342"/>
            <a:ext cx="1597290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865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22" grpId="0"/>
      <p:bldP spid="23" grpId="0"/>
      <p:bldP spid="24" grpId="0"/>
      <p:bldP spid="29" grpId="0"/>
      <p:bldP spid="32" grpId="0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648"/>
            <a:ext cx="88639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kern="10" dirty="0" smtClean="0">
                <a:ln w="25400">
                  <a:solidFill>
                    <a:prstClr val="black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+mj-lt"/>
                <a:ea typeface="Cambria" panose="02040503050406030204" pitchFamily="18" charset="0"/>
              </a:rPr>
              <a:t>Десерт «Веселі тістечка»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Cambria" panose="0204050305040603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7383" y="1071154"/>
            <a:ext cx="8390214" cy="2800767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0" cap="none" spc="0" normalizeH="0" baseline="0" noProof="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Monotype Corsiva"/>
                <a:ea typeface="+mn-ea"/>
                <a:cs typeface="+mn-cs"/>
              </a:rPr>
              <a:t>	</a:t>
            </a:r>
            <a:r>
              <a:rPr lang="ru-RU" sz="4400" b="1" kern="10" dirty="0" err="1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Cambria" panose="02040503050406030204" pitchFamily="18" charset="0"/>
              </a:rPr>
              <a:t>Зобразити</a:t>
            </a:r>
            <a:r>
              <a:rPr lang="ru-RU" sz="4400" b="1" kern="1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Cambria" panose="02040503050406030204" pitchFamily="18" charset="0"/>
              </a:rPr>
              <a:t> </a:t>
            </a:r>
            <a:r>
              <a:rPr lang="ru-RU" sz="4400" b="1" kern="10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Cambria" panose="02040503050406030204" pitchFamily="18" charset="0"/>
              </a:rPr>
              <a:t>у</a:t>
            </a:r>
            <a:r>
              <a:rPr kumimoji="0" lang="ru-RU" sz="4400" b="1" i="0" u="none" strike="noStrike" kern="10" cap="none" spc="0" normalizeH="0" baseline="0" noProof="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 </a:t>
            </a:r>
            <a:r>
              <a:rPr kumimoji="0" lang="ru-RU" sz="4400" b="1" i="0" u="none" strike="noStrike" kern="10" cap="none" spc="0" normalizeH="0" baseline="0" noProof="0" dirty="0" err="1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вигляді</a:t>
            </a:r>
            <a:r>
              <a:rPr kumimoji="0" lang="ru-RU" sz="4400" b="1" i="0" u="none" strike="noStrike" kern="10" cap="none" spc="0" normalizeH="0" baseline="0" noProof="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 </a:t>
            </a:r>
            <a:r>
              <a:rPr kumimoji="0" lang="ru-RU" sz="4400" b="1" i="0" u="none" strike="noStrike" kern="10" cap="none" spc="0" normalizeH="0" baseline="0" noProof="0" dirty="0" err="1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пантоміми</a:t>
            </a:r>
            <a:r>
              <a:rPr kumimoji="0" lang="ru-RU" sz="4400" b="1" i="0" u="none" strike="noStrike" kern="10" cap="none" spc="0" normalizeH="0" baseline="0" noProof="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  слова – </a:t>
            </a:r>
            <a:r>
              <a:rPr kumimoji="0" lang="ru-RU" sz="4400" b="1" i="0" u="none" strike="noStrike" kern="10" cap="none" spc="0" normalizeH="0" baseline="0" noProof="0" dirty="0" err="1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предмети</a:t>
            </a:r>
            <a:r>
              <a:rPr kumimoji="0" lang="ru-RU" sz="4400" b="1" i="0" u="none" strike="noStrike" kern="10" cap="none" spc="0" normalizeH="0" baseline="0" noProof="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, </a:t>
            </a:r>
            <a:r>
              <a:rPr kumimoji="0" lang="ru-RU" sz="4400" b="1" i="0" u="none" strike="noStrike" kern="10" cap="none" spc="0" normalizeH="0" baseline="0" noProof="0" dirty="0" err="1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які</a:t>
            </a:r>
            <a:r>
              <a:rPr kumimoji="0" lang="ru-RU" sz="4400" b="1" i="0" u="none" strike="noStrike" kern="10" cap="none" spc="0" normalizeH="0" noProof="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 </a:t>
            </a:r>
            <a:r>
              <a:rPr kumimoji="0" lang="ru-RU" sz="4400" b="1" i="0" u="none" strike="noStrike" kern="10" cap="none" spc="0" normalizeH="0" noProof="0" dirty="0" err="1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завжди</a:t>
            </a:r>
            <a:r>
              <a:rPr kumimoji="0" lang="ru-RU" sz="4400" b="1" i="0" u="none" strike="noStrike" kern="10" cap="none" spc="0" normalizeH="0" noProof="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 </a:t>
            </a:r>
            <a:r>
              <a:rPr kumimoji="0" lang="ru-RU" sz="4400" b="1" i="0" u="none" strike="noStrike" kern="10" cap="none" spc="0" normalizeH="0" noProof="0" dirty="0" err="1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потрібні</a:t>
            </a:r>
            <a:r>
              <a:rPr kumimoji="0" lang="ru-RU" sz="4400" b="1" i="0" u="none" strike="noStrike" kern="10" cap="none" spc="0" normalizeH="0" noProof="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 на</a:t>
            </a:r>
            <a:r>
              <a:rPr kumimoji="0" lang="ru-RU" sz="4400" b="1" i="0" u="none" strike="noStrike" kern="10" cap="none" spc="0" normalizeH="0" baseline="0" noProof="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  </a:t>
            </a:r>
            <a:r>
              <a:rPr kumimoji="0" lang="ru-RU" sz="4400" b="1" i="0" u="none" strike="noStrike" kern="10" cap="none" spc="0" normalizeH="0" baseline="0" noProof="0" dirty="0" err="1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уроці</a:t>
            </a:r>
            <a:r>
              <a:rPr kumimoji="0" lang="ru-RU" sz="4400" b="1" i="0" u="none" strike="noStrike" kern="10" cap="none" spc="0" normalizeH="0" baseline="0" noProof="0" dirty="0" smtClean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Cambria" panose="02040503050406030204" pitchFamily="18" charset="0"/>
              </a:rPr>
              <a:t>  математики.</a:t>
            </a:r>
            <a:endParaRPr kumimoji="0" lang="ru-RU" sz="4400" b="1" i="0" u="none" strike="noStrike" kern="1200" cap="none" spc="0" normalizeH="0" baseline="0" noProof="0" dirty="0">
              <a:ln w="12700">
                <a:solidFill>
                  <a:srgbClr val="212745">
                    <a:satMod val="155000"/>
                  </a:srgbClr>
                </a:solidFill>
                <a:prstDash val="solid"/>
              </a:ln>
              <a:solidFill>
                <a:srgbClr val="8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23806"/>
            <a:ext cx="2899954" cy="23774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411" y="3333834"/>
            <a:ext cx="3054636" cy="238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17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634" y="418330"/>
            <a:ext cx="8229600" cy="1143000"/>
          </a:xfrm>
        </p:spPr>
        <p:txBody>
          <a:bodyPr>
            <a:noAutofit/>
          </a:bodyPr>
          <a:lstStyle/>
          <a:p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ДЕСЕРТ  ЗІ ЗБИТИМИ вершками та начинкою </a:t>
            </a:r>
            <a:b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із </a:t>
            </a:r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задаЧі</a:t>
            </a: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Albina\Desktop\images (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0199" y="2040767"/>
            <a:ext cx="5472607" cy="4248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2958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2"/>
          <p:cNvSpPr txBox="1">
            <a:spLocks/>
          </p:cNvSpPr>
          <p:nvPr/>
        </p:nvSpPr>
        <p:spPr>
          <a:xfrm>
            <a:off x="39746" y="1237265"/>
            <a:ext cx="4276164" cy="1714512"/>
          </a:xfrm>
          <a:prstGeom prst="roundRect">
            <a:avLst/>
          </a:prstGeom>
          <a:solidFill>
            <a:srgbClr val="FB9025">
              <a:alpha val="53000"/>
            </a:srgbClr>
          </a:solidFill>
          <a:ln w="19050" cap="flat" cmpd="sng" algn="ctr">
            <a:solidFill>
              <a:srgbClr val="F0801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>
            <a:normAutofit/>
          </a:bodyPr>
          <a:lstStyle/>
          <a:p>
            <a:pPr marL="257175" indent="-257175">
              <a:spcBef>
                <a:spcPct val="20000"/>
              </a:spcBef>
              <a:defRPr/>
            </a:pPr>
            <a:r>
              <a:rPr lang="uk-UA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В Іринки </a:t>
            </a:r>
            <a:r>
              <a:rPr lang="ru-RU" sz="2400" dirty="0"/>
              <a:t>—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</p:txBody>
      </p:sp>
      <p:cxnSp>
        <p:nvCxnSpPr>
          <p:cNvPr id="113" name="Прямая соединительная линия 112"/>
          <p:cNvCxnSpPr/>
          <p:nvPr/>
        </p:nvCxnSpPr>
        <p:spPr>
          <a:xfrm flipV="1">
            <a:off x="97799" y="395944"/>
            <a:ext cx="1259491" cy="107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/>
          <p:cNvSpPr txBox="1"/>
          <p:nvPr/>
        </p:nvSpPr>
        <p:spPr>
          <a:xfrm>
            <a:off x="4786314" y="3964785"/>
            <a:ext cx="160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12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45505" y="2146184"/>
            <a:ext cx="4388105" cy="1435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1" name="Прямая соединительная линия 120"/>
          <p:cNvCxnSpPr/>
          <p:nvPr/>
        </p:nvCxnSpPr>
        <p:spPr>
          <a:xfrm>
            <a:off x="5255823" y="499754"/>
            <a:ext cx="1223354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4475929" y="2761682"/>
            <a:ext cx="1350150" cy="0"/>
          </a:xfrm>
          <a:prstGeom prst="line">
            <a:avLst/>
          </a:prstGeom>
          <a:ln w="38100">
            <a:solidFill>
              <a:srgbClr val="6600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4786315" y="2111098"/>
            <a:ext cx="687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 smtClean="0">
                <a:solidFill>
                  <a:srgbClr val="000000"/>
                </a:solidFill>
                <a:cs typeface="Arial" charset="0"/>
              </a:rPr>
              <a:t>20</a:t>
            </a:r>
            <a:endParaRPr lang="ru-RU" sz="2400" b="1" dirty="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76" name="Прямая соединительная линия 75"/>
          <p:cNvCxnSpPr/>
          <p:nvPr/>
        </p:nvCxnSpPr>
        <p:spPr>
          <a:xfrm>
            <a:off x="5826079" y="2761682"/>
            <a:ext cx="33244" cy="820051"/>
          </a:xfrm>
          <a:prstGeom prst="line">
            <a:avLst/>
          </a:prstGeom>
          <a:ln w="28575">
            <a:solidFill>
              <a:srgbClr val="CC99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flipH="1" flipV="1">
            <a:off x="4572280" y="3501413"/>
            <a:ext cx="1295221" cy="12350"/>
          </a:xfrm>
          <a:prstGeom prst="line">
            <a:avLst/>
          </a:prstGeom>
          <a:ln w="38100">
            <a:solidFill>
              <a:srgbClr val="00B0F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 flipV="1">
            <a:off x="5924160" y="3501413"/>
            <a:ext cx="540060" cy="8378"/>
          </a:xfrm>
          <a:prstGeom prst="line">
            <a:avLst/>
          </a:prstGeom>
          <a:ln w="38100">
            <a:solidFill>
              <a:srgbClr val="FF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5430378" y="3689511"/>
            <a:ext cx="763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000000"/>
                </a:solidFill>
                <a:latin typeface="+mj-lt"/>
                <a:cs typeface="Arial" charset="0"/>
              </a:rPr>
              <a:t>?</a:t>
            </a:r>
            <a:endParaRPr lang="ru-RU" sz="2400" b="1" dirty="0">
              <a:solidFill>
                <a:srgbClr val="000000"/>
              </a:solidFill>
              <a:latin typeface="+mj-lt"/>
              <a:cs typeface="Arial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085946" y="79094"/>
            <a:ext cx="459928" cy="4206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113" y="66900"/>
            <a:ext cx="2018707" cy="445047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006084" y="3043421"/>
            <a:ext cx="331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1</a:t>
            </a:r>
            <a:endParaRPr lang="ru-RU" sz="2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6770615" y="2111098"/>
            <a:ext cx="532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20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303364" y="2111098"/>
            <a:ext cx="463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1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7927043" y="2111098"/>
            <a:ext cx="438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?</a:t>
            </a:r>
            <a:endParaRPr lang="ru-RU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6670141" y="2530851"/>
            <a:ext cx="663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 2 0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7169183" y="2530851"/>
            <a:ext cx="359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+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363489" y="2511209"/>
            <a:ext cx="32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1</a:t>
            </a:r>
            <a:endParaRPr lang="ru-RU" sz="2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7588594" y="2572763"/>
            <a:ext cx="337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=</a:t>
            </a:r>
            <a:endParaRPr lang="ru-RU" sz="2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7802407" y="2530850"/>
            <a:ext cx="592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2 1</a:t>
            </a:r>
            <a:endParaRPr lang="ru-RU" sz="24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7731352" y="2957429"/>
            <a:ext cx="694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 2 1</a:t>
            </a:r>
            <a:endParaRPr lang="ru-RU" sz="2400" b="1" dirty="0"/>
          </a:p>
        </p:txBody>
      </p:sp>
      <p:pic>
        <p:nvPicPr>
          <p:cNvPr id="70" name="Picture 1"/>
          <p:cNvPicPr>
            <a:picLocks noChangeAspect="1" noChangeArrowheads="1"/>
          </p:cNvPicPr>
          <p:nvPr/>
        </p:nvPicPr>
        <p:blipFill>
          <a:blip r:embed="rId4" cstate="print"/>
          <a:srcRect l="48975" t="51797" r="26674" b="25563"/>
          <a:stretch>
            <a:fillRect/>
          </a:stretch>
        </p:blipFill>
        <p:spPr bwMode="auto">
          <a:xfrm>
            <a:off x="1" y="3978200"/>
            <a:ext cx="6337337" cy="2827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42" name="Пряма сполучна лінія 41"/>
          <p:cNvCxnSpPr/>
          <p:nvPr/>
        </p:nvCxnSpPr>
        <p:spPr>
          <a:xfrm>
            <a:off x="4475929" y="2761682"/>
            <a:ext cx="15062" cy="739731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-10001" y="2094521"/>
            <a:ext cx="1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В Маринки</a:t>
            </a:r>
            <a:endParaRPr lang="ru-RU" sz="2400" b="1" dirty="0"/>
          </a:p>
        </p:txBody>
      </p:sp>
      <p:sp>
        <p:nvSpPr>
          <p:cNvPr id="47" name="TextBox 46"/>
          <p:cNvSpPr txBox="1"/>
          <p:nvPr/>
        </p:nvSpPr>
        <p:spPr>
          <a:xfrm>
            <a:off x="1829863" y="1358537"/>
            <a:ext cx="1201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20см</a:t>
            </a:r>
            <a:endParaRPr lang="ru-RU" sz="24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1619794" y="2111098"/>
            <a:ext cx="2816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— </a:t>
            </a:r>
            <a:r>
              <a:rPr lang="ru-RU" sz="2400" b="1" dirty="0" smtClean="0"/>
              <a:t>?</a:t>
            </a:r>
            <a:r>
              <a:rPr lang="uk-UA" sz="2400" b="1" dirty="0" smtClean="0"/>
              <a:t>, на 1 см довша</a:t>
            </a:r>
            <a:endParaRPr lang="ru-RU" sz="2400" b="1" dirty="0"/>
          </a:p>
        </p:txBody>
      </p:sp>
      <p:cxnSp>
        <p:nvCxnSpPr>
          <p:cNvPr id="50" name="Пряма зі стрілкою 49"/>
          <p:cNvCxnSpPr/>
          <p:nvPr/>
        </p:nvCxnSpPr>
        <p:spPr>
          <a:xfrm flipH="1">
            <a:off x="1809866" y="2992515"/>
            <a:ext cx="97541" cy="197137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6682" y="4725513"/>
            <a:ext cx="2629995" cy="148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9747" y="13505"/>
            <a:ext cx="8966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800000"/>
                </a:solidFill>
              </a:rPr>
              <a:t>В Іринки стрічка завдовжки  20 см, а у Маринки </a:t>
            </a:r>
            <a:r>
              <a:rPr lang="ru-RU" sz="2400" dirty="0"/>
              <a:t>—</a:t>
            </a:r>
            <a:r>
              <a:rPr lang="uk-UA" sz="2400" b="1" dirty="0" smtClean="0">
                <a:solidFill>
                  <a:srgbClr val="800000"/>
                </a:solidFill>
              </a:rPr>
              <a:t> на 1 см  довша.</a:t>
            </a:r>
          </a:p>
          <a:p>
            <a:r>
              <a:rPr lang="uk-UA" sz="2400" b="1" dirty="0" smtClean="0">
                <a:solidFill>
                  <a:srgbClr val="800000"/>
                </a:solidFill>
              </a:rPr>
              <a:t>Яка довжина стрічки у Маринки?</a:t>
            </a:r>
            <a:endParaRPr lang="ru-RU" sz="2400" b="1" dirty="0">
              <a:solidFill>
                <a:srgbClr val="8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280" y="3573599"/>
            <a:ext cx="1841575" cy="2829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36364" y="2537516"/>
            <a:ext cx="1396105" cy="158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662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4" grpId="0"/>
      <p:bldP spid="86" grpId="0"/>
      <p:bldP spid="6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5" grpId="0"/>
      <p:bldP spid="44" grpId="0"/>
      <p:bldP spid="47" grpId="0"/>
      <p:bldP spid="48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Admin\Desktop\test-intoleran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778" y="333256"/>
            <a:ext cx="8607973" cy="624314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1154" y="1776549"/>
            <a:ext cx="68188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C00000"/>
                </a:solidFill>
              </a:rPr>
              <a:t>                     ПОРАДА </a:t>
            </a:r>
          </a:p>
          <a:p>
            <a:r>
              <a:rPr lang="uk-UA" sz="4000" b="1" dirty="0" smtClean="0">
                <a:solidFill>
                  <a:srgbClr val="C00000"/>
                </a:solidFill>
              </a:rPr>
              <a:t>          ЛІКАРЯ-ДІЄТОЛОГА</a:t>
            </a:r>
            <a:endParaRPr lang="ru-RU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C000"/>
                </a:solidFill>
              </a:rPr>
              <a:t>Фрукти на десерт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img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38"/>
          <a:stretch/>
        </p:blipFill>
        <p:spPr bwMode="auto">
          <a:xfrm>
            <a:off x="300444" y="1132764"/>
            <a:ext cx="8539783" cy="536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73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63" y="2325190"/>
            <a:ext cx="1828800" cy="17896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060" y="2325190"/>
            <a:ext cx="1750422" cy="17896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504" y="4232366"/>
            <a:ext cx="3278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</a:rPr>
              <a:t>«Хто швидше?»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67944" y="4232366"/>
            <a:ext cx="428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</a:rPr>
              <a:t>«Веселі бутерброди»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9" name="Горизонтальний сувій 8"/>
          <p:cNvSpPr/>
          <p:nvPr/>
        </p:nvSpPr>
        <p:spPr>
          <a:xfrm>
            <a:off x="2181498" y="454148"/>
            <a:ext cx="4336868" cy="150528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УСІМ ГАРНОГО АПЕТИТУ У ВИВЧЕННІ МАТЕМАТИКИ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14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Тема Office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hablon_07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1699</TotalTime>
  <Words>299</Words>
  <Application>Microsoft Office PowerPoint</Application>
  <PresentationFormat>Экран (4:3)</PresentationFormat>
  <Paragraphs>141</Paragraphs>
  <Slides>24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3_Тема Office</vt:lpstr>
      <vt:lpstr>shablon_07</vt:lpstr>
      <vt:lpstr>Додаємо і віднімаємо число 1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Віднімання на підставі десяткового складу числа в межах 100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МАТЕМАТИЧНИЙ РУЛЕТ  «З НАЧИНКОЮ ІЗ мір довжини»</vt:lpstr>
      <vt:lpstr>Презентация PowerPoint</vt:lpstr>
      <vt:lpstr>Презентация PowerPoint</vt:lpstr>
      <vt:lpstr>Комплімент від шеф-кухаря </vt:lpstr>
      <vt:lpstr>Презентация PowerPoint</vt:lpstr>
      <vt:lpstr>Презентация PowerPoint</vt:lpstr>
      <vt:lpstr>ДЕСЕРТ  ЗІ ЗБИТИМИ вершками та начинкою  із задаЧі  </vt:lpstr>
      <vt:lpstr>Презентация PowerPoint</vt:lpstr>
      <vt:lpstr>Презентация PowerPoint</vt:lpstr>
      <vt:lpstr>Фрукти на десерт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Vika</cp:lastModifiedBy>
  <cp:revision>212</cp:revision>
  <dcterms:created xsi:type="dcterms:W3CDTF">2016-11-18T14:12:19Z</dcterms:created>
  <dcterms:modified xsi:type="dcterms:W3CDTF">2020-05-06T17:10:06Z</dcterms:modified>
</cp:coreProperties>
</file>