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3" r:id="rId1"/>
    <p:sldMasterId id="2147483905" r:id="rId2"/>
  </p:sldMasterIdLst>
  <p:notesMasterIdLst>
    <p:notesMasterId r:id="rId23"/>
  </p:notesMasterIdLst>
  <p:sldIdLst>
    <p:sldId id="275" r:id="rId3"/>
    <p:sldId id="320" r:id="rId4"/>
    <p:sldId id="332" r:id="rId5"/>
    <p:sldId id="333" r:id="rId6"/>
    <p:sldId id="318" r:id="rId7"/>
    <p:sldId id="319" r:id="rId8"/>
    <p:sldId id="328" r:id="rId9"/>
    <p:sldId id="326" r:id="rId10"/>
    <p:sldId id="330" r:id="rId11"/>
    <p:sldId id="312" r:id="rId12"/>
    <p:sldId id="329" r:id="rId13"/>
    <p:sldId id="324" r:id="rId14"/>
    <p:sldId id="334" r:id="rId15"/>
    <p:sldId id="325" r:id="rId16"/>
    <p:sldId id="338" r:id="rId17"/>
    <p:sldId id="339" r:id="rId18"/>
    <p:sldId id="331" r:id="rId19"/>
    <p:sldId id="323" r:id="rId20"/>
    <p:sldId id="337" r:id="rId21"/>
    <p:sldId id="336" r:id="rId2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141"/>
    <a:srgbClr val="CC6600"/>
    <a:srgbClr val="CC99FF"/>
    <a:srgbClr val="6600FF"/>
    <a:srgbClr val="009900"/>
    <a:srgbClr val="FFCCCC"/>
    <a:srgbClr val="00CC99"/>
    <a:srgbClr val="FFFFCC"/>
    <a:srgbClr val="3434CC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47" autoAdjust="0"/>
    <p:restoredTop sz="93682" autoAdjust="0"/>
  </p:normalViewPr>
  <p:slideViewPr>
    <p:cSldViewPr>
      <p:cViewPr>
        <p:scale>
          <a:sx n="115" d="100"/>
          <a:sy n="115" d="100"/>
        </p:scale>
        <p:origin x="12" y="46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802095-DA2E-495C-BC18-C36279FD5FE7}" type="doc">
      <dgm:prSet loTypeId="urn:microsoft.com/office/officeart/2005/8/layout/defaul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D27FA763-4FDD-4F89-84F1-2556A5154B92}">
      <dgm:prSet phldrT="[Текст]"/>
      <dgm:spPr>
        <a:solidFill>
          <a:schemeClr val="bg1"/>
        </a:solidFill>
      </dgm:spPr>
      <dgm:t>
        <a:bodyPr/>
        <a:lstStyle/>
        <a:p>
          <a:r>
            <a:rPr lang="ru-RU" b="1" dirty="0" err="1" smtClean="0">
              <a:solidFill>
                <a:schemeClr val="accent2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Ламана</a:t>
          </a:r>
          <a:r>
            <a:rPr lang="ru-RU" dirty="0" smtClean="0">
              <a:solidFill>
                <a:schemeClr val="accent2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—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це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сукупність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поєднаних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між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собою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відрізків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Ці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відрізки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— ланки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ламаної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D4EB1C-6AB6-4915-BA7F-1F0AFE93B494}" type="parTrans" cxnId="{3DA7BDE5-CA76-46B1-A94D-65859519D43F}">
      <dgm:prSet/>
      <dgm:spPr/>
      <dgm:t>
        <a:bodyPr/>
        <a:lstStyle/>
        <a:p>
          <a:endParaRPr lang="ru-RU"/>
        </a:p>
      </dgm:t>
    </dgm:pt>
    <dgm:pt modelId="{FC27824C-950F-4E3B-A30F-EC27AC0AC1C0}" type="sibTrans" cxnId="{3DA7BDE5-CA76-46B1-A94D-65859519D43F}">
      <dgm:prSet/>
      <dgm:spPr/>
      <dgm:t>
        <a:bodyPr/>
        <a:lstStyle/>
        <a:p>
          <a:endParaRPr lang="ru-RU"/>
        </a:p>
      </dgm:t>
    </dgm:pt>
    <dgm:pt modelId="{6D848A90-4EE7-4B07-A670-C11D80B2D26D}" type="pres">
      <dgm:prSet presAssocID="{88802095-DA2E-495C-BC18-C36279FD5FE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7EE633F-BCF5-4E64-9E8A-366EC4B1E02C}" type="pres">
      <dgm:prSet presAssocID="{D27FA763-4FDD-4F89-84F1-2556A5154B92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A7BDE5-CA76-46B1-A94D-65859519D43F}" srcId="{88802095-DA2E-495C-BC18-C36279FD5FE7}" destId="{D27FA763-4FDD-4F89-84F1-2556A5154B92}" srcOrd="0" destOrd="0" parTransId="{71D4EB1C-6AB6-4915-BA7F-1F0AFE93B494}" sibTransId="{FC27824C-950F-4E3B-A30F-EC27AC0AC1C0}"/>
    <dgm:cxn modelId="{48E2259B-80D0-4C54-A3FA-606A9C5A9287}" type="presOf" srcId="{D27FA763-4FDD-4F89-84F1-2556A5154B92}" destId="{D7EE633F-BCF5-4E64-9E8A-366EC4B1E02C}" srcOrd="0" destOrd="0" presId="urn:microsoft.com/office/officeart/2005/8/layout/default"/>
    <dgm:cxn modelId="{8A3ACB1E-2A3D-4294-88B6-D9AA1C705EED}" type="presOf" srcId="{88802095-DA2E-495C-BC18-C36279FD5FE7}" destId="{6D848A90-4EE7-4B07-A670-C11D80B2D26D}" srcOrd="0" destOrd="0" presId="urn:microsoft.com/office/officeart/2005/8/layout/default"/>
    <dgm:cxn modelId="{831AA7A9-A220-4B43-98F9-A78C068026C4}" type="presParOf" srcId="{6D848A90-4EE7-4B07-A670-C11D80B2D26D}" destId="{D7EE633F-BCF5-4E64-9E8A-366EC4B1E02C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EE633F-BCF5-4E64-9E8A-366EC4B1E02C}">
      <dsp:nvSpPr>
        <dsp:cNvPr id="0" name=""/>
        <dsp:cNvSpPr/>
      </dsp:nvSpPr>
      <dsp:spPr>
        <a:xfrm>
          <a:off x="75427" y="14"/>
          <a:ext cx="2878094" cy="1726856"/>
        </a:xfrm>
        <a:prstGeom prst="rect">
          <a:avLst/>
        </a:prstGeom>
        <a:solidFill>
          <a:schemeClr val="bg1"/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err="1" smtClean="0">
              <a:solidFill>
                <a:schemeClr val="accent2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Ламана</a:t>
          </a:r>
          <a:r>
            <a:rPr lang="ru-RU" sz="2100" kern="1200" dirty="0" smtClean="0">
              <a:solidFill>
                <a:schemeClr val="accent2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100" kern="1200" dirty="0" smtClean="0">
              <a:latin typeface="Arial" panose="020B0604020202020204" pitchFamily="34" charset="0"/>
              <a:cs typeface="Arial" panose="020B0604020202020204" pitchFamily="34" charset="0"/>
            </a:rPr>
            <a:t>— </a:t>
          </a:r>
          <a:r>
            <a:rPr lang="ru-RU" sz="21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це</a:t>
          </a:r>
          <a:r>
            <a:rPr lang="ru-RU" sz="21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1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сукупність</a:t>
          </a:r>
          <a:r>
            <a:rPr lang="ru-RU" sz="21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1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поєднаних</a:t>
          </a:r>
          <a:r>
            <a:rPr lang="ru-RU" sz="21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1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між</a:t>
          </a:r>
          <a:r>
            <a:rPr lang="ru-RU" sz="2100" kern="1200" dirty="0" smtClean="0">
              <a:latin typeface="Arial" panose="020B0604020202020204" pitchFamily="34" charset="0"/>
              <a:cs typeface="Arial" panose="020B0604020202020204" pitchFamily="34" charset="0"/>
            </a:rPr>
            <a:t> собою </a:t>
          </a:r>
          <a:r>
            <a:rPr lang="ru-RU" sz="21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відрізків</a:t>
          </a:r>
          <a:r>
            <a:rPr lang="ru-RU" sz="2100" kern="1200" dirty="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ru-RU" sz="21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Ці</a:t>
          </a:r>
          <a:r>
            <a:rPr lang="ru-RU" sz="21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1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відрізки</a:t>
          </a:r>
          <a:r>
            <a:rPr lang="ru-RU" sz="2100" kern="1200" dirty="0" smtClean="0">
              <a:latin typeface="Arial" panose="020B0604020202020204" pitchFamily="34" charset="0"/>
              <a:cs typeface="Arial" panose="020B0604020202020204" pitchFamily="34" charset="0"/>
            </a:rPr>
            <a:t> — ланки </a:t>
          </a:r>
          <a:r>
            <a:rPr lang="ru-RU" sz="21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ламаної</a:t>
          </a:r>
          <a:endParaRPr lang="ru-RU" sz="2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5427" y="14"/>
        <a:ext cx="2878094" cy="17268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641508D-646B-47F9-BF3C-B709AA61FF0C}" type="datetimeFigureOut">
              <a:rPr lang="ru-RU"/>
              <a:pPr>
                <a:defRPr/>
              </a:pPr>
              <a:t>14.04.2020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D7186EB-C1C7-432E-91C6-BA525E97A77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3954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7186EB-C1C7-432E-91C6-BA525E97A776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47130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/>
          </a:p>
        </p:txBody>
      </p:sp>
      <p:sp>
        <p:nvSpPr>
          <p:cNvPr id="7168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C7D11DF-0D72-414D-B029-219741440E2A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4961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 dirty="0" smtClean="0"/>
          </a:p>
        </p:txBody>
      </p:sp>
      <p:sp>
        <p:nvSpPr>
          <p:cNvPr id="7373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43D5D3-6816-48DA-8255-BA3EE43AC81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7819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5436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0848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4437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509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4494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622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869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6508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0669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187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0221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90097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40300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8821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ru-RU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ru-RU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10526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5"/>
            <a:ext cx="7886700" cy="994172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ru-RU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ru-RU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9224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61822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90096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ru-RU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04300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ru-RU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20178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6636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543676" y="273844"/>
            <a:ext cx="1971675" cy="4358879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5800725" cy="4358879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0854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6177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95" r:id="rId2"/>
    <p:sldLayoutId id="2147483896" r:id="rId3"/>
    <p:sldLayoutId id="2147483897" r:id="rId4"/>
    <p:sldLayoutId id="2147483898" r:id="rId5"/>
    <p:sldLayoutId id="2147483899" r:id="rId6"/>
    <p:sldLayoutId id="2147483900" r:id="rId7"/>
    <p:sldLayoutId id="2147483901" r:id="rId8"/>
    <p:sldLayoutId id="2147483902" r:id="rId9"/>
    <p:sldLayoutId id="2147483903" r:id="rId10"/>
    <p:sldLayoutId id="2147483904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628650" y="273845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745F11-653C-447E-BE65-C591C5416432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6B1C6-DBE3-4A3C-A968-CBFA2F66F1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3981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jpeg"/><Relationship Id="rId5" Type="http://schemas.openxmlformats.org/officeDocument/2006/relationships/image" Target="../media/image15.jp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4" Type="http://schemas.openxmlformats.org/officeDocument/2006/relationships/image" Target="../media/image1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5" Type="http://schemas.openxmlformats.org/officeDocument/2006/relationships/hyperlink" Target="https://learningapps.org/display?v=p4zpm4xe320" TargetMode="Externa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interactive.ranok.com.ua/course/pdrychniki/matematika-pidrychnik-dlya-1-klasy-zakladv-zagalno-seredno-osvti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eFZd8UVIhapGoVVcpN6HDQ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channel/UCkCUYEVb4-tIr3MbLPXuEa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11510"/>
            <a:ext cx="8568952" cy="3323987"/>
          </a:xfrm>
          <a:prstGeom prst="rect">
            <a:avLst/>
          </a:prstGeom>
          <a:solidFill>
            <a:schemeClr val="bg1">
              <a:alpha val="62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ru-RU" sz="3600" b="1" dirty="0" err="1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Досліджуємо</a:t>
            </a:r>
            <a:r>
              <a:rPr lang="ru-RU" sz="3600" b="1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одиницю</a:t>
            </a:r>
            <a:r>
              <a:rPr lang="ru-RU" sz="3600" b="1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вимірювання</a:t>
            </a:r>
            <a:r>
              <a:rPr lang="ru-RU" sz="3600" b="1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довжини</a:t>
            </a:r>
            <a:r>
              <a:rPr lang="ru-RU" sz="3600" b="1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" sz="3600" b="1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ru-RU" sz="3600" b="1" dirty="0" err="1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ециметр</a:t>
            </a:r>
            <a:r>
              <a:rPr lang="ru-RU" sz="3600" b="1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en-US" sz="3600" b="1" dirty="0" smtClean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defRPr/>
            </a:pPr>
            <a:endParaRPr lang="en-US" sz="2200" dirty="0" smtClean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3600" b="1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Кисіль</a:t>
            </a:r>
            <a:r>
              <a:rPr lang="ru-RU" sz="3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Марина </a:t>
            </a:r>
            <a:r>
              <a:rPr lang="ru-RU" sz="3600" b="1" dirty="0" err="1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Вікторівна</a:t>
            </a:r>
            <a:r>
              <a:rPr lang="ru-RU" sz="36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r>
              <a:rPr lang="ru-RU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>учитель </a:t>
            </a:r>
            <a:r>
              <a:rPr lang="ru-RU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>початкових</a:t>
            </a:r>
            <a:r>
              <a:rPr lang="ru-RU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> </a:t>
            </a:r>
            <a:r>
              <a:rPr lang="ru-RU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>класів</a:t>
            </a:r>
            <a:r>
              <a:rPr lang="ru-RU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> </a:t>
            </a:r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/>
            </a:r>
            <a:b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</a:br>
            <a:r>
              <a:rPr lang="ru-RU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>Криворізької</a:t>
            </a:r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> </a:t>
            </a:r>
            <a:r>
              <a:rPr lang="ru-RU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>спеціалізованої</a:t>
            </a:r>
            <a:r>
              <a:rPr lang="ru-RU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> </a:t>
            </a:r>
            <a:r>
              <a:rPr lang="ru-RU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>школи</a:t>
            </a:r>
            <a:r>
              <a:rPr lang="ru-RU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> № 70 </a:t>
            </a:r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/>
            </a:r>
            <a:b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</a:br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>з </a:t>
            </a:r>
            <a:r>
              <a:rPr lang="ru-RU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>поглибленим</a:t>
            </a:r>
            <a:r>
              <a:rPr lang="ru-RU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> </a:t>
            </a:r>
            <a:r>
              <a:rPr lang="ru-RU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>вивченням</a:t>
            </a:r>
            <a:r>
              <a:rPr lang="ru-RU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> </a:t>
            </a:r>
            <a:r>
              <a:rPr lang="ru-RU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>економіки</a:t>
            </a:r>
            <a:r>
              <a:rPr lang="ru-RU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> та </a:t>
            </a:r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</a:rPr>
              <a:t>права</a:t>
            </a:r>
            <a:endParaRPr lang="uk-UA" sz="36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498" y="1347614"/>
            <a:ext cx="1266758" cy="1566174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tar - 4396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87624" y="95660"/>
            <a:ext cx="6858000" cy="4623978"/>
          </a:xfrm>
          <a:prstGeom prst="rect">
            <a:avLst/>
          </a:prstGeom>
        </p:spPr>
      </p:pic>
      <p:sp>
        <p:nvSpPr>
          <p:cNvPr id="3" name="TextBox 6"/>
          <p:cNvSpPr txBox="1">
            <a:spLocks noChangeArrowheads="1"/>
          </p:cNvSpPr>
          <p:nvPr/>
        </p:nvSpPr>
        <p:spPr bwMode="auto">
          <a:xfrm>
            <a:off x="0" y="4719638"/>
            <a:ext cx="487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ru-RU" sz="1600" dirty="0" smtClean="0">
                <a:solidFill>
                  <a:srgbClr val="414141"/>
                </a:solidFill>
              </a:rPr>
              <a:t>2</a:t>
            </a:r>
            <a:endParaRPr lang="ru-RU" altLang="ru-RU" sz="1600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913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93939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Прямая со стрелкой 39"/>
          <p:cNvCxnSpPr/>
          <p:nvPr/>
        </p:nvCxnSpPr>
        <p:spPr>
          <a:xfrm rot="5400000">
            <a:off x="6638922" y="2041320"/>
            <a:ext cx="267891" cy="119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rot="5400000">
            <a:off x="2493944" y="2034844"/>
            <a:ext cx="267891" cy="119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rot="5400000">
            <a:off x="5573135" y="3940424"/>
            <a:ext cx="267891" cy="119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rot="5400000">
            <a:off x="3625582" y="2902892"/>
            <a:ext cx="267891" cy="119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rot="5400000">
            <a:off x="4993364" y="2041318"/>
            <a:ext cx="267891" cy="119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rot="5400000">
            <a:off x="6640112" y="2062154"/>
            <a:ext cx="267891" cy="119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/>
          <p:nvPr/>
        </p:nvCxnSpPr>
        <p:spPr>
          <a:xfrm>
            <a:off x="3714744" y="2571751"/>
            <a:ext cx="80963" cy="119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>
            <a:off x="5322099" y="2625330"/>
            <a:ext cx="80963" cy="119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>
            <a:off x="6660232" y="2625330"/>
            <a:ext cx="80963" cy="119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>
            <a:off x="2643184" y="2518165"/>
            <a:ext cx="80963" cy="119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365" y="2411300"/>
            <a:ext cx="1603268" cy="1979486"/>
          </a:xfrm>
          <a:prstGeom prst="rect">
            <a:avLst/>
          </a:prstGeom>
        </p:spPr>
      </p:pic>
      <p:sp>
        <p:nvSpPr>
          <p:cNvPr id="5" name="7-кутна зірка 4"/>
          <p:cNvSpPr/>
          <p:nvPr/>
        </p:nvSpPr>
        <p:spPr>
          <a:xfrm>
            <a:off x="6429372" y="1243004"/>
            <a:ext cx="685800" cy="68580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13" b="1" dirty="0">
                <a:solidFill>
                  <a:schemeClr val="tx1"/>
                </a:solidFill>
              </a:rPr>
              <a:t>9д.</a:t>
            </a:r>
            <a:endParaRPr lang="ru-RU" sz="1013" b="1" dirty="0">
              <a:solidFill>
                <a:schemeClr val="tx1"/>
              </a:solidFill>
            </a:endParaRPr>
          </a:p>
        </p:txBody>
      </p:sp>
      <p:sp>
        <p:nvSpPr>
          <p:cNvPr id="6" name="7-кутна зірка 5"/>
          <p:cNvSpPr/>
          <p:nvPr/>
        </p:nvSpPr>
        <p:spPr>
          <a:xfrm>
            <a:off x="6438659" y="2228850"/>
            <a:ext cx="685800" cy="6858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13" b="1" dirty="0">
                <a:solidFill>
                  <a:schemeClr val="tx1"/>
                </a:solidFill>
              </a:rPr>
              <a:t>90</a:t>
            </a:r>
            <a:endParaRPr lang="ru-RU" sz="1013" b="1" dirty="0">
              <a:solidFill>
                <a:schemeClr val="tx1"/>
              </a:solidFill>
            </a:endParaRPr>
          </a:p>
        </p:txBody>
      </p:sp>
      <p:sp>
        <p:nvSpPr>
          <p:cNvPr id="8" name="7-кутна зірка 7"/>
          <p:cNvSpPr/>
          <p:nvPr/>
        </p:nvSpPr>
        <p:spPr>
          <a:xfrm>
            <a:off x="2305902" y="1247767"/>
            <a:ext cx="685800" cy="68580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13" b="1" dirty="0">
                <a:solidFill>
                  <a:schemeClr val="tx1"/>
                </a:solidFill>
              </a:rPr>
              <a:t>2д.</a:t>
            </a:r>
            <a:endParaRPr lang="ru-RU" sz="1013" b="1" dirty="0">
              <a:solidFill>
                <a:schemeClr val="tx1"/>
              </a:solidFill>
            </a:endParaRPr>
          </a:p>
        </p:txBody>
      </p:sp>
      <p:sp>
        <p:nvSpPr>
          <p:cNvPr id="10" name="7-кутна зірка 9"/>
          <p:cNvSpPr/>
          <p:nvPr/>
        </p:nvSpPr>
        <p:spPr>
          <a:xfrm>
            <a:off x="2282419" y="2169385"/>
            <a:ext cx="685800" cy="6858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13" b="1" dirty="0">
                <a:solidFill>
                  <a:schemeClr val="tx1"/>
                </a:solidFill>
              </a:rPr>
              <a:t>20</a:t>
            </a:r>
            <a:endParaRPr lang="ru-RU" sz="1013" b="1" dirty="0">
              <a:solidFill>
                <a:schemeClr val="tx1"/>
              </a:solidFill>
            </a:endParaRPr>
          </a:p>
        </p:txBody>
      </p:sp>
      <p:sp>
        <p:nvSpPr>
          <p:cNvPr id="11" name="7-кутна зірка 10"/>
          <p:cNvSpPr/>
          <p:nvPr/>
        </p:nvSpPr>
        <p:spPr>
          <a:xfrm>
            <a:off x="5362580" y="3126210"/>
            <a:ext cx="685800" cy="68580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13" b="1" dirty="0">
                <a:solidFill>
                  <a:schemeClr val="tx1"/>
                </a:solidFill>
              </a:rPr>
              <a:t>3д.</a:t>
            </a:r>
            <a:endParaRPr lang="ru-RU" sz="1013" b="1" dirty="0">
              <a:solidFill>
                <a:schemeClr val="tx1"/>
              </a:solidFill>
            </a:endParaRPr>
          </a:p>
        </p:txBody>
      </p:sp>
      <p:sp>
        <p:nvSpPr>
          <p:cNvPr id="12" name="7-кутна зірка 11"/>
          <p:cNvSpPr/>
          <p:nvPr/>
        </p:nvSpPr>
        <p:spPr>
          <a:xfrm>
            <a:off x="5362580" y="4107901"/>
            <a:ext cx="685800" cy="6858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13" b="1" dirty="0">
                <a:solidFill>
                  <a:schemeClr val="tx1"/>
                </a:solidFill>
              </a:rPr>
              <a:t>30</a:t>
            </a:r>
            <a:endParaRPr lang="ru-RU" sz="1013" b="1" dirty="0">
              <a:solidFill>
                <a:schemeClr val="tx1"/>
              </a:solidFill>
            </a:endParaRPr>
          </a:p>
        </p:txBody>
      </p:sp>
      <p:sp>
        <p:nvSpPr>
          <p:cNvPr id="13" name="7-кутна зірка 12"/>
          <p:cNvSpPr/>
          <p:nvPr/>
        </p:nvSpPr>
        <p:spPr>
          <a:xfrm>
            <a:off x="3433165" y="2068400"/>
            <a:ext cx="685800" cy="68580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13" b="1" dirty="0">
                <a:solidFill>
                  <a:schemeClr val="tx1"/>
                </a:solidFill>
              </a:rPr>
              <a:t>8д.</a:t>
            </a:r>
            <a:endParaRPr lang="ru-RU" sz="1013" b="1" dirty="0">
              <a:solidFill>
                <a:schemeClr val="tx1"/>
              </a:solidFill>
            </a:endParaRPr>
          </a:p>
        </p:txBody>
      </p:sp>
      <p:sp>
        <p:nvSpPr>
          <p:cNvPr id="14" name="7-кутна зірка 13"/>
          <p:cNvSpPr/>
          <p:nvPr/>
        </p:nvSpPr>
        <p:spPr>
          <a:xfrm>
            <a:off x="3412325" y="3084748"/>
            <a:ext cx="685800" cy="6858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13" b="1" dirty="0">
                <a:solidFill>
                  <a:schemeClr val="tx1"/>
                </a:solidFill>
              </a:rPr>
              <a:t>80</a:t>
            </a:r>
            <a:endParaRPr lang="ru-RU" sz="1013" b="1" dirty="0">
              <a:solidFill>
                <a:schemeClr val="tx1"/>
              </a:solidFill>
            </a:endParaRPr>
          </a:p>
        </p:txBody>
      </p:sp>
      <p:sp>
        <p:nvSpPr>
          <p:cNvPr id="15" name="7-кутна зірка 14"/>
          <p:cNvSpPr/>
          <p:nvPr/>
        </p:nvSpPr>
        <p:spPr>
          <a:xfrm>
            <a:off x="4786314" y="1247767"/>
            <a:ext cx="685800" cy="68580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13" b="1" dirty="0">
                <a:solidFill>
                  <a:schemeClr val="tx1"/>
                </a:solidFill>
              </a:rPr>
              <a:t>5д.</a:t>
            </a:r>
            <a:endParaRPr lang="ru-RU" sz="1013" b="1" dirty="0">
              <a:solidFill>
                <a:schemeClr val="tx1"/>
              </a:solidFill>
            </a:endParaRPr>
          </a:p>
        </p:txBody>
      </p:sp>
      <p:sp>
        <p:nvSpPr>
          <p:cNvPr id="16" name="7-кутна зірка 15"/>
          <p:cNvSpPr/>
          <p:nvPr/>
        </p:nvSpPr>
        <p:spPr>
          <a:xfrm>
            <a:off x="4783814" y="2228850"/>
            <a:ext cx="685800" cy="6858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13" b="1" dirty="0">
                <a:solidFill>
                  <a:schemeClr val="tx1"/>
                </a:solidFill>
              </a:rPr>
              <a:t>50</a:t>
            </a:r>
            <a:endParaRPr lang="ru-RU" sz="1013" b="1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0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2200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Заміни десятки одиницями.</a:t>
            </a:r>
          </a:p>
          <a:p>
            <a:pPr algn="ctr"/>
            <a:r>
              <a:rPr lang="uk-UA" sz="2200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Назви одержані круглі числа.</a:t>
            </a:r>
            <a:endParaRPr lang="ru-RU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0" y="4719638"/>
            <a:ext cx="487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ru-RU" sz="1600" dirty="0" smtClean="0">
                <a:solidFill>
                  <a:srgbClr val="414141"/>
                </a:solidFill>
              </a:rPr>
              <a:t>3</a:t>
            </a:r>
            <a:endParaRPr lang="ru-RU" altLang="ru-RU" sz="1600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385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2" grpId="0" animBg="1"/>
      <p:bldP spid="14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400" name="Picture 8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1" y="2678907"/>
            <a:ext cx="3679031" cy="2464593"/>
          </a:xfrm>
          <a:prstGeom prst="rect">
            <a:avLst/>
          </a:prstGeom>
          <a:noFill/>
        </p:spPr>
      </p:pic>
      <p:pic>
        <p:nvPicPr>
          <p:cNvPr id="59402" name="Picture 10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64844" y="2678907"/>
            <a:ext cx="3536158" cy="2464593"/>
          </a:xfrm>
          <a:prstGeom prst="rect">
            <a:avLst/>
          </a:prstGeom>
          <a:noFill/>
        </p:spPr>
      </p:pic>
      <p:pic>
        <p:nvPicPr>
          <p:cNvPr id="7" name="Picture 8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1" y="482189"/>
            <a:ext cx="3679031" cy="2464593"/>
          </a:xfrm>
          <a:prstGeom prst="rect">
            <a:avLst/>
          </a:prstGeom>
          <a:noFill/>
        </p:spPr>
      </p:pic>
      <p:pic>
        <p:nvPicPr>
          <p:cNvPr id="8" name="Picture 8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64843" y="482189"/>
            <a:ext cx="3536157" cy="2464593"/>
          </a:xfrm>
          <a:prstGeom prst="rect">
            <a:avLst/>
          </a:prstGeom>
          <a:noFill/>
        </p:spPr>
      </p:pic>
      <p:sp>
        <p:nvSpPr>
          <p:cNvPr id="39" name="TextBox 38"/>
          <p:cNvSpPr txBox="1"/>
          <p:nvPr/>
        </p:nvSpPr>
        <p:spPr>
          <a:xfrm>
            <a:off x="2411760" y="1894061"/>
            <a:ext cx="589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dirty="0">
                <a:solidFill>
                  <a:srgbClr val="000000"/>
                </a:solidFill>
                <a:latin typeface="Times New Roman"/>
                <a:cs typeface="Arial" charset="0"/>
              </a:rPr>
              <a:t>=</a:t>
            </a:r>
            <a:endParaRPr lang="ru-RU" sz="2400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018619" y="1160302"/>
            <a:ext cx="191099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FF0000"/>
                </a:solidFill>
                <a:latin typeface="Times New Roman"/>
                <a:cs typeface="Arial" charset="0"/>
              </a:rPr>
              <a:t> 7   0</a:t>
            </a:r>
            <a:r>
              <a:rPr lang="ru-RU" sz="2700" b="1" dirty="0">
                <a:solidFill>
                  <a:srgbClr val="FF0000"/>
                </a:solidFill>
                <a:latin typeface="Times New Roman"/>
                <a:cs typeface="Arial" charset="0"/>
              </a:rPr>
              <a:t>   </a:t>
            </a:r>
            <a:endParaRPr lang="ru-RU" sz="2700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372130" y="1178724"/>
            <a:ext cx="5919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30</a:t>
            </a:r>
            <a:r>
              <a:rPr lang="en-US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 </a:t>
            </a:r>
            <a:endParaRPr lang="ru-RU" sz="2400" b="1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697149" y="1125132"/>
            <a:ext cx="321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dirty="0">
                <a:solidFill>
                  <a:srgbClr val="000000"/>
                </a:solidFill>
                <a:latin typeface="Times New Roman"/>
                <a:cs typeface="Arial" charset="0"/>
              </a:rPr>
              <a:t>=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697149" y="1890055"/>
            <a:ext cx="321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dirty="0">
                <a:solidFill>
                  <a:srgbClr val="000000"/>
                </a:solidFill>
                <a:latin typeface="Times New Roman"/>
                <a:cs typeface="Arial" charset="0"/>
              </a:rPr>
              <a:t>=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018619" y="1920358"/>
            <a:ext cx="24110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FF0000"/>
                </a:solidFill>
                <a:latin typeface="Times New Roman"/>
                <a:cs typeface="Arial" charset="0"/>
              </a:rPr>
              <a:t> 4   0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43000" y="1168754"/>
            <a:ext cx="1285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40  +  50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2748031" y="1131590"/>
            <a:ext cx="1103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9   0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78397" y="1171299"/>
            <a:ext cx="3213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43000" y="1928823"/>
            <a:ext cx="499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80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52081" y="1872685"/>
            <a:ext cx="327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23900" y="1928823"/>
            <a:ext cx="559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60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790166" y="1892845"/>
            <a:ext cx="845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2  0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902871" y="1160302"/>
            <a:ext cx="352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255756" y="1178724"/>
            <a:ext cx="5307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370298" y="1928809"/>
            <a:ext cx="552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60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80862" y="1890055"/>
            <a:ext cx="261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268497" y="1928823"/>
            <a:ext cx="526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97989" y="0"/>
            <a:ext cx="354802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Знайди значення </a:t>
            </a:r>
            <a:r>
              <a:rPr lang="uk-UA" sz="2200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виразів.</a:t>
            </a:r>
            <a:endParaRPr lang="ru-RU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418" y="2683886"/>
            <a:ext cx="1603268" cy="1979486"/>
          </a:xfrm>
          <a:prstGeom prst="rect">
            <a:avLst/>
          </a:prstGeom>
        </p:spPr>
      </p:pic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0" y="4719638"/>
            <a:ext cx="487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ru-RU" sz="1600" dirty="0" smtClean="0">
                <a:solidFill>
                  <a:srgbClr val="414141"/>
                </a:solidFill>
              </a:rPr>
              <a:t>4</a:t>
            </a:r>
            <a:endParaRPr lang="ru-RU" altLang="ru-RU" sz="1600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690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60" grpId="0"/>
      <p:bldP spid="11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658" y="249492"/>
            <a:ext cx="6318702" cy="441049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540" y="3400190"/>
            <a:ext cx="1828800" cy="1259792"/>
          </a:xfrm>
          <a:prstGeom prst="rect">
            <a:avLst/>
          </a:prstGeom>
        </p:spPr>
      </p:pic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0" y="4719638"/>
            <a:ext cx="487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ru-RU" sz="1600" dirty="0" smtClean="0">
                <a:solidFill>
                  <a:srgbClr val="414141"/>
                </a:solidFill>
              </a:rPr>
              <a:t>5</a:t>
            </a:r>
            <a:endParaRPr lang="ru-RU" altLang="ru-RU" sz="1600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965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9" y="471988"/>
            <a:ext cx="5454605" cy="4043978"/>
          </a:xfrm>
          <a:prstGeom prst="rect">
            <a:avLst/>
          </a:prstGeom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Box 2"/>
          <p:cNvSpPr txBox="1"/>
          <p:nvPr/>
        </p:nvSpPr>
        <p:spPr>
          <a:xfrm>
            <a:off x="1763688" y="4623979"/>
            <a:ext cx="5670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8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Сузір</a:t>
            </a:r>
            <a:r>
              <a:rPr lang="en-US" sz="18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ru-RU" sz="18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 Овна   </a:t>
            </a:r>
            <a:r>
              <a:rPr lang="ru-RU" sz="1800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8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 березня-20 </a:t>
            </a:r>
            <a:r>
              <a:rPr lang="ru-RU" sz="18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квітня</a:t>
            </a:r>
            <a:r>
              <a:rPr lang="ru-RU" sz="18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0" y="4719638"/>
            <a:ext cx="487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ru-RU" sz="1600" dirty="0" smtClean="0">
                <a:solidFill>
                  <a:srgbClr val="414141"/>
                </a:solidFill>
              </a:rPr>
              <a:t>6</a:t>
            </a:r>
            <a:endParaRPr lang="ru-RU" altLang="ru-RU" sz="1600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976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Выноска-облако 6"/>
          <p:cNvSpPr/>
          <p:nvPr/>
        </p:nvSpPr>
        <p:spPr>
          <a:xfrm>
            <a:off x="1898703" y="226293"/>
            <a:ext cx="5319591" cy="1157325"/>
          </a:xfrm>
          <a:prstGeom prst="cloud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5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Спробуємо</a:t>
            </a:r>
            <a:r>
              <a:rPr lang="ru-RU" sz="15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виміряти</a:t>
            </a:r>
            <a:r>
              <a:rPr lang="ru-RU" sz="15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відрізки</a:t>
            </a:r>
            <a:r>
              <a:rPr lang="ru-RU" sz="15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15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допомогою</a:t>
            </a:r>
            <a:r>
              <a:rPr lang="ru-RU" sz="15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зеленої</a:t>
            </a:r>
            <a:r>
              <a:rPr lang="ru-RU" sz="15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15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червоної</a:t>
            </a:r>
            <a:r>
              <a:rPr lang="ru-RU" sz="15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мірок</a:t>
            </a:r>
            <a:r>
              <a:rPr lang="ru-RU" sz="15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5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Полічи</a:t>
            </a:r>
            <a:r>
              <a:rPr lang="ru-RU" sz="15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5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скільки</a:t>
            </a:r>
            <a:r>
              <a:rPr lang="ru-RU" sz="15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разів</a:t>
            </a:r>
            <a:r>
              <a:rPr lang="ru-RU" sz="15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відкладаються</a:t>
            </a:r>
            <a:r>
              <a:rPr lang="ru-RU" sz="15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ці</a:t>
            </a:r>
            <a:r>
              <a:rPr lang="ru-RU" sz="15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мірки</a:t>
            </a:r>
            <a:r>
              <a:rPr lang="ru-RU" sz="15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15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даному</a:t>
            </a:r>
            <a:r>
              <a:rPr lang="ru-RU" sz="15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відрізку</a:t>
            </a:r>
            <a:r>
              <a:rPr lang="ru-RU" sz="15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pSp>
        <p:nvGrpSpPr>
          <p:cNvPr id="8" name="Группа 2"/>
          <p:cNvGrpSpPr>
            <a:grpSpLocks/>
          </p:cNvGrpSpPr>
          <p:nvPr/>
        </p:nvGrpSpPr>
        <p:grpSpPr bwMode="auto">
          <a:xfrm>
            <a:off x="2735796" y="1437625"/>
            <a:ext cx="3297014" cy="377428"/>
            <a:chOff x="2123728" y="3933056"/>
            <a:chExt cx="4320480" cy="504056"/>
          </a:xfrm>
        </p:grpSpPr>
        <p:cxnSp>
          <p:nvCxnSpPr>
            <p:cNvPr id="9" name="Прямая соединительная линия 8"/>
            <p:cNvCxnSpPr/>
            <p:nvPr/>
          </p:nvCxnSpPr>
          <p:spPr>
            <a:xfrm>
              <a:off x="2123728" y="4220861"/>
              <a:ext cx="4320480" cy="0"/>
            </a:xfrm>
            <a:prstGeom prst="line">
              <a:avLst/>
            </a:prstGeom>
            <a:ln w="666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/>
            <p:nvPr/>
          </p:nvCxnSpPr>
          <p:spPr>
            <a:xfrm>
              <a:off x="6444208" y="3933056"/>
              <a:ext cx="0" cy="504056"/>
            </a:xfrm>
            <a:prstGeom prst="line">
              <a:avLst/>
            </a:prstGeom>
            <a:ln w="666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/>
            <p:nvPr/>
          </p:nvCxnSpPr>
          <p:spPr>
            <a:xfrm>
              <a:off x="2123728" y="3933056"/>
              <a:ext cx="0" cy="504056"/>
            </a:xfrm>
            <a:prstGeom prst="line">
              <a:avLst/>
            </a:prstGeom>
            <a:ln w="666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Прямоугольник 12"/>
          <p:cNvSpPr/>
          <p:nvPr/>
        </p:nvSpPr>
        <p:spPr>
          <a:xfrm>
            <a:off x="2735796" y="2355726"/>
            <a:ext cx="1620180" cy="48605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 sz="1013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35796" y="2363753"/>
            <a:ext cx="1620180" cy="48605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166122" y="3057526"/>
            <a:ext cx="809625" cy="378619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66066" y="3057805"/>
            <a:ext cx="809625" cy="378619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66066" y="3057805"/>
            <a:ext cx="809625" cy="378619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166066" y="3057805"/>
            <a:ext cx="809625" cy="378619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3" name="Облако 22"/>
          <p:cNvSpPr/>
          <p:nvPr/>
        </p:nvSpPr>
        <p:spPr>
          <a:xfrm>
            <a:off x="2295983" y="105224"/>
            <a:ext cx="3132348" cy="1512168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uk-UA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 ви думаєте,чому одержали різні результати?</a:t>
            </a:r>
            <a:endParaRPr lang="ru-RU" sz="1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Волна 23"/>
          <p:cNvSpPr/>
          <p:nvPr/>
        </p:nvSpPr>
        <p:spPr>
          <a:xfrm>
            <a:off x="2843808" y="3291830"/>
            <a:ext cx="3131679" cy="1677857"/>
          </a:xfrm>
          <a:prstGeom prst="wave">
            <a:avLst>
              <a:gd name="adj1" fmla="val 12500"/>
              <a:gd name="adj2" fmla="val 34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Правильно, для </a:t>
            </a:r>
            <a:r>
              <a:rPr lang="ru-RU" sz="18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вимірювання</a:t>
            </a:r>
            <a:r>
              <a:rPr lang="ru-RU" sz="1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відрізків</a:t>
            </a:r>
            <a:r>
              <a:rPr lang="ru-RU" sz="1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ми </a:t>
            </a:r>
            <a:r>
              <a:rPr lang="ru-RU" sz="18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вибрали</a:t>
            </a:r>
            <a:r>
              <a:rPr lang="ru-RU" sz="1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мірки</a:t>
            </a:r>
            <a:r>
              <a:rPr lang="ru-RU" sz="1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різної</a:t>
            </a:r>
            <a:r>
              <a:rPr lang="ru-RU" sz="1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довжини</a:t>
            </a:r>
            <a:r>
              <a:rPr lang="ru-RU" sz="1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5426" y="2966946"/>
            <a:ext cx="1266554" cy="1563760"/>
          </a:xfrm>
          <a:prstGeom prst="rect">
            <a:avLst/>
          </a:prstGeom>
        </p:spPr>
      </p:pic>
      <p:sp>
        <p:nvSpPr>
          <p:cNvPr id="3" name="4-кутна зірка 2"/>
          <p:cNvSpPr/>
          <p:nvPr/>
        </p:nvSpPr>
        <p:spPr>
          <a:xfrm>
            <a:off x="7156503" y="4372357"/>
            <a:ext cx="540060" cy="613563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4" name="4-кутна зірка 3"/>
          <p:cNvSpPr/>
          <p:nvPr/>
        </p:nvSpPr>
        <p:spPr>
          <a:xfrm>
            <a:off x="7358917" y="3921900"/>
            <a:ext cx="529514" cy="608806"/>
          </a:xfrm>
          <a:prstGeom prst="star4">
            <a:avLst>
              <a:gd name="adj" fmla="val 2019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5624" y="4191411"/>
            <a:ext cx="572671" cy="572671"/>
          </a:xfrm>
          <a:prstGeom prst="rect">
            <a:avLst/>
          </a:prstGeom>
        </p:spPr>
      </p:pic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0" y="4719638"/>
            <a:ext cx="487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ru-RU" sz="1600" dirty="0" smtClean="0">
                <a:solidFill>
                  <a:srgbClr val="414141"/>
                </a:solidFill>
              </a:rPr>
              <a:t>7</a:t>
            </a:r>
            <a:endParaRPr lang="ru-RU" altLang="ru-RU" sz="1600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435996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.03673 L 0.00209 -0.1419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-89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61 0.01914 L 0.18056 -0.142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47" y="-81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95005E-6 L 0.00399 -0.1729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83951E-6 L -0.08559 -0.1731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88" y="-86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88 -0.03024 L -0.17604 -0.1719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96" y="-70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-0.0108 L -0.26562 -0.1734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33" y="-8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animBg="1"/>
      <p:bldP spid="14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58" y="195486"/>
            <a:ext cx="6172200" cy="857250"/>
          </a:xfrm>
          <a:solidFill>
            <a:srgbClr val="00B0F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А тепер давайте за допомогою мірки 1 см виміряємо довжину цього відрізка.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817694" y="102033"/>
            <a:ext cx="5670630" cy="957549"/>
          </a:xfrm>
          <a:solidFill>
            <a:srgbClr val="FFFF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Мірка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в 1см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дуже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мала для такого великого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відрізка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>
              <a:buNone/>
            </a:pP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робити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endParaRPr lang="ru-RU" dirty="0"/>
          </a:p>
        </p:txBody>
      </p:sp>
      <p:grpSp>
        <p:nvGrpSpPr>
          <p:cNvPr id="6" name="Группа 5"/>
          <p:cNvGrpSpPr>
            <a:grpSpLocks/>
          </p:cNvGrpSpPr>
          <p:nvPr/>
        </p:nvGrpSpPr>
        <p:grpSpPr bwMode="auto">
          <a:xfrm>
            <a:off x="2951560" y="1329930"/>
            <a:ext cx="2052638" cy="215503"/>
            <a:chOff x="2123728" y="4134671"/>
            <a:chExt cx="4320480" cy="172826"/>
          </a:xfrm>
        </p:grpSpPr>
        <p:cxnSp>
          <p:nvCxnSpPr>
            <p:cNvPr id="7" name="Прямая соединительная линия 6"/>
            <p:cNvCxnSpPr/>
            <p:nvPr/>
          </p:nvCxnSpPr>
          <p:spPr>
            <a:xfrm>
              <a:off x="2123728" y="4221561"/>
              <a:ext cx="4320480" cy="0"/>
            </a:xfrm>
            <a:prstGeom prst="line">
              <a:avLst/>
            </a:prstGeom>
            <a:ln w="666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/>
          </p:nvCxnSpPr>
          <p:spPr>
            <a:xfrm>
              <a:off x="6444208" y="4134671"/>
              <a:ext cx="0" cy="172826"/>
            </a:xfrm>
            <a:prstGeom prst="line">
              <a:avLst/>
            </a:prstGeom>
            <a:ln w="666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/>
            <p:nvPr/>
          </p:nvCxnSpPr>
          <p:spPr>
            <a:xfrm>
              <a:off x="2123728" y="4134671"/>
              <a:ext cx="0" cy="172826"/>
            </a:xfrm>
            <a:prstGeom prst="line">
              <a:avLst/>
            </a:prstGeom>
            <a:ln w="666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087166" y="1113235"/>
            <a:ext cx="55496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800" dirty="0">
                <a:solidFill>
                  <a:prstClr val="black"/>
                </a:solidFill>
                <a:latin typeface="Calibri" pitchFamily="34" charset="0"/>
              </a:rPr>
              <a:t>1см</a:t>
            </a:r>
            <a:endParaRPr lang="ru-RU" sz="4950" dirty="0">
              <a:solidFill>
                <a:prstClr val="black"/>
              </a:solidFill>
              <a:latin typeface="Calibri" pitchFamily="34" charset="0"/>
            </a:endParaRPr>
          </a:p>
        </p:txBody>
      </p:sp>
      <p:grpSp>
        <p:nvGrpSpPr>
          <p:cNvPr id="11" name="Группа 10"/>
          <p:cNvGrpSpPr>
            <a:grpSpLocks/>
          </p:cNvGrpSpPr>
          <p:nvPr/>
        </p:nvGrpSpPr>
        <p:grpSpPr bwMode="auto">
          <a:xfrm>
            <a:off x="2141936" y="1383506"/>
            <a:ext cx="377428" cy="161925"/>
            <a:chOff x="2123728" y="4134671"/>
            <a:chExt cx="4320480" cy="172826"/>
          </a:xfrm>
        </p:grpSpPr>
        <p:cxnSp>
          <p:nvCxnSpPr>
            <p:cNvPr id="12" name="Прямая соединительная линия 11"/>
            <p:cNvCxnSpPr/>
            <p:nvPr/>
          </p:nvCxnSpPr>
          <p:spPr>
            <a:xfrm>
              <a:off x="2123728" y="4221084"/>
              <a:ext cx="4320480" cy="0"/>
            </a:xfrm>
            <a:prstGeom prst="line">
              <a:avLst/>
            </a:prstGeom>
            <a:ln w="666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>
              <a:off x="6444208" y="4134671"/>
              <a:ext cx="0" cy="172826"/>
            </a:xfrm>
            <a:prstGeom prst="line">
              <a:avLst/>
            </a:prstGeom>
            <a:ln w="666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>
              <a:off x="2123728" y="4134671"/>
              <a:ext cx="0" cy="172826"/>
            </a:xfrm>
            <a:prstGeom prst="line">
              <a:avLst/>
            </a:prstGeom>
            <a:ln w="666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Прямоугольник 20"/>
          <p:cNvSpPr/>
          <p:nvPr/>
        </p:nvSpPr>
        <p:spPr>
          <a:xfrm>
            <a:off x="2951561" y="1491855"/>
            <a:ext cx="378619" cy="215503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330178" y="1491855"/>
            <a:ext cx="432197" cy="215503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139803" y="1491855"/>
            <a:ext cx="432197" cy="215503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572001" y="1491855"/>
            <a:ext cx="432197" cy="215503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3762376" y="1491855"/>
            <a:ext cx="431006" cy="215503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3545887" y="1005577"/>
            <a:ext cx="12540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 см</a:t>
            </a:r>
            <a:endParaRPr lang="ru-RU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9" name="Группа 28"/>
          <p:cNvGrpSpPr>
            <a:grpSpLocks/>
          </p:cNvGrpSpPr>
          <p:nvPr/>
        </p:nvGrpSpPr>
        <p:grpSpPr bwMode="auto">
          <a:xfrm>
            <a:off x="1331119" y="1869281"/>
            <a:ext cx="6481763" cy="323850"/>
            <a:chOff x="2123728" y="4134671"/>
            <a:chExt cx="4320480" cy="172826"/>
          </a:xfrm>
        </p:grpSpPr>
        <p:cxnSp>
          <p:nvCxnSpPr>
            <p:cNvPr id="30" name="Прямая соединительная линия 29"/>
            <p:cNvCxnSpPr/>
            <p:nvPr/>
          </p:nvCxnSpPr>
          <p:spPr>
            <a:xfrm>
              <a:off x="2123728" y="4221084"/>
              <a:ext cx="4320480" cy="0"/>
            </a:xfrm>
            <a:prstGeom prst="line">
              <a:avLst/>
            </a:prstGeom>
            <a:ln w="666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/>
            <p:cNvCxnSpPr/>
            <p:nvPr/>
          </p:nvCxnSpPr>
          <p:spPr>
            <a:xfrm>
              <a:off x="6444208" y="4134671"/>
              <a:ext cx="0" cy="172826"/>
            </a:xfrm>
            <a:prstGeom prst="line">
              <a:avLst/>
            </a:prstGeom>
            <a:ln w="666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>
              <a:off x="2123728" y="4134671"/>
              <a:ext cx="0" cy="172826"/>
            </a:xfrm>
            <a:prstGeom prst="line">
              <a:avLst/>
            </a:prstGeom>
            <a:ln w="666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Прямоугольник 32"/>
          <p:cNvSpPr/>
          <p:nvPr/>
        </p:nvSpPr>
        <p:spPr>
          <a:xfrm>
            <a:off x="1331120" y="2085975"/>
            <a:ext cx="378619" cy="215504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709737" y="2085975"/>
            <a:ext cx="377429" cy="215504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2087167" y="2085975"/>
            <a:ext cx="378619" cy="215504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2465786" y="2085975"/>
            <a:ext cx="378619" cy="215504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2844405" y="2085975"/>
            <a:ext cx="377428" cy="215504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3221832" y="2085975"/>
            <a:ext cx="378619" cy="215504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3924300" y="2085975"/>
            <a:ext cx="377429" cy="215504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3545886" y="2085696"/>
            <a:ext cx="377429" cy="215504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4301730" y="2085975"/>
            <a:ext cx="378619" cy="215504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4680348" y="2085975"/>
            <a:ext cx="377428" cy="215504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1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2249743" y="1707654"/>
            <a:ext cx="257425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21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endParaRPr lang="ru-RU" sz="21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9386" y="3075328"/>
            <a:ext cx="1266554" cy="15637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1958" y="4137924"/>
            <a:ext cx="571550" cy="57155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4465" y="4502491"/>
            <a:ext cx="583859" cy="5838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2549" y="4029912"/>
            <a:ext cx="571550" cy="571550"/>
          </a:xfrm>
          <a:prstGeom prst="rect">
            <a:avLst/>
          </a:prstGeom>
        </p:spPr>
      </p:pic>
      <p:sp>
        <p:nvSpPr>
          <p:cNvPr id="39" name="TextBox 6"/>
          <p:cNvSpPr txBox="1">
            <a:spLocks noChangeArrowheads="1"/>
          </p:cNvSpPr>
          <p:nvPr/>
        </p:nvSpPr>
        <p:spPr bwMode="auto">
          <a:xfrm>
            <a:off x="0" y="4719638"/>
            <a:ext cx="487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ru-RU" sz="1600" dirty="0" smtClean="0">
                <a:solidFill>
                  <a:srgbClr val="414141"/>
                </a:solidFill>
              </a:rPr>
              <a:t>8</a:t>
            </a:r>
            <a:endParaRPr lang="ru-RU" altLang="ru-RU" sz="1600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67611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  <p:bldP spid="10" grpId="0"/>
      <p:bldP spid="21" grpId="0" animBg="1"/>
      <p:bldP spid="23" grpId="0" animBg="1"/>
      <p:bldP spid="24" grpId="0" animBg="1"/>
      <p:bldP spid="25" grpId="0" animBg="1"/>
      <p:bldP spid="27" grpId="0" animBg="1"/>
      <p:bldP spid="28" grpId="0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41" grpId="0" animBg="1"/>
      <p:bldP spid="44" grpId="0" animBg="1"/>
      <p:bldP spid="45" grpId="0" animBg="1"/>
      <p:bldP spid="4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Місце для вмісту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197305"/>
            <a:ext cx="2774997" cy="1539257"/>
          </a:xfrm>
        </p:spPr>
      </p:pic>
      <p:pic>
        <p:nvPicPr>
          <p:cNvPr id="6" name="Місце для вмісту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37" y="2963148"/>
            <a:ext cx="2536031" cy="1900238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188" y="961802"/>
            <a:ext cx="2200757" cy="220075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893" y="951570"/>
            <a:ext cx="3523307" cy="11287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8235" y="87689"/>
            <a:ext cx="1242138" cy="1242138"/>
          </a:xfrm>
          <a:prstGeom prst="rect">
            <a:avLst/>
          </a:prstGeom>
        </p:spPr>
      </p:pic>
      <p:sp>
        <p:nvSpPr>
          <p:cNvPr id="4" name="Прямокутник 3"/>
          <p:cNvSpPr/>
          <p:nvPr/>
        </p:nvSpPr>
        <p:spPr>
          <a:xfrm>
            <a:off x="3544946" y="1945743"/>
            <a:ext cx="3984568" cy="8122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 </a:t>
            </a:r>
            <a:r>
              <a:rPr lang="uk-UA" sz="1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зручно </a:t>
            </a:r>
            <a:r>
              <a:rPr lang="uk-UA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вимірювати довжину цих </a:t>
            </a:r>
            <a:r>
              <a:rPr lang="uk-UA" sz="1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предметів у </a:t>
            </a:r>
            <a:r>
              <a:rPr lang="uk-UA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сантиметрах</a:t>
            </a:r>
            <a:r>
              <a:rPr lang="uk-UA" sz="1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uk-UA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811711" y="0"/>
            <a:ext cx="352057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ПРОБЛЕМНА СИТУАЦІЯ</a:t>
            </a:r>
            <a:endParaRPr lang="ru-RU" sz="2200" b="1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0" y="4719638"/>
            <a:ext cx="487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ru-RU" sz="1600" dirty="0" smtClean="0">
                <a:solidFill>
                  <a:srgbClr val="414141"/>
                </a:solidFill>
              </a:rPr>
              <a:t>9</a:t>
            </a:r>
            <a:endParaRPr lang="ru-RU" altLang="ru-RU" sz="1600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09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530914"/>
            <a:ext cx="57786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000" dirty="0"/>
              <a:t>10 см-це 1  десяток сантиметрів</a:t>
            </a:r>
            <a:endParaRPr lang="ru-RU" sz="3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551" y="2141134"/>
            <a:ext cx="378316" cy="78573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915" y="2181024"/>
            <a:ext cx="393065" cy="66463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857" y="2165311"/>
            <a:ext cx="3282497" cy="69606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377" y="2024049"/>
            <a:ext cx="6517735" cy="2279778"/>
          </a:xfrm>
          <a:prstGeom prst="rect">
            <a:avLst/>
          </a:prstGeom>
          <a:solidFill>
            <a:srgbClr val="FFFF00"/>
          </a:solidFill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551" y="3163939"/>
            <a:ext cx="4085909" cy="414050"/>
          </a:xfrm>
          <a:prstGeom prst="rect">
            <a:avLst/>
          </a:prstGeom>
        </p:spPr>
      </p:pic>
      <p:sp>
        <p:nvSpPr>
          <p:cNvPr id="5" name="Горизонтальний сувій 4"/>
          <p:cNvSpPr/>
          <p:nvPr/>
        </p:nvSpPr>
        <p:spPr>
          <a:xfrm>
            <a:off x="1290376" y="249492"/>
            <a:ext cx="6467978" cy="1456279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5736" y="509402"/>
            <a:ext cx="4752528" cy="945782"/>
          </a:xfrm>
          <a:prstGeom prst="rect">
            <a:avLst/>
          </a:prstGeom>
        </p:spPr>
      </p:pic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0" y="4719638"/>
            <a:ext cx="487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ru-RU" sz="1600" dirty="0" smtClean="0">
                <a:solidFill>
                  <a:srgbClr val="414141"/>
                </a:solidFill>
              </a:rPr>
              <a:t>10</a:t>
            </a:r>
            <a:endParaRPr lang="ru-RU" altLang="ru-RU" sz="1600" dirty="0">
              <a:solidFill>
                <a:srgbClr val="41414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29" b="1695"/>
          <a:stretch/>
        </p:blipFill>
        <p:spPr>
          <a:xfrm>
            <a:off x="1655676" y="303498"/>
            <a:ext cx="5796644" cy="313234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3778" y="2935884"/>
            <a:ext cx="1266758" cy="156617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7584" y="4502058"/>
            <a:ext cx="571550" cy="5715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1968" y="4260542"/>
            <a:ext cx="571550" cy="5715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9450" y="4216283"/>
            <a:ext cx="571550" cy="571550"/>
          </a:xfrm>
          <a:prstGeom prst="rect">
            <a:avLst/>
          </a:prstGeom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0" y="4719638"/>
            <a:ext cx="487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ru-RU" sz="1600" dirty="0" smtClean="0">
                <a:solidFill>
                  <a:srgbClr val="414141"/>
                </a:solidFill>
              </a:rPr>
              <a:t>11</a:t>
            </a:r>
            <a:endParaRPr lang="ru-RU" altLang="ru-RU" sz="1600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170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400" name="Picture 8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1" y="2678907"/>
            <a:ext cx="3679031" cy="2464593"/>
          </a:xfrm>
          <a:prstGeom prst="rect">
            <a:avLst/>
          </a:prstGeom>
          <a:noFill/>
        </p:spPr>
      </p:pic>
      <p:pic>
        <p:nvPicPr>
          <p:cNvPr id="59402" name="Picture 10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64843" y="2669801"/>
            <a:ext cx="3536158" cy="2464593"/>
          </a:xfrm>
          <a:prstGeom prst="rect">
            <a:avLst/>
          </a:prstGeom>
          <a:noFill/>
        </p:spPr>
      </p:pic>
      <p:pic>
        <p:nvPicPr>
          <p:cNvPr id="7" name="Picture 8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 rotWithShape="1">
          <a:blip r:embed="rId2" cstate="print"/>
          <a:srcRect t="17584"/>
          <a:stretch/>
        </p:blipFill>
        <p:spPr bwMode="auto">
          <a:xfrm>
            <a:off x="1143001" y="915566"/>
            <a:ext cx="3679031" cy="2031216"/>
          </a:xfrm>
          <a:prstGeom prst="rect">
            <a:avLst/>
          </a:prstGeom>
          <a:noFill/>
        </p:spPr>
      </p:pic>
      <p:pic>
        <p:nvPicPr>
          <p:cNvPr id="8" name="Picture 8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 rotWithShape="1">
          <a:blip r:embed="rId2" cstate="print"/>
          <a:srcRect t="17584"/>
          <a:stretch/>
        </p:blipFill>
        <p:spPr bwMode="auto">
          <a:xfrm>
            <a:off x="4464843" y="915566"/>
            <a:ext cx="3536157" cy="2031216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303843" y="1125132"/>
            <a:ext cx="82153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dirty="0">
                <a:solidFill>
                  <a:srgbClr val="FF0000"/>
                </a:solidFill>
                <a:latin typeface="Times New Roman"/>
                <a:cs typeface="Arial" charset="0"/>
              </a:rPr>
              <a:t>1   0</a:t>
            </a:r>
            <a:endParaRPr lang="ru-RU" sz="2700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303843" y="1875231"/>
            <a:ext cx="80365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dirty="0">
                <a:solidFill>
                  <a:srgbClr val="FF0000"/>
                </a:solidFill>
                <a:latin typeface="Times New Roman"/>
                <a:cs typeface="Arial" charset="0"/>
              </a:rPr>
              <a:t>1   0  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142999" y="1125132"/>
            <a:ext cx="589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 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553742" y="1115175"/>
            <a:ext cx="464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д.</a:t>
            </a:r>
            <a:endParaRPr lang="ru-RU" sz="24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964487" y="1178710"/>
            <a:ext cx="2857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dirty="0">
                <a:solidFill>
                  <a:srgbClr val="000000"/>
                </a:solidFill>
                <a:latin typeface="Times New Roman"/>
                <a:cs typeface="Arial" charset="0"/>
              </a:rPr>
              <a:t>=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143000" y="1875231"/>
            <a:ext cx="571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 1  </a:t>
            </a:r>
            <a:endParaRPr lang="ru-RU" sz="2400" b="1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000232" y="1875231"/>
            <a:ext cx="428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dirty="0">
                <a:solidFill>
                  <a:srgbClr val="000000"/>
                </a:solidFill>
                <a:latin typeface="Times New Roman"/>
                <a:cs typeface="Arial" charset="0"/>
              </a:rPr>
              <a:t>=</a:t>
            </a:r>
            <a:endParaRPr lang="ru-RU" sz="2400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982876" y="1115175"/>
            <a:ext cx="87514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dirty="0">
                <a:solidFill>
                  <a:srgbClr val="FF0000"/>
                </a:solidFill>
                <a:latin typeface="Times New Roman"/>
                <a:cs typeface="Arial" charset="0"/>
              </a:rPr>
              <a:t>3   0 </a:t>
            </a:r>
            <a:endParaRPr lang="ru-RU" sz="2700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857750" y="1178710"/>
            <a:ext cx="375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3</a:t>
            </a:r>
            <a:r>
              <a:rPr lang="en-US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 </a:t>
            </a:r>
            <a:endParaRPr lang="ru-RU" sz="2400" b="1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697149" y="1125132"/>
            <a:ext cx="321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dirty="0">
                <a:solidFill>
                  <a:srgbClr val="000000"/>
                </a:solidFill>
                <a:latin typeface="Times New Roman"/>
                <a:cs typeface="Arial" charset="0"/>
              </a:rPr>
              <a:t>=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839918" y="1890055"/>
            <a:ext cx="4643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3</a:t>
            </a:r>
            <a:endParaRPr lang="ru-RU" sz="2400" b="1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697149" y="1890055"/>
            <a:ext cx="321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dirty="0">
                <a:solidFill>
                  <a:srgbClr val="000000"/>
                </a:solidFill>
                <a:latin typeface="Times New Roman"/>
                <a:cs typeface="Arial" charset="0"/>
              </a:rPr>
              <a:t>=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982875" y="1875231"/>
            <a:ext cx="82153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dirty="0">
                <a:solidFill>
                  <a:srgbClr val="FF0000"/>
                </a:solidFill>
                <a:latin typeface="Times New Roman"/>
                <a:cs typeface="Arial" charset="0"/>
              </a:rPr>
              <a:t>3   0   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571871" y="3321850"/>
            <a:ext cx="81901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dirty="0">
                <a:solidFill>
                  <a:srgbClr val="FF0000"/>
                </a:solidFill>
                <a:latin typeface="Times New Roman"/>
                <a:cs typeface="Arial" charset="0"/>
              </a:rPr>
              <a:t>7   0  </a:t>
            </a:r>
            <a:endParaRPr lang="ru-RU" sz="2700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375305" y="3375429"/>
            <a:ext cx="408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7</a:t>
            </a:r>
            <a:r>
              <a:rPr lang="en-US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 </a:t>
            </a:r>
            <a:endParaRPr lang="ru-RU" sz="2400" b="1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750330" y="3482585"/>
            <a:ext cx="4797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800" b="1" dirty="0">
                <a:solidFill>
                  <a:srgbClr val="000000"/>
                </a:solidFill>
                <a:latin typeface="Times New Roman"/>
                <a:cs typeface="Arial" charset="0"/>
              </a:rPr>
              <a:t>Д.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230039" y="3366182"/>
            <a:ext cx="375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dirty="0">
                <a:solidFill>
                  <a:srgbClr val="000000"/>
                </a:solidFill>
                <a:latin typeface="Times New Roman"/>
                <a:cs typeface="Arial" charset="0"/>
              </a:rPr>
              <a:t>=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250400" y="4071949"/>
            <a:ext cx="354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dirty="0">
                <a:solidFill>
                  <a:srgbClr val="000000"/>
                </a:solidFill>
                <a:latin typeface="Times New Roman"/>
                <a:cs typeface="Arial" charset="0"/>
              </a:rPr>
              <a:t>=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3518320" y="4061978"/>
            <a:ext cx="108690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dirty="0">
                <a:solidFill>
                  <a:srgbClr val="FF0000"/>
                </a:solidFill>
                <a:latin typeface="Times New Roman"/>
                <a:cs typeface="Arial" charset="0"/>
              </a:rPr>
              <a:t> 7   0 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822167" y="2992964"/>
            <a:ext cx="1750229" cy="180727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53745" y="1872685"/>
            <a:ext cx="5893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25644" y="1897467"/>
            <a:ext cx="5715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28860" y="4071936"/>
            <a:ext cx="392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83550" y="4061979"/>
            <a:ext cx="600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86406" y="1153929"/>
            <a:ext cx="517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61100" y="1178710"/>
            <a:ext cx="678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25381" y="1928809"/>
            <a:ext cx="714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390881" y="3405076"/>
            <a:ext cx="734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ru-RU" sz="1013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390882" y="4125528"/>
            <a:ext cx="66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768721" y="1178710"/>
            <a:ext cx="714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786549" y="1928809"/>
            <a:ext cx="589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286000" y="0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Заміни десятки одиницями; </a:t>
            </a:r>
            <a:r>
              <a:rPr lang="uk-UA" sz="2200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дециметри — сантиметрами</a:t>
            </a:r>
            <a:r>
              <a:rPr lang="uk-UA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6"/>
          <p:cNvSpPr txBox="1">
            <a:spLocks noChangeArrowheads="1"/>
          </p:cNvSpPr>
          <p:nvPr/>
        </p:nvSpPr>
        <p:spPr bwMode="auto">
          <a:xfrm>
            <a:off x="0" y="4719638"/>
            <a:ext cx="487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ru-RU" sz="1600" dirty="0" smtClean="0">
                <a:solidFill>
                  <a:srgbClr val="414141"/>
                </a:solidFill>
              </a:rPr>
              <a:t>12</a:t>
            </a:r>
            <a:endParaRPr lang="ru-RU" altLang="ru-RU" sz="1600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800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434CC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33" grpId="0"/>
      <p:bldP spid="37" grpId="0"/>
      <p:bldP spid="49" grpId="0"/>
      <p:bldP spid="50" grpId="0"/>
      <p:bldP spid="56" grpId="0"/>
      <p:bldP spid="60" grpId="0"/>
      <p:bldP spid="61" grpId="0"/>
      <p:bldP spid="62" grpId="0"/>
      <p:bldP spid="72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учасна фізкультхвилинка Alien Dance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86830" y="999300"/>
            <a:ext cx="6768752" cy="3807771"/>
          </a:xfrm>
        </p:spPr>
      </p:pic>
      <p:sp>
        <p:nvSpPr>
          <p:cNvPr id="3" name="Прямоугольник 2"/>
          <p:cNvSpPr/>
          <p:nvPr/>
        </p:nvSpPr>
        <p:spPr>
          <a:xfrm>
            <a:off x="2285206" y="195486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Зустр</a:t>
            </a:r>
            <a:r>
              <a:rPr lang="uk-UA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чайте гостей та   </a:t>
            </a:r>
            <a:r>
              <a:rPr lang="ru-RU" sz="22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рухайтесь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разом з ними!!!</a:t>
            </a: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0" y="4719638"/>
            <a:ext cx="487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ru-RU" sz="1600" dirty="0" smtClean="0">
                <a:solidFill>
                  <a:srgbClr val="414141"/>
                </a:solidFill>
              </a:rPr>
              <a:t>13</a:t>
            </a:r>
            <a:endParaRPr lang="ru-RU" altLang="ru-RU" sz="1600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027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400" name="Picture 8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1969" y="2681774"/>
            <a:ext cx="3679031" cy="2464593"/>
          </a:xfrm>
          <a:prstGeom prst="rect">
            <a:avLst/>
          </a:prstGeom>
          <a:noFill/>
        </p:spPr>
      </p:pic>
      <p:pic>
        <p:nvPicPr>
          <p:cNvPr id="59402" name="Picture 10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64844" y="2678907"/>
            <a:ext cx="3536158" cy="2464593"/>
          </a:xfrm>
          <a:prstGeom prst="rect">
            <a:avLst/>
          </a:prstGeom>
          <a:noFill/>
        </p:spPr>
      </p:pic>
      <p:pic>
        <p:nvPicPr>
          <p:cNvPr id="7" name="Picture 8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 rotWithShape="1">
          <a:blip r:embed="rId2" cstate="print"/>
          <a:srcRect t="20506"/>
          <a:stretch/>
        </p:blipFill>
        <p:spPr bwMode="auto">
          <a:xfrm>
            <a:off x="1143001" y="987574"/>
            <a:ext cx="3679031" cy="1959208"/>
          </a:xfrm>
          <a:prstGeom prst="rect">
            <a:avLst/>
          </a:prstGeom>
          <a:noFill/>
        </p:spPr>
      </p:pic>
      <p:pic>
        <p:nvPicPr>
          <p:cNvPr id="8" name="Picture 8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 rotWithShape="1">
          <a:blip r:embed="rId2" cstate="print"/>
          <a:srcRect t="20506"/>
          <a:stretch/>
        </p:blipFill>
        <p:spPr bwMode="auto">
          <a:xfrm>
            <a:off x="4464843" y="987574"/>
            <a:ext cx="3536157" cy="195920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750331" y="1125132"/>
            <a:ext cx="42862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dirty="0">
                <a:solidFill>
                  <a:srgbClr val="FF0000"/>
                </a:solidFill>
                <a:latin typeface="Times New Roman"/>
                <a:cs typeface="Arial" charset="0"/>
              </a:rPr>
              <a:t>6   </a:t>
            </a:r>
            <a:endParaRPr lang="ru-RU" sz="2700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50333" y="1875231"/>
            <a:ext cx="41074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dirty="0">
                <a:solidFill>
                  <a:srgbClr val="FF0000"/>
                </a:solidFill>
                <a:latin typeface="Times New Roman"/>
                <a:cs typeface="Arial" charset="0"/>
              </a:rPr>
              <a:t>6</a:t>
            </a:r>
          </a:p>
        </p:txBody>
      </p:sp>
      <p:sp>
        <p:nvSpPr>
          <p:cNvPr id="33" name="TextBox 32"/>
          <p:cNvSpPr txBox="1"/>
          <p:nvPr/>
        </p:nvSpPr>
        <p:spPr>
          <a:xfrm rot="10800000" flipV="1">
            <a:off x="1214462" y="1162125"/>
            <a:ext cx="732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 6 0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946653" y="1163886"/>
            <a:ext cx="732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од.</a:t>
            </a:r>
            <a:endParaRPr lang="ru-RU" sz="24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375305" y="1232289"/>
            <a:ext cx="696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dirty="0">
                <a:solidFill>
                  <a:srgbClr val="000000"/>
                </a:solidFill>
                <a:latin typeface="Times New Roman"/>
                <a:cs typeface="Arial" charset="0"/>
              </a:rPr>
              <a:t>=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143001" y="1921396"/>
            <a:ext cx="866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  6 0  </a:t>
            </a:r>
            <a:endParaRPr lang="ru-RU" sz="2400" b="1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375305" y="1875231"/>
            <a:ext cx="375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dirty="0">
                <a:solidFill>
                  <a:srgbClr val="000000"/>
                </a:solidFill>
                <a:latin typeface="Times New Roman"/>
                <a:cs typeface="Arial" charset="0"/>
              </a:rPr>
              <a:t>=</a:t>
            </a:r>
            <a:endParaRPr lang="ru-RU" sz="2400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982875" y="1178724"/>
            <a:ext cx="41072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dirty="0">
                <a:solidFill>
                  <a:srgbClr val="FF0000"/>
                </a:solidFill>
                <a:latin typeface="Times New Roman"/>
                <a:cs typeface="Arial" charset="0"/>
              </a:rPr>
              <a:t>3</a:t>
            </a:r>
            <a:endParaRPr lang="ru-RU" sz="2700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474740" y="1232289"/>
            <a:ext cx="775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3  0</a:t>
            </a:r>
            <a:r>
              <a:rPr lang="en-US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 </a:t>
            </a:r>
            <a:endParaRPr lang="ru-RU" sz="2400" b="1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697149" y="1125132"/>
            <a:ext cx="321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dirty="0">
                <a:solidFill>
                  <a:srgbClr val="000000"/>
                </a:solidFill>
                <a:latin typeface="Times New Roman"/>
                <a:cs typeface="Arial" charset="0"/>
              </a:rPr>
              <a:t>=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474740" y="1936221"/>
            <a:ext cx="701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3  0   </a:t>
            </a:r>
            <a:endParaRPr lang="ru-RU" sz="2400" b="1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697149" y="1890055"/>
            <a:ext cx="321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dirty="0">
                <a:solidFill>
                  <a:srgbClr val="000000"/>
                </a:solidFill>
                <a:latin typeface="Times New Roman"/>
                <a:cs typeface="Arial" charset="0"/>
              </a:rPr>
              <a:t>=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2846132" y="3321850"/>
            <a:ext cx="34272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dirty="0">
                <a:solidFill>
                  <a:srgbClr val="FF0000"/>
                </a:solidFill>
                <a:latin typeface="Times New Roman"/>
                <a:cs typeface="Arial" charset="0"/>
              </a:rPr>
              <a:t>9  </a:t>
            </a:r>
            <a:endParaRPr lang="ru-RU" sz="2700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214462" y="3375429"/>
            <a:ext cx="732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 </a:t>
            </a:r>
            <a:r>
              <a:rPr lang="uk-UA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9 0  </a:t>
            </a:r>
            <a:endParaRPr lang="ru-RU" sz="2400" b="1" dirty="0">
              <a:solidFill>
                <a:srgbClr val="000000"/>
              </a:solidFill>
              <a:latin typeface="Times New Roman"/>
              <a:cs typeface="Arial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519773" y="3366182"/>
            <a:ext cx="326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dirty="0">
                <a:solidFill>
                  <a:srgbClr val="000000"/>
                </a:solidFill>
                <a:latin typeface="Times New Roman"/>
                <a:cs typeface="Arial" charset="0"/>
              </a:rPr>
              <a:t>=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118634" y="4071949"/>
            <a:ext cx="828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  9  0 </a:t>
            </a:r>
            <a:r>
              <a:rPr lang="en-US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 </a:t>
            </a:r>
            <a:r>
              <a:rPr lang="ru-RU" sz="2400" b="1" dirty="0">
                <a:solidFill>
                  <a:srgbClr val="000000"/>
                </a:solidFill>
                <a:latin typeface="Times New Roman"/>
                <a:cs typeface="Arial" charset="0"/>
              </a:rPr>
              <a:t>  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519772" y="4071949"/>
            <a:ext cx="4220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dirty="0">
                <a:solidFill>
                  <a:srgbClr val="000000"/>
                </a:solidFill>
                <a:latin typeface="Times New Roman"/>
                <a:cs typeface="Arial" charset="0"/>
              </a:rPr>
              <a:t>=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833953" y="4071949"/>
            <a:ext cx="35490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dirty="0">
                <a:solidFill>
                  <a:srgbClr val="FF0000"/>
                </a:solidFill>
                <a:latin typeface="Times New Roman"/>
                <a:cs typeface="Arial" charset="0"/>
              </a:rPr>
              <a:t>9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7759" y="1173667"/>
            <a:ext cx="901768" cy="60923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7149" y="3178775"/>
            <a:ext cx="1640550" cy="166122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56470" y="3366183"/>
            <a:ext cx="11388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56470" y="4089435"/>
            <a:ext cx="893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39528" y="1875231"/>
            <a:ext cx="598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07758" y="1936221"/>
            <a:ext cx="535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88854" y="1173667"/>
            <a:ext cx="4365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32485" y="1911741"/>
            <a:ext cx="51798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1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endParaRPr lang="ru-RU" sz="21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32484" y="3351382"/>
            <a:ext cx="650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76667" y="4091877"/>
            <a:ext cx="650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429362" y="1184734"/>
            <a:ext cx="5000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72175" y="1936221"/>
            <a:ext cx="31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29363" y="1911742"/>
            <a:ext cx="794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188740" y="53091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Заміни одиниці  десятками; </a:t>
            </a:r>
            <a:r>
              <a:rPr lang="uk-UA" sz="2200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сантиметри — дециметрами</a:t>
            </a:r>
            <a:r>
              <a:rPr lang="uk-UA" sz="2200" dirty="0">
                <a:solidFill>
                  <a:srgbClr val="41414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200" dirty="0">
              <a:solidFill>
                <a:srgbClr val="41414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6"/>
          <p:cNvSpPr txBox="1">
            <a:spLocks noChangeArrowheads="1"/>
          </p:cNvSpPr>
          <p:nvPr/>
        </p:nvSpPr>
        <p:spPr bwMode="auto">
          <a:xfrm>
            <a:off x="0" y="4719638"/>
            <a:ext cx="487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ru-RU" sz="1600" dirty="0" smtClean="0">
                <a:solidFill>
                  <a:srgbClr val="414141"/>
                </a:solidFill>
              </a:rPr>
              <a:t>14</a:t>
            </a:r>
            <a:endParaRPr lang="ru-RU" altLang="ru-RU" sz="1600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532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33" grpId="0"/>
      <p:bldP spid="37" grpId="0"/>
      <p:bldP spid="49" grpId="0"/>
      <p:bldP spid="50" grpId="0"/>
      <p:bldP spid="56" grpId="0"/>
      <p:bldP spid="61" grpId="0"/>
      <p:bldP spid="62" grpId="0"/>
      <p:bldP spid="68" grpId="0"/>
      <p:bldP spid="72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65516"/>
            <a:ext cx="5616624" cy="31863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2249742" y="3813889"/>
            <a:ext cx="4914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2000" b="1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2000" b="1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Суз</a:t>
            </a:r>
            <a:r>
              <a:rPr lang="uk-UA" sz="2000" b="1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</a:t>
            </a:r>
            <a:r>
              <a:rPr lang="ru-RU" sz="2000" b="1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lang="en-US" sz="2000" b="1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ru-RU" sz="2000" b="1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 </a:t>
            </a:r>
            <a:r>
              <a:rPr lang="ru-RU" sz="2000" b="1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Кассіопеї</a:t>
            </a:r>
            <a:endParaRPr lang="ru-RU" sz="2000" b="1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a31df44c3944ea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655676" y="4365817"/>
            <a:ext cx="457200" cy="457200"/>
          </a:xfrm>
          <a:prstGeom prst="rect">
            <a:avLst/>
          </a:prstGeom>
        </p:spPr>
      </p:pic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0" y="4719638"/>
            <a:ext cx="487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ru-RU" sz="1600" dirty="0" smtClean="0">
                <a:solidFill>
                  <a:srgbClr val="414141"/>
                </a:solidFill>
              </a:rPr>
              <a:t>15</a:t>
            </a:r>
            <a:endParaRPr lang="ru-RU" altLang="ru-RU" sz="1600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60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0524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Объект 2"/>
          <p:cNvSpPr txBox="1">
            <a:spLocks/>
          </p:cNvSpPr>
          <p:nvPr/>
        </p:nvSpPr>
        <p:spPr>
          <a:xfrm>
            <a:off x="1187624" y="3213802"/>
            <a:ext cx="6402640" cy="173421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Arial" panose="020B0604020202020204" pitchFamily="34" charset="0"/>
              <a:buChar char="•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Char char="•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Char char="•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Char char="•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Char char="•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Char char="•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Char char="•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Char char="•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sz="18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635896" y="3866588"/>
            <a:ext cx="2953886" cy="75608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Ламана</a:t>
            </a:r>
            <a:r>
              <a:rPr lang="ru-RU" sz="18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b="1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лінія</a:t>
            </a:r>
            <a:r>
              <a:rPr lang="ru-RU" sz="18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800" b="1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Замкнена</a:t>
            </a:r>
            <a:r>
              <a:rPr lang="ru-RU" sz="18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800" b="1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Має</a:t>
            </a:r>
            <a:r>
              <a:rPr lang="ru-RU" sz="18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 ланок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696292738"/>
              </p:ext>
            </p:extLst>
          </p:nvPr>
        </p:nvGraphicFramePr>
        <p:xfrm>
          <a:off x="4842030" y="1329613"/>
          <a:ext cx="3028950" cy="1726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7" name="Прямая соединительная линия 6"/>
          <p:cNvCxnSpPr/>
          <p:nvPr/>
        </p:nvCxnSpPr>
        <p:spPr>
          <a:xfrm>
            <a:off x="1493658" y="1329612"/>
            <a:ext cx="1134126" cy="810090"/>
          </a:xfrm>
          <a:prstGeom prst="line">
            <a:avLst/>
          </a:prstGeom>
          <a:ln w="317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2627784" y="1221600"/>
            <a:ext cx="0" cy="918102"/>
          </a:xfrm>
          <a:prstGeom prst="line">
            <a:avLst/>
          </a:prstGeom>
          <a:ln w="317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2627784" y="1221600"/>
            <a:ext cx="1836204" cy="1134126"/>
          </a:xfrm>
          <a:prstGeom prst="line">
            <a:avLst/>
          </a:prstGeom>
          <a:ln w="317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1493658" y="2433251"/>
            <a:ext cx="3078342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685800">
              <a:defRPr/>
            </a:pPr>
            <a:r>
              <a:rPr lang="ru-RU" b="1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Ламана</a:t>
            </a:r>
            <a:r>
              <a:rPr lang="ru-RU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лінія</a:t>
            </a:r>
            <a:r>
              <a:rPr lang="ru-RU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b="1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Незамкнена</a:t>
            </a:r>
            <a:r>
              <a:rPr lang="ru-RU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b="1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Має</a:t>
            </a:r>
            <a:r>
              <a:rPr lang="ru-RU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 ланки</a:t>
            </a:r>
          </a:p>
        </p:txBody>
      </p:sp>
      <p:sp>
        <p:nvSpPr>
          <p:cNvPr id="13" name="Правильный пятиугольник 12"/>
          <p:cNvSpPr/>
          <p:nvPr/>
        </p:nvSpPr>
        <p:spPr>
          <a:xfrm>
            <a:off x="1187624" y="3350047"/>
            <a:ext cx="2160240" cy="1489955"/>
          </a:xfrm>
          <a:prstGeom prst="pentagon">
            <a:avLst/>
          </a:prstGeom>
          <a:noFill/>
          <a:ln w="317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ru-RU" sz="1350">
              <a:solidFill>
                <a:prstClr val="white"/>
              </a:solidFill>
              <a:latin typeface="Franklin Gothic Book"/>
            </a:endParaRPr>
          </a:p>
        </p:txBody>
      </p:sp>
      <p:cxnSp>
        <p:nvCxnSpPr>
          <p:cNvPr id="6" name="Пряма сполучна лінія 5"/>
          <p:cNvCxnSpPr/>
          <p:nvPr/>
        </p:nvCxnSpPr>
        <p:spPr>
          <a:xfrm flipH="1" flipV="1">
            <a:off x="3815916" y="1329612"/>
            <a:ext cx="648072" cy="1026114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62972" y="3959931"/>
            <a:ext cx="571550" cy="5715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55192" y="3473964"/>
            <a:ext cx="571550" cy="5715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44208" y="4078474"/>
            <a:ext cx="571550" cy="57155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80280" y="195486"/>
            <a:ext cx="1983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200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uk-UA" sz="22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Ламана</a:t>
            </a:r>
            <a:endParaRPr lang="ru-RU" sz="22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6"/>
          <p:cNvSpPr txBox="1">
            <a:spLocks noChangeArrowheads="1"/>
          </p:cNvSpPr>
          <p:nvPr/>
        </p:nvSpPr>
        <p:spPr bwMode="auto">
          <a:xfrm>
            <a:off x="0" y="4719638"/>
            <a:ext cx="487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ru-RU" sz="1600" dirty="0" smtClean="0">
                <a:solidFill>
                  <a:srgbClr val="414141"/>
                </a:solidFill>
              </a:rPr>
              <a:t>16</a:t>
            </a:r>
            <a:endParaRPr lang="ru-RU" altLang="ru-RU" sz="1600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196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Graphic spid="5" grpId="0">
        <p:bldAsOne/>
      </p:bldGraphic>
      <p:bldP spid="12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120" y="3108624"/>
            <a:ext cx="1754814" cy="182165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43608" y="1420680"/>
            <a:ext cx="66247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/>
            <a:r>
              <a:rPr lang="uk-UA" sz="2000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0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Створи ВЛАСНЕ  </a:t>
            </a:r>
            <a:r>
              <a:rPr lang="uk-UA" sz="20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сузір</a:t>
            </a:r>
            <a:r>
              <a:rPr lang="en-US" sz="20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uk-UA" sz="20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я: накресли ламану лінію, яка складається з 4 відрізків:  </a:t>
            </a:r>
            <a:r>
              <a:rPr lang="uk-UA" sz="2000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см </a:t>
            </a:r>
            <a:r>
              <a:rPr lang="uk-UA" sz="20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2000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см </a:t>
            </a:r>
            <a:r>
              <a:rPr lang="uk-UA" sz="20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7 см , </a:t>
            </a:r>
            <a:r>
              <a:rPr lang="uk-UA" sz="2000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uk-UA" sz="2000" dirty="0" err="1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дм</a:t>
            </a:r>
            <a:r>
              <a:rPr lang="uk-UA" sz="2000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uk-UA" sz="20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Придумай йому назву. </a:t>
            </a:r>
            <a:r>
              <a:rPr lang="uk-UA" sz="2000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Презентуй.</a:t>
            </a:r>
            <a:endParaRPr lang="ru-RU" sz="20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6068" y="3496850"/>
            <a:ext cx="571550" cy="5715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843" y="3957904"/>
            <a:ext cx="571550" cy="5715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6894" y="3579862"/>
            <a:ext cx="571550" cy="57155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286000" y="0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2200" b="1" dirty="0">
                <a:ln w="0"/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Творча робота </a:t>
            </a:r>
            <a:r>
              <a:rPr lang="uk-UA" sz="2200" b="1" dirty="0" smtClean="0">
                <a:ln w="0"/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uk-UA" sz="2200" b="1" dirty="0" smtClean="0">
                <a:ln w="0"/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b="1" dirty="0" smtClean="0">
                <a:ln w="0"/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uk-UA" sz="2200" b="1" dirty="0">
                <a:ln w="0"/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вільну хвилинку</a:t>
            </a:r>
            <a:endParaRPr lang="ru-RU" sz="2200" b="1" dirty="0">
              <a:ln w="0"/>
              <a:solidFill>
                <a:srgbClr val="CC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0" y="4719638"/>
            <a:ext cx="487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ru-RU" sz="1600" dirty="0" smtClean="0">
                <a:solidFill>
                  <a:srgbClr val="414141"/>
                </a:solidFill>
              </a:rPr>
              <a:t>17</a:t>
            </a:r>
            <a:endParaRPr lang="ru-RU" altLang="ru-RU" sz="1600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12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878" y="3222831"/>
            <a:ext cx="1428253" cy="144219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3" y="803229"/>
            <a:ext cx="1447938" cy="153009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3361" y="3101263"/>
            <a:ext cx="1266554" cy="1563760"/>
          </a:xfrm>
          <a:prstGeom prst="rect">
            <a:avLst/>
          </a:prstGeom>
        </p:spPr>
      </p:pic>
      <p:sp>
        <p:nvSpPr>
          <p:cNvPr id="5" name="Прямокутник 4"/>
          <p:cNvSpPr/>
          <p:nvPr/>
        </p:nvSpPr>
        <p:spPr>
          <a:xfrm>
            <a:off x="1659527" y="2562964"/>
            <a:ext cx="588280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https://learningapps.org/display?v=p4zpm4xe320</a:t>
            </a:r>
            <a:endParaRPr lang="ru-RU" sz="21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526" y="803229"/>
            <a:ext cx="1400305" cy="148328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044962" y="0"/>
            <a:ext cx="505407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dirty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Цікаві завдання у вільну хвилинку</a:t>
            </a:r>
            <a:endParaRPr lang="ru-RU" sz="2200" b="1" dirty="0">
              <a:solidFill>
                <a:srgbClr val="CC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0" y="4719638"/>
            <a:ext cx="487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ru-RU" sz="1600" dirty="0" smtClean="0">
                <a:solidFill>
                  <a:srgbClr val="414141"/>
                </a:solidFill>
              </a:rPr>
              <a:t>18</a:t>
            </a:r>
            <a:endParaRPr lang="ru-RU" altLang="ru-RU" sz="1600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127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501579" y="1620190"/>
            <a:ext cx="435350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Підручник можна завантажити тут:</a:t>
            </a:r>
            <a:endParaRPr lang="en-US" sz="2000" dirty="0" smtClean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 smtClean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hlinkClick r:id="rId3"/>
              </a:rPr>
              <a:t>http://interactive.ranok.com.ua/course/pdrychniki/matematika-pidrychnik-dlya-1-klasy-zakladv-zagalno-seredno-osvti</a:t>
            </a:r>
            <a:endParaRPr lang="ru-RU" sz="20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83518"/>
            <a:ext cx="3098611" cy="39662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0" y="4719638"/>
            <a:ext cx="487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ru-RU" sz="1600" dirty="0" smtClean="0">
                <a:solidFill>
                  <a:srgbClr val="414141"/>
                </a:solidFill>
              </a:rPr>
              <a:t>19</a:t>
            </a:r>
            <a:endParaRPr lang="ru-RU" altLang="ru-RU" sz="1600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183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8" name="TextBox 2"/>
          <p:cNvSpPr txBox="1">
            <a:spLocks noChangeArrowheads="1"/>
          </p:cNvSpPr>
          <p:nvPr/>
        </p:nvSpPr>
        <p:spPr bwMode="auto">
          <a:xfrm>
            <a:off x="2872978" y="911226"/>
            <a:ext cx="34015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1"/>
                </a:solidFill>
                <a:latin typeface="Calibri" pitchFamily="34" charset="0"/>
              </a:rPr>
              <a:t>1</a:t>
            </a:r>
            <a:endParaRPr lang="ru-RU" sz="24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71600" y="771551"/>
            <a:ext cx="7200800" cy="3477875"/>
          </a:xfrm>
          <a:prstGeom prst="rect">
            <a:avLst/>
          </a:prstGeom>
          <a:solidFill>
            <a:schemeClr val="bg1">
              <a:alpha val="61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2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Усі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записи </a:t>
            </a:r>
            <a:r>
              <a:rPr lang="uk-UA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занять </a:t>
            </a:r>
            <a:r>
              <a:rPr lang="ru-RU" sz="22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можна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знайти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наших </a:t>
            </a:r>
            <a:r>
              <a:rPr lang="en-US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YouTube-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каналах. </a:t>
            </a:r>
            <a:r>
              <a:rPr lang="ru-RU" sz="22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Підписуйтесь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ru-RU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>
              <a:buFont typeface="Wingdings" panose="05000000000000000000" pitchFamily="2" charset="2"/>
              <a:buChar char="ü"/>
            </a:pPr>
            <a:r>
              <a:rPr lang="uk-UA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Електронні книги «Ранок»</a:t>
            </a:r>
            <a:endParaRPr lang="ru-RU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>
              <a:buFont typeface="Wingdings" panose="05000000000000000000" pitchFamily="2" charset="2"/>
              <a:buChar char="ü"/>
            </a:pPr>
            <a:endParaRPr lang="ru-RU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  <a:hlinkClick r:id="rId4"/>
            </a:endParaRPr>
          </a:p>
          <a:p>
            <a:pPr marL="257175" indent="-257175"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Корпорація Ранок</a:t>
            </a:r>
            <a:endParaRPr lang="ru-RU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>
              <a:buFont typeface="Wingdings" panose="05000000000000000000" pitchFamily="2" charset="2"/>
              <a:buChar char="ü"/>
            </a:pPr>
            <a:endParaRPr lang="ru-RU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uk-UA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Дякуємо, що Ви з нами!</a:t>
            </a:r>
            <a:endParaRPr lang="ru-RU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ru-RU" sz="22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нових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зустрічей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uk-UA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22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іртуальній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школі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«Ранок»!</a:t>
            </a:r>
            <a:endParaRPr lang="en-US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200" dirty="0">
              <a:solidFill>
                <a:srgbClr val="414141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0" y="4719638"/>
            <a:ext cx="487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ru-RU" sz="1600" dirty="0" smtClean="0">
                <a:solidFill>
                  <a:srgbClr val="414141"/>
                </a:solidFill>
              </a:rPr>
              <a:t>20</a:t>
            </a:r>
            <a:endParaRPr lang="ru-RU" altLang="ru-RU" sz="1600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234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6197</TotalTime>
  <Words>433</Words>
  <Application>Microsoft Office PowerPoint</Application>
  <PresentationFormat>Экран (16:9)</PresentationFormat>
  <Paragraphs>153</Paragraphs>
  <Slides>20</Slides>
  <Notes>3</Notes>
  <HiddenSlides>0</HiddenSlides>
  <MMClips>3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20</vt:i4>
      </vt:variant>
    </vt:vector>
  </HeadingPairs>
  <TitlesOfParts>
    <vt:vector size="22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 тепер давайте за допомогою мірки 1 см виміряємо довжину цього відрізка.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Yuzer</dc:creator>
  <cp:lastModifiedBy>Vika</cp:lastModifiedBy>
  <cp:revision>899</cp:revision>
  <dcterms:created xsi:type="dcterms:W3CDTF">2016-11-09T14:53:43Z</dcterms:created>
  <dcterms:modified xsi:type="dcterms:W3CDTF">2020-04-14T17:55:39Z</dcterms:modified>
</cp:coreProperties>
</file>