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embeddedFontLst>
    <p:embeddedFont>
      <p:font typeface="Bahnschrift" panose="020B0604020202020204" charset="0"/>
      <p:regular r:id="rId11"/>
      <p:bold r:id="rId12"/>
    </p:embeddedFont>
    <p:embeddedFont>
      <p:font typeface="Berlin Sans FB Demi" panose="020E0802020502020306" pitchFamily="34" charset="0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olonna MT" panose="04020805060202030203" pitchFamily="82" charset="0"/>
      <p:regular r:id="rId18"/>
    </p:embeddedFont>
    <p:embeddedFont>
      <p:font typeface="Tw Cen MT" panose="020B0602020104020603" pitchFamily="34" charset="0"/>
      <p:regular r:id="rId19"/>
      <p:bold r:id="rId20"/>
      <p:italic r:id="rId21"/>
      <p:boldItalic r:id="rId22"/>
    </p:embeddedFont>
    <p:embeddedFont>
      <p:font typeface="Tw Cen MT Condensed" panose="020B0606020104020203" pitchFamily="34" charset="0"/>
      <p:regular r:id="rId23"/>
      <p:bold r:id="rId24"/>
    </p:embeddedFont>
    <p:embeddedFont>
      <p:font typeface="Wingdings 3" panose="05040102010807070707" pitchFamily="18" charset="2"/>
      <p:regular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66" y="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14919134"/>
      </p:ext>
    </p:extLst>
  </p:cSld>
  <p:clrMapOvr>
    <a:masterClrMapping/>
  </p:clrMapOvr>
  <p:transition spd="slow">
    <p:comb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350112685"/>
      </p:ext>
    </p:extLst>
  </p:cSld>
  <p:clrMapOvr>
    <a:masterClrMapping/>
  </p:clrMapOvr>
  <p:transition spd="slow">
    <p:comb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853469"/>
      </p:ext>
    </p:extLst>
  </p:cSld>
  <p:clrMapOvr>
    <a:masterClrMapping/>
  </p:clrMapOvr>
  <p:transition spd="slow">
    <p:comb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897949426"/>
      </p:ext>
    </p:extLst>
  </p:cSld>
  <p:clrMapOvr>
    <a:masterClrMapping/>
  </p:clrMapOvr>
  <p:transition spd="slow">
    <p:comb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477423102"/>
      </p:ext>
    </p:extLst>
  </p:cSld>
  <p:clrMapOvr>
    <a:masterClrMapping/>
  </p:clrMapOvr>
  <p:transition spd="slow">
    <p:comb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09617531"/>
      </p:ext>
    </p:extLst>
  </p:cSld>
  <p:clrMapOvr>
    <a:masterClrMapping/>
  </p:clrMapOvr>
  <p:transition spd="slow">
    <p:comb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749640096"/>
      </p:ext>
    </p:extLst>
  </p:cSld>
  <p:clrMapOvr>
    <a:masterClrMapping/>
  </p:clrMapOvr>
  <p:transition spd="slow">
    <p:comb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650851525"/>
      </p:ext>
    </p:extLst>
  </p:cSld>
  <p:clrMapOvr>
    <a:masterClrMapping/>
  </p:clrMapOvr>
  <p:transition spd="slow">
    <p:comb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22132"/>
      </p:ext>
    </p:extLst>
  </p:cSld>
  <p:clrMapOvr>
    <a:masterClrMapping/>
  </p:clrMapOvr>
  <p:transition spd="slow">
    <p:comb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86868320"/>
      </p:ext>
    </p:extLst>
  </p:cSld>
  <p:clrMapOvr>
    <a:masterClrMapping/>
  </p:clrMapOvr>
  <p:transition spd="slow">
    <p:comb/>
  </p:transition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515563"/>
      </p:ext>
    </p:extLst>
  </p:cSld>
  <p:clrMapOvr>
    <a:masterClrMapping/>
  </p:clrMapOvr>
  <p:transition spd="slow">
    <p:comb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smtClean="0"/>
              <a:pPr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063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 spd="slow">
    <p:comb/>
  </p:transition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microsoft.com/office/2007/relationships/media" Target="../media/media2.mp3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9.xml"/><Relationship Id="rId4" Type="http://schemas.openxmlformats.org/officeDocument/2006/relationships/audio" Target="../media/media2.mp3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microsoft.com/office/2007/relationships/media" Target="../media/media4.mp3"/><Relationship Id="rId7" Type="http://schemas.microsoft.com/office/2007/relationships/hdphoto" Target="../media/hdphoto1.wdp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9.xml"/><Relationship Id="rId4" Type="http://schemas.openxmlformats.org/officeDocument/2006/relationships/audio" Target="../media/media4.mp3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media" Target="../media/media6.mp3"/><Relationship Id="rId7" Type="http://schemas.microsoft.com/office/2007/relationships/hdphoto" Target="../media/hdphoto1.wdp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9.xml"/><Relationship Id="rId4" Type="http://schemas.openxmlformats.org/officeDocument/2006/relationships/audio" Target="../media/media6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microsoft.com/office/2007/relationships/media" Target="../media/media8.mp3"/><Relationship Id="rId7" Type="http://schemas.microsoft.com/office/2007/relationships/hdphoto" Target="../media/hdphoto1.wdp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9.xml"/><Relationship Id="rId4" Type="http://schemas.openxmlformats.org/officeDocument/2006/relationships/audio" Target="../media/media8.mp3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de-DE" sz="6000" dirty="0">
                <a:latin typeface="Colonna MT" panose="04020805060202030203" pitchFamily="82" charset="0"/>
                <a:sym typeface="Comic Sans MS"/>
              </a:rPr>
              <a:t>Jahreszeiten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de-DE" sz="2000" dirty="0">
                <a:latin typeface="Bahnschrift" panose="020B0502040204020203" pitchFamily="34" charset="0"/>
              </a:rPr>
              <a:t>Präsentation</a:t>
            </a:r>
          </a:p>
          <a:p>
            <a:pPr lvl="0"/>
            <a:r>
              <a:rPr lang="de-DE" sz="2000" dirty="0">
                <a:latin typeface="Bahnschrift" panose="020B0502040204020203" pitchFamily="34" charset="0"/>
              </a:rPr>
              <a:t>zu Stunden 82, 83</a:t>
            </a:r>
          </a:p>
        </p:txBody>
      </p:sp>
    </p:spTree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5400" dirty="0">
                <a:latin typeface="Berlin Sans FB Demi" panose="020E0802020502020306" pitchFamily="34" charset="0"/>
              </a:rPr>
              <a:t>Der Winter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40365" y="4726745"/>
            <a:ext cx="2400300" cy="1899138"/>
          </a:xfrm>
        </p:spPr>
        <p:txBody>
          <a:bodyPr>
            <a:noAutofit/>
          </a:bodyPr>
          <a:lstStyle/>
          <a:p>
            <a:r>
              <a:rPr lang="de-DE" sz="2400" dirty="0">
                <a:latin typeface="Calibri" panose="020F0502020204030204" pitchFamily="34" charset="0"/>
                <a:cs typeface="Calibri" panose="020F0502020204030204" pitchFamily="34" charset="0"/>
              </a:rPr>
              <a:t>Wintermonate: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Januar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Februar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Dezember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2_Jahreszeiten">
            <a:hlinkClick r:id="" action="ppaction://media"/>
            <a:extLst>
              <a:ext uri="{FF2B5EF4-FFF2-40B4-BE49-F238E27FC236}">
                <a16:creationId xmlns:a16="http://schemas.microsoft.com/office/drawing/2014/main" id="{43611A3B-9380-47DD-BB57-B432C1895F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370" y="5082058"/>
            <a:ext cx="609600" cy="609600"/>
          </a:xfrm>
          <a:prstGeom prst="rect">
            <a:avLst/>
          </a:prstGeom>
        </p:spPr>
      </p:pic>
      <p:pic>
        <p:nvPicPr>
          <p:cNvPr id="6" name="2_1_Jahreszeiten">
            <a:hlinkClick r:id="" action="ppaction://media"/>
            <a:extLst>
              <a:ext uri="{FF2B5EF4-FFF2-40B4-BE49-F238E27FC236}">
                <a16:creationId xmlns:a16="http://schemas.microsoft.com/office/drawing/2014/main" id="{02EBEA40-D448-4BA0-A480-AE3F62FB17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370" y="5752618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8AB02AC-888B-4516-B618-ACD4E539F9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8"/>
          <a:srcRect t="10057" b="10057"/>
          <a:stretch>
            <a:fillRect/>
          </a:stretch>
        </p:blipFill>
        <p:spPr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5761268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5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5400" dirty="0">
                <a:latin typeface="Berlin Sans FB Demi" panose="020E0802020502020306" pitchFamily="34" charset="0"/>
              </a:rPr>
              <a:t>Der Frühling</a:t>
            </a:r>
            <a:endParaRPr lang="en-US" sz="5400" dirty="0">
              <a:latin typeface="Berlin Sans FB Demi" panose="020E0802020502020306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57950" y="4740811"/>
            <a:ext cx="2400300" cy="1997613"/>
          </a:xfrm>
        </p:spPr>
        <p:txBody>
          <a:bodyPr>
            <a:normAutofit fontScale="92500"/>
          </a:bodyPr>
          <a:lstStyle/>
          <a:p>
            <a:r>
              <a:rPr lang="de-DE" sz="2600" dirty="0">
                <a:latin typeface="Calibri" panose="020F0502020204030204" pitchFamily="34" charset="0"/>
                <a:cs typeface="Calibri" panose="020F0502020204030204" pitchFamily="34" charset="0"/>
              </a:rPr>
              <a:t>Frühlingsmonate: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März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April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Mai</a:t>
            </a:r>
            <a:endParaRPr lang="en-US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3" name="3a_Jahreszeiten">
            <a:hlinkClick r:id="" action="ppaction://media"/>
            <a:extLst>
              <a:ext uri="{FF2B5EF4-FFF2-40B4-BE49-F238E27FC236}">
                <a16:creationId xmlns:a16="http://schemas.microsoft.com/office/drawing/2014/main" id="{89459D78-DCF2-4366-A727-A787054790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50" y="5014930"/>
            <a:ext cx="609600" cy="609600"/>
          </a:xfrm>
          <a:prstGeom prst="rect">
            <a:avLst/>
          </a:prstGeom>
        </p:spPr>
      </p:pic>
      <p:pic>
        <p:nvPicPr>
          <p:cNvPr id="6" name="3b_Jahreszeiten">
            <a:hlinkClick r:id="" action="ppaction://media"/>
            <a:extLst>
              <a:ext uri="{FF2B5EF4-FFF2-40B4-BE49-F238E27FC236}">
                <a16:creationId xmlns:a16="http://schemas.microsoft.com/office/drawing/2014/main" id="{0EA0AF50-82F0-49B8-BEC3-7F2B92E9E22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50" y="5679322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07BD83-91AD-46A5-A0EF-F06D9546E99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8"/>
          <a:srcRect t="12568" b="12568"/>
          <a:stretch>
            <a:fillRect/>
          </a:stretch>
        </p:blipFill>
        <p:spPr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281465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0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5400" dirty="0">
                <a:latin typeface="Berlin Sans FB Demi" panose="020E0802020502020306" pitchFamily="34" charset="0"/>
              </a:rPr>
              <a:t>Der Sommer</a:t>
            </a:r>
            <a:endParaRPr lang="en-US" sz="5400" dirty="0">
              <a:latin typeface="Berlin Sans FB Demi" panose="020E0802020502020306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57950" y="4740811"/>
            <a:ext cx="2400300" cy="1983545"/>
          </a:xfrm>
        </p:spPr>
        <p:txBody>
          <a:bodyPr/>
          <a:lstStyle/>
          <a:p>
            <a:r>
              <a:rPr lang="de-DE" sz="2400" dirty="0">
                <a:latin typeface="Calibri" panose="020F0502020204030204" pitchFamily="34" charset="0"/>
                <a:cs typeface="Calibri" panose="020F0502020204030204" pitchFamily="34" charset="0"/>
              </a:rPr>
              <a:t>Sommermonate: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Juni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Juli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August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3" name="4a_Jahreszeiten">
            <a:hlinkClick r:id="" action="ppaction://media"/>
            <a:extLst>
              <a:ext uri="{FF2B5EF4-FFF2-40B4-BE49-F238E27FC236}">
                <a16:creationId xmlns:a16="http://schemas.microsoft.com/office/drawing/2014/main" id="{2DB72CC1-CECC-40E7-AB46-BB0766C722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7714" y="5122983"/>
            <a:ext cx="609600" cy="609600"/>
          </a:xfrm>
          <a:prstGeom prst="rect">
            <a:avLst/>
          </a:prstGeom>
        </p:spPr>
      </p:pic>
      <p:pic>
        <p:nvPicPr>
          <p:cNvPr id="6" name="4b_Jahreszeiten">
            <a:hlinkClick r:id="" action="ppaction://media"/>
            <a:extLst>
              <a:ext uri="{FF2B5EF4-FFF2-40B4-BE49-F238E27FC236}">
                <a16:creationId xmlns:a16="http://schemas.microsoft.com/office/drawing/2014/main" id="{5226C475-C86E-4B42-BD8D-841344726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3157" y="5773080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93B5B89-2158-4D05-9014-0A235627FD1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8"/>
          <a:srcRect t="16661" b="16661"/>
          <a:stretch>
            <a:fillRect/>
          </a:stretch>
        </p:blipFill>
        <p:spPr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8342886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6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5400" dirty="0">
                <a:latin typeface="Berlin Sans FB Demi" panose="020E0802020502020306" pitchFamily="34" charset="0"/>
              </a:rPr>
              <a:t>Der Herbst</a:t>
            </a:r>
            <a:endParaRPr lang="en-US" sz="5400" dirty="0">
              <a:latin typeface="Berlin Sans FB Demi" panose="020E0802020502020306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57950" y="4754880"/>
            <a:ext cx="2400300" cy="2103120"/>
          </a:xfrm>
        </p:spPr>
        <p:txBody>
          <a:bodyPr/>
          <a:lstStyle/>
          <a:p>
            <a:r>
              <a:rPr lang="de-DE" sz="2400" dirty="0">
                <a:latin typeface="Calibri" panose="020F0502020204030204" pitchFamily="34" charset="0"/>
                <a:cs typeface="Calibri" panose="020F0502020204030204" pitchFamily="34" charset="0"/>
              </a:rPr>
              <a:t>Herbstmonate: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September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Oktober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cs typeface="Calibri" panose="020F0502020204030204" pitchFamily="34" charset="0"/>
              </a:rPr>
              <a:t>November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3" name="5a_Jahreszeiten">
            <a:hlinkClick r:id="" action="ppaction://media"/>
            <a:extLst>
              <a:ext uri="{FF2B5EF4-FFF2-40B4-BE49-F238E27FC236}">
                <a16:creationId xmlns:a16="http://schemas.microsoft.com/office/drawing/2014/main" id="{CEF7EC26-1C3E-4228-ADF9-26C820B105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750" y="5082058"/>
            <a:ext cx="609600" cy="609600"/>
          </a:xfrm>
          <a:prstGeom prst="rect">
            <a:avLst/>
          </a:prstGeom>
        </p:spPr>
      </p:pic>
      <p:pic>
        <p:nvPicPr>
          <p:cNvPr id="5" name="5b_Jahreszeiten">
            <a:hlinkClick r:id="" action="ppaction://media"/>
            <a:extLst>
              <a:ext uri="{FF2B5EF4-FFF2-40B4-BE49-F238E27FC236}">
                <a16:creationId xmlns:a16="http://schemas.microsoft.com/office/drawing/2014/main" id="{BBE41E3E-7D9F-4A42-8029-8205198DC7A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750" y="5752618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1456987-267D-4DEB-B6BD-00A4D29E82F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8"/>
          <a:srcRect t="16661" b="16661"/>
          <a:stretch>
            <a:fillRect/>
          </a:stretch>
        </p:blipFill>
        <p:spPr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5855297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6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  <a:t>Wie heißen</a:t>
            </a:r>
            <a:b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  <a:t>die LieblingsJahreszeiten</a:t>
            </a:r>
            <a:b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  <a:t>der Kinder?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084832"/>
            <a:ext cx="7290055" cy="422452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de-DE" sz="3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</a:t>
            </a:r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 Martin mag den Schnee und baut gern den Schneemann. Seine Lieblingsjahreszeit ist</a:t>
            </a:r>
          </a:p>
          <a:p>
            <a:pPr algn="ctr"/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de-DE" sz="35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</a:t>
            </a:r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der Winter. </a:t>
            </a:r>
          </a:p>
          <a:p>
            <a:r>
              <a:rPr lang="de-DE" sz="3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</a:t>
            </a:r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 Lina mag bunte Blätter und sammelt sie gerne.</a:t>
            </a:r>
          </a:p>
          <a:p>
            <a:r>
              <a:rPr lang="de-DE" sz="3000" dirty="0">
                <a:latin typeface="Calibri" panose="020F0502020204030204" pitchFamily="34" charset="0"/>
                <a:cs typeface="Calibri" panose="020F0502020204030204" pitchFamily="34" charset="0"/>
              </a:rPr>
              <a:t>Ihre Lieblingsjahreszeit ist</a:t>
            </a:r>
          </a:p>
          <a:p>
            <a:pPr algn="ctr"/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de-DE" sz="3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</a:t>
            </a:r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der Herbst. </a:t>
            </a:r>
          </a:p>
          <a:p>
            <a:endParaRPr lang="de-DE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12447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79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" tmFilter="0, 0; 0.125,0.2665; 0.25,0.4; 0.375,0.465; 0.5,0.5;  0.625,0.535; 0.75,0.6; 0.875,0.7335; 1,1">
                                          <p:stCondLst>
                                            <p:cond delay="13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1">
                                          <p:stCondLst>
                                            <p:cond delay="63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" decel="50000">
                                          <p:stCondLst>
                                            <p:cond delay="66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">
                                          <p:stCondLst>
                                            <p:cond delay="12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Wie heißen</a:t>
            </a:r>
            <a:b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die LieblingsJahreszeiten</a:t>
            </a:r>
            <a:b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der Kinder?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5999"/>
            <a:ext cx="7290055" cy="4390571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de-DE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de-DE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Ben mag die ersten Blumen und fotografiert sie gerne. Seine Lieblingsjahreszeit ist</a:t>
            </a:r>
          </a:p>
          <a:p>
            <a:pPr algn="ctr"/>
            <a:r>
              <a:rPr lang="de-DE" sz="3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de-DE" sz="3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der Frühling. </a:t>
            </a:r>
          </a:p>
          <a:p>
            <a:r>
              <a:rPr lang="de-DE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de-DE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Maria mag die Sonne und liegt gern in der Sonne. Ihre Lieblingsjahreszeit ist</a:t>
            </a:r>
          </a:p>
          <a:p>
            <a:pPr algn="ctr"/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de-DE" sz="35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der Sommer.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76021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79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" tmFilter="0, 0; 0.125,0.2665; 0.25,0.4; 0.375,0.465; 0.5,0.5;  0.625,0.535; 0.75,0.6; 0.875,0.7335; 1,1">
                                          <p:stCondLst>
                                            <p:cond delay="13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1">
                                          <p:stCondLst>
                                            <p:cond delay="63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" decel="50000">
                                          <p:stCondLst>
                                            <p:cond delay="66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">
                                          <p:stCondLst>
                                            <p:cond delay="12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9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" tmFilter="0, 0; 0.125,0.2665; 0.25,0.4; 0.375,0.465; 0.5,0.5;  0.625,0.535; 0.75,0.6; 0.875,0.7335; 1,1">
                                          <p:stCondLst>
                                            <p:cond delay="13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">
                                          <p:stCondLst>
                                            <p:cond delay="63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" decel="50000">
                                          <p:stCondLst>
                                            <p:cond delay="66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">
                                          <p:stCondLst>
                                            <p:cond delay="12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Was ist deine LieblingsJahreszeit?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</p:spPr>
        <p:txBody>
          <a:bodyPr/>
          <a:lstStyle/>
          <a:p>
            <a:pPr algn="ctr"/>
            <a:r>
              <a:rPr lang="de-DE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Meine</a:t>
            </a:r>
          </a:p>
          <a:p>
            <a:pPr algn="ctr"/>
            <a:r>
              <a:rPr lang="de-DE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Lieblingsjahreszeit</a:t>
            </a:r>
          </a:p>
          <a:p>
            <a:pPr algn="ctr"/>
            <a:r>
              <a:rPr lang="de-DE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ist</a:t>
            </a:r>
          </a:p>
          <a:p>
            <a:pPr algn="ctr"/>
            <a:r>
              <a:rPr lang="de-DE" sz="60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03918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382</TotalTime>
  <Words>142</Words>
  <Application>Microsoft Office PowerPoint</Application>
  <PresentationFormat>Экран (4:3)</PresentationFormat>
  <Paragraphs>43</Paragraphs>
  <Slides>8</Slides>
  <Notes>1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Berlin Sans FB Demi</vt:lpstr>
      <vt:lpstr>Wingdings 3</vt:lpstr>
      <vt:lpstr>Arial</vt:lpstr>
      <vt:lpstr>Calibri</vt:lpstr>
      <vt:lpstr>Colonna MT</vt:lpstr>
      <vt:lpstr>Bahnschrift</vt:lpstr>
      <vt:lpstr>Tw Cen MT</vt:lpstr>
      <vt:lpstr>Tw Cen MT Condensed</vt:lpstr>
      <vt:lpstr>Интеграл</vt:lpstr>
      <vt:lpstr>Jahreszeiten</vt:lpstr>
      <vt:lpstr>Der Winter</vt:lpstr>
      <vt:lpstr>Der Frühling</vt:lpstr>
      <vt:lpstr>Der Sommer</vt:lpstr>
      <vt:lpstr>Der Herbst</vt:lpstr>
      <vt:lpstr>Wie heißen die LieblingsJahreszeiten der Kinder?</vt:lpstr>
      <vt:lpstr>Wie heißen die LieblingsJahreszeiten der Kinder?</vt:lpstr>
      <vt:lpstr>Was ist deine LieblingsJahreszeit?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WOHER KOMMST DU?</dc:title>
  <dc:creator>Redaktor</dc:creator>
  <cp:lastModifiedBy>ADMIN</cp:lastModifiedBy>
  <cp:revision>26</cp:revision>
  <dcterms:modified xsi:type="dcterms:W3CDTF">2020-09-23T12:44:17Z</dcterms:modified>
</cp:coreProperties>
</file>