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 cstate="email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311262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83789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16522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825971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24709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944570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9449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30155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5940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76555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164462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9965563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579657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85898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145440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109354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334798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4A92B-958A-4798-9C36-5F3546232D70}" type="datetimeFigureOut">
              <a:rPr lang="ru-RU" smtClean="0"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36648-FBFB-4D6B-9F0B-D7240811B6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4710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75517F-E1BC-49BC-8AC0-B6966125B3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DE" sz="6600" dirty="0">
                <a:latin typeface="Castellar" panose="020A0402060406010301" pitchFamily="18" charset="0"/>
              </a:rPr>
              <a:t>Unsere Freizeit draußen</a:t>
            </a:r>
            <a:endParaRPr lang="ru-RU" sz="66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39A2FB1-4EF0-4F4A-BA14-097C8CDF38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4" y="3927422"/>
            <a:ext cx="8791575" cy="1330377"/>
          </a:xfrm>
        </p:spPr>
        <p:txBody>
          <a:bodyPr>
            <a:normAutofit/>
          </a:bodyPr>
          <a:lstStyle/>
          <a:p>
            <a:r>
              <a:rPr lang="de-DE" sz="3200" dirty="0"/>
              <a:t>Präsentation zu Stunden 73, 74, 76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1507462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F7A578-5A0A-445E-A7A0-99C9558346B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5325" y="972413"/>
            <a:ext cx="6120000" cy="41065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0570" y="5522605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spazieren gehen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2_Freizeit">
            <a:hlinkClick r:id="" action="ppaction://media"/>
            <a:extLst>
              <a:ext uri="{FF2B5EF4-FFF2-40B4-BE49-F238E27FC236}">
                <a16:creationId xmlns:a16="http://schemas.microsoft.com/office/drawing/2014/main" id="{CE5F0603-117D-4249-8EAE-6512CD6A17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5814" y="56109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4248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0567" y="5475713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Boot fahren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1565" y="1366956"/>
            <a:ext cx="6120000" cy="3498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3_Freizeit">
            <a:hlinkClick r:id="" action="ppaction://media"/>
            <a:extLst>
              <a:ext uri="{FF2B5EF4-FFF2-40B4-BE49-F238E27FC236}">
                <a16:creationId xmlns:a16="http://schemas.microsoft.com/office/drawing/2014/main" id="{C1CE6F1D-EEB0-4150-8714-F141ECE4EA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90650" y="55485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580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53001" y="5940250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Fußball spielen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1476" y="696858"/>
            <a:ext cx="4803194" cy="48776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4_Freizeit">
            <a:hlinkClick r:id="" action="ppaction://media"/>
            <a:extLst>
              <a:ext uri="{FF2B5EF4-FFF2-40B4-BE49-F238E27FC236}">
                <a16:creationId xmlns:a16="http://schemas.microsoft.com/office/drawing/2014/main" id="{24115380-F02B-433F-B1A7-A84D90DEAE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0040" y="5650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56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0570" y="5522605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Rollschuh laufen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1DF8F4-7E3D-43CA-8491-60585A61849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999" y="1008500"/>
            <a:ext cx="6120000" cy="40544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5_Freizeit">
            <a:hlinkClick r:id="" action="ppaction://media"/>
            <a:extLst>
              <a:ext uri="{FF2B5EF4-FFF2-40B4-BE49-F238E27FC236}">
                <a16:creationId xmlns:a16="http://schemas.microsoft.com/office/drawing/2014/main" id="{7C3E308A-9D63-482D-BAD1-7BA7F5FD4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570" y="5522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7295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0570" y="5522605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wandern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447" y="1081539"/>
            <a:ext cx="6120000" cy="38397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6_Freizeit">
            <a:hlinkClick r:id="" action="ppaction://media"/>
            <a:extLst>
              <a:ext uri="{FF2B5EF4-FFF2-40B4-BE49-F238E27FC236}">
                <a16:creationId xmlns:a16="http://schemas.microsoft.com/office/drawing/2014/main" id="{E3910510-1219-4DE9-A1B9-F47DC058FF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97720" y="5522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6383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0569" y="5800627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Ski laufen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97B7951-5FBF-48CA-A55F-EB1D28DBCBB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8707" y="894013"/>
            <a:ext cx="6120000" cy="459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7_Freizeit">
            <a:hlinkClick r:id="" action="ppaction://media"/>
            <a:extLst>
              <a:ext uri="{FF2B5EF4-FFF2-40B4-BE49-F238E27FC236}">
                <a16:creationId xmlns:a16="http://schemas.microsoft.com/office/drawing/2014/main" id="{F206D0D5-8128-460A-A838-4794A46E1F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569" y="55322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93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0570" y="5522605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eine Schneeballschlacht machen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999" y="1085602"/>
            <a:ext cx="6120000" cy="40784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8_Freizeit">
            <a:hlinkClick r:id="" action="ppaction://media"/>
            <a:extLst>
              <a:ext uri="{FF2B5EF4-FFF2-40B4-BE49-F238E27FC236}">
                <a16:creationId xmlns:a16="http://schemas.microsoft.com/office/drawing/2014/main" id="{F9A3CB34-7815-439C-BF09-8E7FE9B75D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570" y="5522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6874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8535" y="5890437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rodeln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632" y="1124319"/>
            <a:ext cx="6120000" cy="41386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9_Freizeit">
            <a:hlinkClick r:id="" action="ppaction://media"/>
            <a:extLst>
              <a:ext uri="{FF2B5EF4-FFF2-40B4-BE49-F238E27FC236}">
                <a16:creationId xmlns:a16="http://schemas.microsoft.com/office/drawing/2014/main" id="{961434D2-59BD-4F24-BE50-DFF55972DF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2606" y="55856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7361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06108" y="6006928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einen Schneemann bauen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30A9DE0-B0C6-4CAE-B95C-67644AA8210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724" y="1027629"/>
            <a:ext cx="6120000" cy="459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10_Freizeit">
            <a:hlinkClick r:id="" action="ppaction://media"/>
            <a:extLst>
              <a:ext uri="{FF2B5EF4-FFF2-40B4-BE49-F238E27FC236}">
                <a16:creationId xmlns:a16="http://schemas.microsoft.com/office/drawing/2014/main" id="{46A82781-98D2-4EDB-9201-8D09A69F65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0233" y="56176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821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680CEE33-0051-47F3-B4BA-137277C47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52999" y="6032790"/>
            <a:ext cx="9910859" cy="682472"/>
          </a:xfrm>
        </p:spPr>
        <p:txBody>
          <a:bodyPr anchor="ctr">
            <a:noAutofit/>
          </a:bodyPr>
          <a:lstStyle/>
          <a:p>
            <a:pPr algn="ctr"/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Eishockey spielen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CBBC63-EF23-4A88-9A64-2C5741DA04B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060" y="968716"/>
            <a:ext cx="6120000" cy="47527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11_Freizeit">
            <a:hlinkClick r:id="" action="ppaction://media"/>
            <a:extLst>
              <a:ext uri="{FF2B5EF4-FFF2-40B4-BE49-F238E27FC236}">
                <a16:creationId xmlns:a16="http://schemas.microsoft.com/office/drawing/2014/main" id="{B3AC78FD-08F4-45E1-BD95-8A59EFE76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90042" y="55723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394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7891" y="618519"/>
            <a:ext cx="7332956" cy="775275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de-DE" sz="3200" b="1" dirty="0">
                <a:latin typeface="Arial Black" panose="020B0A04020102020204" pitchFamily="34" charset="0"/>
                <a:cs typeface="Arial" panose="020B0604020202020204" pitchFamily="34" charset="0"/>
              </a:rPr>
              <a:t>Im Winter oder im Sommer?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61746"/>
            <a:ext cx="5180012" cy="4321804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dirty="0">
                <a:latin typeface="Arial" panose="020B0604020202020204" pitchFamily="34" charset="0"/>
                <a:cs typeface="Arial" panose="020B0604020202020204" pitchFamily="34" charset="0"/>
              </a:rPr>
              <a:t>Julia läuft gern Ski. Wann?</a:t>
            </a:r>
          </a:p>
          <a:p>
            <a:pPr marL="0" indent="0" algn="r">
              <a:buNone/>
            </a:pPr>
            <a:r>
              <a:rPr lang="de-DE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Winter.</a:t>
            </a:r>
          </a:p>
          <a:p>
            <a:r>
              <a:rPr lang="de-DE" sz="3000" dirty="0">
                <a:latin typeface="Arial" panose="020B0604020202020204" pitchFamily="34" charset="0"/>
                <a:cs typeface="Arial" panose="020B0604020202020204" pitchFamily="34" charset="0"/>
              </a:rPr>
              <a:t> Jan fährt gern Boot. Wann?</a:t>
            </a:r>
          </a:p>
          <a:p>
            <a:pPr marL="0" indent="0" algn="r">
              <a:buNone/>
            </a:pPr>
            <a:r>
              <a:rPr lang="de-DE" sz="3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Sommer.</a:t>
            </a:r>
          </a:p>
          <a:p>
            <a:r>
              <a:rPr lang="de-DE" sz="3000" dirty="0"/>
              <a:t> </a:t>
            </a:r>
            <a:r>
              <a:rPr lang="de-DE" sz="3000" dirty="0">
                <a:latin typeface="Arial" panose="020B0604020202020204" pitchFamily="34" charset="0"/>
                <a:cs typeface="Arial" panose="020B0604020202020204" pitchFamily="34" charset="0"/>
              </a:rPr>
              <a:t>Max fährt gern Rad. Wann?</a:t>
            </a:r>
          </a:p>
          <a:p>
            <a:pPr marL="0" indent="0" algn="r">
              <a:buNone/>
            </a:pPr>
            <a:r>
              <a:rPr lang="de-DE" sz="3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Sommer.</a:t>
            </a: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32124" y="1669002"/>
            <a:ext cx="5122416" cy="4314548"/>
          </a:xfrm>
          <a:solidFill>
            <a:srgbClr val="0070C0"/>
          </a:solidFill>
        </p:spPr>
        <p:txBody>
          <a:bodyPr>
            <a:noAutofit/>
          </a:bodyPr>
          <a:lstStyle/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Lea wandert gern. Wann?</a:t>
            </a:r>
          </a:p>
          <a:p>
            <a:pPr marL="0" indent="0" algn="r">
              <a:buNone/>
            </a:pPr>
            <a:r>
              <a:rPr lang="de-DE" sz="2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Sommer.</a:t>
            </a:r>
          </a:p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 Viktor rodelt gern. Wann?</a:t>
            </a:r>
          </a:p>
          <a:p>
            <a:pPr marL="0" indent="0" algn="r">
              <a:buNone/>
            </a:pPr>
            <a:r>
              <a:rPr lang="de-DE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Winter.</a:t>
            </a:r>
          </a:p>
          <a:p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 Maja macht gern eine Schneeballschlacht. Wann?</a:t>
            </a:r>
          </a:p>
          <a:p>
            <a:pPr marL="0" indent="0" algn="r">
              <a:buNone/>
            </a:pPr>
            <a:r>
              <a:rPr lang="de-DE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Winter.</a:t>
            </a:r>
          </a:p>
          <a:p>
            <a:pPr marL="0" indent="0">
              <a:buNone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054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75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7891" y="618519"/>
            <a:ext cx="7332956" cy="775275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pPr algn="ctr"/>
            <a:r>
              <a:rPr lang="de-DE" sz="3200" b="1" dirty="0">
                <a:latin typeface="Arial Black" panose="020B0A04020102020204" pitchFamily="34" charset="0"/>
                <a:cs typeface="Arial" panose="020B0604020202020204" pitchFamily="34" charset="0"/>
              </a:rPr>
              <a:t>Was machst du gern draußen?</a:t>
            </a:r>
            <a:endParaRPr lang="en-US" sz="32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61746"/>
            <a:ext cx="5180012" cy="4321804"/>
          </a:xfrm>
          <a:solidFill>
            <a:srgbClr val="0070C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de-DE" sz="4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Winter</a:t>
            </a:r>
          </a:p>
          <a:p>
            <a:pPr marL="0" indent="0" algn="ctr">
              <a:buNone/>
            </a:pPr>
            <a:r>
              <a:rPr lang="de-DE" sz="43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0" indent="0" algn="ctr">
              <a:buNone/>
            </a:pPr>
            <a:r>
              <a:rPr lang="de-DE" sz="4300" dirty="0">
                <a:latin typeface="Arial" panose="020B0604020202020204" pitchFamily="34" charset="0"/>
                <a:cs typeface="Arial" panose="020B0604020202020204" pitchFamily="34" charset="0"/>
              </a:rPr>
              <a:t>ich </a:t>
            </a:r>
          </a:p>
          <a:p>
            <a:pPr marL="0" indent="0" algn="ctr">
              <a:buNone/>
            </a:pPr>
            <a:r>
              <a:rPr lang="de-DE" sz="4300" dirty="0">
                <a:latin typeface="Arial" panose="020B0604020202020204" pitchFamily="34" charset="0"/>
                <a:cs typeface="Arial" panose="020B0604020202020204" pitchFamily="34" charset="0"/>
              </a:rPr>
              <a:t>gern</a:t>
            </a:r>
          </a:p>
          <a:p>
            <a:pPr marL="0" indent="0" algn="ctr">
              <a:buNone/>
            </a:pPr>
            <a:r>
              <a:rPr lang="de-DE" sz="4300" dirty="0">
                <a:latin typeface="Arial" panose="020B0604020202020204" pitchFamily="34" charset="0"/>
                <a:cs typeface="Arial" panose="020B0604020202020204" pitchFamily="34" charset="0"/>
              </a:rPr>
              <a:t>… .</a:t>
            </a: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32124" y="1669002"/>
            <a:ext cx="5122416" cy="4314548"/>
          </a:xfrm>
          <a:solidFill>
            <a:srgbClr val="FFC000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DE" sz="4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Sommer</a:t>
            </a:r>
          </a:p>
          <a:p>
            <a:pPr marL="0" indent="0" algn="ctr">
              <a:buNone/>
            </a:pP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0" indent="0" algn="ctr">
              <a:buNone/>
            </a:pP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ich </a:t>
            </a:r>
          </a:p>
          <a:p>
            <a:pPr marL="0" indent="0" algn="ctr">
              <a:buNone/>
            </a:pP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gern</a:t>
            </a:r>
          </a:p>
          <a:p>
            <a:pPr marL="0" indent="0" algn="ctr">
              <a:buNone/>
            </a:pP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… .</a:t>
            </a:r>
          </a:p>
          <a:p>
            <a:pPr marL="0" indent="0">
              <a:buNone/>
            </a:pPr>
            <a:endParaRPr lang="de-DE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511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2893" y="618518"/>
            <a:ext cx="7745507" cy="1353717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ctr"/>
            <a:r>
              <a:rPr lang="de-DE" sz="4000" dirty="0">
                <a:latin typeface="Arial Black" panose="020B0A04020102020204" pitchFamily="34" charset="0"/>
              </a:rPr>
              <a:t>merke dir die Formen:</a:t>
            </a:r>
            <a:endParaRPr lang="en-US" sz="4000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7229135"/>
              </p:ext>
            </p:extLst>
          </p:nvPr>
        </p:nvGraphicFramePr>
        <p:xfrm>
          <a:off x="1308847" y="2249488"/>
          <a:ext cx="9738566" cy="2699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69283">
                  <a:extLst>
                    <a:ext uri="{9D8B030D-6E8A-4147-A177-3AD203B41FA5}">
                      <a16:colId xmlns:a16="http://schemas.microsoft.com/office/drawing/2014/main" val="2651179313"/>
                    </a:ext>
                  </a:extLst>
                </a:gridCol>
                <a:gridCol w="4869283">
                  <a:extLst>
                    <a:ext uri="{9D8B030D-6E8A-4147-A177-3AD203B41FA5}">
                      <a16:colId xmlns:a16="http://schemas.microsoft.com/office/drawing/2014/main" val="831185926"/>
                    </a:ext>
                  </a:extLst>
                </a:gridCol>
              </a:tblGrid>
              <a:tr h="766770">
                <a:tc gridSpan="2">
                  <a:txBody>
                    <a:bodyPr/>
                    <a:lstStyle/>
                    <a:p>
                      <a:pPr algn="ctr"/>
                      <a:r>
                        <a:rPr lang="de-DE" sz="4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möchte</a:t>
                      </a:r>
                      <a:endParaRPr lang="en-US" sz="4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4957705"/>
                  </a:ext>
                </a:extLst>
              </a:tr>
              <a:tr h="644087">
                <a:tc>
                  <a:txBody>
                    <a:bodyPr/>
                    <a:lstStyle/>
                    <a:p>
                      <a:pPr algn="ctr"/>
                      <a:r>
                        <a:rPr lang="de-DE" sz="3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ich möchte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wir möchten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447610"/>
                  </a:ext>
                </a:extLst>
              </a:tr>
              <a:tr h="644087">
                <a:tc>
                  <a:txBody>
                    <a:bodyPr/>
                    <a:lstStyle/>
                    <a:p>
                      <a:pPr algn="ctr"/>
                      <a:r>
                        <a:rPr lang="de-DE" sz="3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 möchtest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ihr möchtet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1488916"/>
                  </a:ext>
                </a:extLst>
              </a:tr>
              <a:tr h="644087">
                <a:tc>
                  <a:txBody>
                    <a:bodyPr/>
                    <a:lstStyle/>
                    <a:p>
                      <a:pPr algn="ctr"/>
                      <a:r>
                        <a:rPr lang="de-DE" sz="3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er/sie/es</a:t>
                      </a:r>
                      <a:r>
                        <a:rPr lang="de-DE" sz="3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möchte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Sie/</a:t>
                      </a:r>
                      <a:r>
                        <a:rPr lang="de-DE" sz="3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</a:t>
                      </a:r>
                      <a:r>
                        <a:rPr lang="de-DE" sz="3600" baseline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möchten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522877"/>
                  </a:ext>
                </a:extLst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1308847" y="5084128"/>
            <a:ext cx="9738564" cy="125391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cap="none" dirty="0">
                <a:latin typeface="Arial" panose="020B0604020202020204" pitchFamily="34" charset="0"/>
                <a:cs typeface="Arial" panose="020B0604020202020204" pitchFamily="34" charset="0"/>
              </a:rPr>
              <a:t>Речення має таку будову:</a:t>
            </a:r>
          </a:p>
          <a:p>
            <a:r>
              <a:rPr lang="de-DE" cap="none" dirty="0">
                <a:latin typeface="Arial" panose="020B0604020202020204" pitchFamily="34" charset="0"/>
                <a:cs typeface="Arial" panose="020B0604020202020204" pitchFamily="34" charset="0"/>
              </a:rPr>
              <a:t>Ich </a:t>
            </a:r>
            <a:r>
              <a:rPr lang="de-DE" b="1" cap="none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möchte</a:t>
            </a:r>
            <a:r>
              <a:rPr lang="de-DE" cap="none" dirty="0">
                <a:latin typeface="Arial" panose="020B0604020202020204" pitchFamily="34" charset="0"/>
                <a:cs typeface="Arial" panose="020B0604020202020204" pitchFamily="34" charset="0"/>
              </a:rPr>
              <a:t> im Sommer ans Meer </a:t>
            </a:r>
            <a:r>
              <a:rPr lang="de-DE" b="1" cap="none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fahren</a:t>
            </a:r>
            <a:r>
              <a:rPr lang="de-DE" cap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415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2066" y="618518"/>
            <a:ext cx="7492754" cy="1494367"/>
          </a:xfrm>
          <a:solidFill>
            <a:srgbClr val="0070C0"/>
          </a:solidFill>
        </p:spPr>
        <p:txBody>
          <a:bodyPr/>
          <a:lstStyle/>
          <a:p>
            <a:pPr algn="ctr"/>
            <a:r>
              <a:rPr lang="de-DE" dirty="0">
                <a:latin typeface="Arial Black" panose="020B0A04020102020204" pitchFamily="34" charset="0"/>
              </a:rPr>
              <a:t>Pläne für den Sommer.</a:t>
            </a:r>
            <a:br>
              <a:rPr lang="de-DE" dirty="0">
                <a:latin typeface="Arial Black" panose="020B0A04020102020204" pitchFamily="34" charset="0"/>
              </a:rPr>
            </a:br>
            <a:r>
              <a:rPr lang="de-DE" dirty="0">
                <a:latin typeface="Arial Black" panose="020B0A04020102020204" pitchFamily="34" charset="0"/>
              </a:rPr>
              <a:t>Ergänze die Sätze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Im Sommer möchte ich … .</a:t>
            </a:r>
          </a:p>
          <a:p>
            <a:pPr marL="0" indent="0">
              <a:buNone/>
            </a:pP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Im Sommer möchte mein Freund … .</a:t>
            </a:r>
          </a:p>
          <a:p>
            <a:pPr marL="0" indent="0">
              <a:buNone/>
            </a:pP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Im Sommer möchten wir … .</a:t>
            </a:r>
          </a:p>
          <a:p>
            <a:pPr marL="0" indent="0">
              <a:buNone/>
            </a:pPr>
            <a:r>
              <a:rPr lang="de-DE" sz="3600" dirty="0">
                <a:latin typeface="Arial" panose="020B0604020202020204" pitchFamily="34" charset="0"/>
                <a:cs typeface="Arial" panose="020B0604020202020204" pitchFamily="34" charset="0"/>
              </a:rPr>
              <a:t>Im Sommer möchten meine Freunde … .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752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398</TotalTime>
  <Words>183</Words>
  <Application>Microsoft Office PowerPoint</Application>
  <PresentationFormat>Широкоэкранный</PresentationFormat>
  <Paragraphs>51</Paragraphs>
  <Slides>15</Slides>
  <Notes>0</Notes>
  <HiddenSlides>0</HiddenSlides>
  <MMClips>10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Castellar</vt:lpstr>
      <vt:lpstr>Trebuchet MS</vt:lpstr>
      <vt:lpstr>Tw Cen MT</vt:lpstr>
      <vt:lpstr>Контур</vt:lpstr>
      <vt:lpstr>Unsere Freizeit draußen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Im Winter oder im Sommer?</vt:lpstr>
      <vt:lpstr>Was machst du gern draußen?</vt:lpstr>
      <vt:lpstr>merke dir die Formen:</vt:lpstr>
      <vt:lpstr>Pläne für den Sommer. Ergänze die Sätze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Polina</cp:lastModifiedBy>
  <cp:revision>24</cp:revision>
  <dcterms:created xsi:type="dcterms:W3CDTF">2020-09-02T11:16:00Z</dcterms:created>
  <dcterms:modified xsi:type="dcterms:W3CDTF">2020-09-22T14:11:26Z</dcterms:modified>
</cp:coreProperties>
</file>