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807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066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627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292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3018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701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69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305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572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160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453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983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175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726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354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493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389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386D4D56-FC4C-44EE-A5C4-F08BC31A36FE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117727FC-2483-4E42-9811-6F20AD2D2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2192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DE33D5-084A-4E74-9133-6F3FD6264B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de-DE" sz="8800" dirty="0"/>
              <a:t>Wir vergleichen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B67C298-117C-4A97-A39F-5CBCC94594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de-DE" sz="3200" dirty="0">
                <a:solidFill>
                  <a:schemeClr val="accent1">
                    <a:lumMod val="75000"/>
                  </a:schemeClr>
                </a:solidFill>
              </a:rPr>
              <a:t>Präsentation zu Stunden 51—54</a:t>
            </a:r>
          </a:p>
        </p:txBody>
      </p:sp>
    </p:spTree>
    <p:extLst>
      <p:ext uri="{BB962C8B-B14F-4D97-AF65-F5344CB8AC3E}">
        <p14:creationId xmlns:p14="http://schemas.microsoft.com/office/powerpoint/2010/main" val="429176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7FB088-E5D5-42F3-9378-45214C780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400" b="1" dirty="0" err="1"/>
              <a:t>Lies</a:t>
            </a:r>
            <a:r>
              <a:rPr lang="de-DE" sz="5400" b="1" dirty="0"/>
              <a:t> und vergleiche.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47CF34E-EBFA-489F-9CD7-13BEBF262A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anchor="ctr"/>
          <a:lstStyle/>
          <a:p>
            <a:pPr algn="ctr"/>
            <a:r>
              <a:rPr lang="de-DE" sz="3600" dirty="0"/>
              <a:t>klein</a:t>
            </a:r>
            <a:endParaRPr lang="ru-RU" sz="3600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3258039-D0C4-4717-8592-E32226DB78A1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7446" y="3158216"/>
            <a:ext cx="1153168" cy="10367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A551A80B-6419-4C22-9CF8-E28FB1B73741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Der Ball ist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klein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7F94F2D7-CE02-4A0E-8707-BF4EBD7C79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anchor="ctr"/>
          <a:lstStyle/>
          <a:p>
            <a:pPr algn="ctr"/>
            <a:r>
              <a:rPr lang="de-DE" sz="3600" dirty="0"/>
              <a:t>klein</a:t>
            </a:r>
            <a:r>
              <a:rPr lang="de-DE" sz="3600" b="1" dirty="0">
                <a:solidFill>
                  <a:schemeClr val="accent1">
                    <a:lumMod val="50000"/>
                  </a:schemeClr>
                </a:solidFill>
              </a:rPr>
              <a:t>er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5CC1B95-B977-4EFD-AAAB-DFB174967EF7}"/>
              </a:ext>
            </a:extLst>
          </p:cNvPr>
          <p:cNvPicPr>
            <a:picLocks noGrp="1" noChangeAspect="1"/>
          </p:cNvPicPr>
          <p:nvPr>
            <p:ph type="pic" idx="2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9159" y="2829835"/>
            <a:ext cx="1615364" cy="15831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Текст 7">
            <a:extLst>
              <a:ext uri="{FF2B5EF4-FFF2-40B4-BE49-F238E27FC236}">
                <a16:creationId xmlns:a16="http://schemas.microsoft.com/office/drawing/2014/main" id="{9C0E624C-B250-4AC1-AA8E-CAB3B58B06E0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 anchor="ctr">
            <a:noAutofit/>
          </a:bodyPr>
          <a:lstStyle/>
          <a:p>
            <a:pPr algn="ctr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Der Ball ist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kleiner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B9934ACC-5D30-44F8-AD80-E2A37E62BE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anchor="ctr"/>
          <a:lstStyle/>
          <a:p>
            <a:pPr algn="ctr"/>
            <a:r>
              <a:rPr lang="de-DE" sz="3600" b="1" dirty="0">
                <a:solidFill>
                  <a:schemeClr val="accent1">
                    <a:lumMod val="50000"/>
                  </a:schemeClr>
                </a:solidFill>
              </a:rPr>
              <a:t>am</a:t>
            </a:r>
            <a:r>
              <a:rPr lang="de-DE" sz="3600" dirty="0"/>
              <a:t> klein</a:t>
            </a:r>
            <a:r>
              <a:rPr lang="de-DE" sz="3600" b="1" dirty="0">
                <a:solidFill>
                  <a:schemeClr val="accent1">
                    <a:lumMod val="50000"/>
                  </a:schemeClr>
                </a:solidFill>
              </a:rPr>
              <a:t>sten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FC2E0A9-D89F-4773-9D72-06B3FB6D2D8A}"/>
              </a:ext>
            </a:extLst>
          </p:cNvPr>
          <p:cNvPicPr>
            <a:picLocks noGrp="1" noChangeAspect="1"/>
          </p:cNvPicPr>
          <p:nvPr>
            <p:ph type="pic" idx="2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100" y="2579077"/>
            <a:ext cx="1982034" cy="1839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Текст 10">
            <a:extLst>
              <a:ext uri="{FF2B5EF4-FFF2-40B4-BE49-F238E27FC236}">
                <a16:creationId xmlns:a16="http://schemas.microsoft.com/office/drawing/2014/main" id="{001CF6A3-23BE-4AAF-AB10-60752EB25B1B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Der Ball ist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 kleinsten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836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2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3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7FB088-E5D5-42F3-9378-45214C780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400" b="1" dirty="0" err="1"/>
              <a:t>Lies</a:t>
            </a:r>
            <a:r>
              <a:rPr lang="de-DE" sz="5400" b="1" dirty="0"/>
              <a:t> und vergleiche.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47CF34E-EBFA-489F-9CD7-13BEBF262A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anchor="ctr"/>
          <a:lstStyle/>
          <a:p>
            <a:pPr algn="ctr"/>
            <a:r>
              <a:rPr lang="de-DE" sz="3600" dirty="0"/>
              <a:t>groß</a:t>
            </a:r>
            <a:endParaRPr lang="ru-RU" sz="3600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551A80B-6419-4C22-9CF8-E28FB1B73741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 anchor="ctr">
            <a:normAutofit lnSpcReduction="10000"/>
          </a:bodyPr>
          <a:lstStyle/>
          <a:p>
            <a:pPr algn="ctr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Das Auto ist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groß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7F94F2D7-CE02-4A0E-8707-BF4EBD7C79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anchor="ctr"/>
          <a:lstStyle/>
          <a:p>
            <a:pPr algn="ctr"/>
            <a:r>
              <a:rPr lang="de-DE" sz="3600" dirty="0"/>
              <a:t>gr</a:t>
            </a:r>
            <a:r>
              <a:rPr lang="de-DE" sz="3600" b="1" dirty="0">
                <a:solidFill>
                  <a:srgbClr val="002060"/>
                </a:solidFill>
              </a:rPr>
              <a:t>ö</a:t>
            </a:r>
            <a:r>
              <a:rPr lang="de-DE" sz="3600" dirty="0"/>
              <a:t>ß</a:t>
            </a:r>
            <a:r>
              <a:rPr lang="de-DE" sz="3600" b="1" dirty="0">
                <a:solidFill>
                  <a:schemeClr val="accent1">
                    <a:lumMod val="50000"/>
                  </a:schemeClr>
                </a:solidFill>
              </a:rPr>
              <a:t>er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9C0E624C-B250-4AC1-AA8E-CAB3B58B06E0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 anchor="ctr">
            <a:noAutofit/>
          </a:bodyPr>
          <a:lstStyle/>
          <a:p>
            <a:pPr algn="ctr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Das Auto ist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größer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B9934ACC-5D30-44F8-AD80-E2A37E62BE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anchor="ctr"/>
          <a:lstStyle/>
          <a:p>
            <a:pPr algn="ctr"/>
            <a:r>
              <a:rPr lang="de-DE" sz="3600" b="1" dirty="0">
                <a:solidFill>
                  <a:schemeClr val="accent1">
                    <a:lumMod val="50000"/>
                  </a:schemeClr>
                </a:solidFill>
              </a:rPr>
              <a:t>am</a:t>
            </a:r>
            <a:r>
              <a:rPr lang="de-DE" sz="3600" dirty="0"/>
              <a:t> gr</a:t>
            </a:r>
            <a:r>
              <a:rPr lang="de-DE" sz="3600" b="1" dirty="0">
                <a:solidFill>
                  <a:srgbClr val="002060"/>
                </a:solidFill>
              </a:rPr>
              <a:t>ö</a:t>
            </a:r>
            <a:r>
              <a:rPr lang="de-DE" sz="3600" dirty="0"/>
              <a:t>ß</a:t>
            </a:r>
            <a:r>
              <a:rPr lang="de-DE" sz="3600" b="1" dirty="0">
                <a:solidFill>
                  <a:schemeClr val="accent1">
                    <a:lumMod val="50000"/>
                  </a:schemeClr>
                </a:solidFill>
              </a:rPr>
              <a:t>ten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001CF6A3-23BE-4AAF-AB10-60752EB25B1B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Das Auto ist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 größten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E6F7B0F-4C75-4026-AA99-965CC47DD6AF}"/>
              </a:ext>
            </a:extLst>
          </p:cNvPr>
          <p:cNvPicPr>
            <a:picLocks noGrp="1" noChangeAspect="1"/>
          </p:cNvPicPr>
          <p:nvPr>
            <p:ph type="pic" idx="2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2348" y="2465120"/>
            <a:ext cx="3480822" cy="22995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889D394-BC44-4357-9323-2F2CE6C32949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9896" y="2856676"/>
            <a:ext cx="2420553" cy="1676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0D1917DF-77E1-4298-93AE-6BFD5748114A}"/>
              </a:ext>
            </a:extLst>
          </p:cNvPr>
          <p:cNvPicPr>
            <a:picLocks noGrp="1" noChangeAspect="1"/>
          </p:cNvPicPr>
          <p:nvPr>
            <p:ph type="pic" idx="2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0126" y="2164974"/>
            <a:ext cx="3426047" cy="2528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6605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2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3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7FB088-E5D5-42F3-9378-45214C780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400" b="1" dirty="0" err="1"/>
              <a:t>Lies</a:t>
            </a:r>
            <a:r>
              <a:rPr lang="de-DE" sz="5400" b="1" dirty="0"/>
              <a:t> und vergleiche.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47CF34E-EBFA-489F-9CD7-13BEBF262A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anchor="ctr"/>
          <a:lstStyle/>
          <a:p>
            <a:pPr algn="ctr"/>
            <a:r>
              <a:rPr lang="de-DE" sz="3600" dirty="0"/>
              <a:t>schön</a:t>
            </a:r>
            <a:endParaRPr lang="ru-RU" sz="3600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551A80B-6419-4C22-9CF8-E28FB1B73741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 anchor="ctr">
            <a:normAutofit lnSpcReduction="10000"/>
          </a:bodyPr>
          <a:lstStyle/>
          <a:p>
            <a:pPr algn="ctr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Die Puppe ist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schön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7F94F2D7-CE02-4A0E-8707-BF4EBD7C79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anchor="ctr"/>
          <a:lstStyle/>
          <a:p>
            <a:pPr algn="ctr"/>
            <a:r>
              <a:rPr lang="de-DE" sz="3600" dirty="0"/>
              <a:t>schön</a:t>
            </a:r>
            <a:r>
              <a:rPr lang="de-DE" sz="3600" b="1" dirty="0">
                <a:solidFill>
                  <a:schemeClr val="accent1">
                    <a:lumMod val="50000"/>
                  </a:schemeClr>
                </a:solidFill>
              </a:rPr>
              <a:t>er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9C0E624C-B250-4AC1-AA8E-CAB3B58B06E0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 anchor="ctr">
            <a:noAutofit/>
          </a:bodyPr>
          <a:lstStyle/>
          <a:p>
            <a:pPr algn="ctr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Die Puppe ist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schöner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B9934ACC-5D30-44F8-AD80-E2A37E62BE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351975" cy="576262"/>
          </a:xfrm>
        </p:spPr>
        <p:txBody>
          <a:bodyPr anchor="ctr"/>
          <a:lstStyle/>
          <a:p>
            <a:pPr algn="ctr"/>
            <a:r>
              <a:rPr lang="de-DE" sz="3600" b="1" dirty="0">
                <a:solidFill>
                  <a:schemeClr val="accent1">
                    <a:lumMod val="50000"/>
                  </a:schemeClr>
                </a:solidFill>
              </a:rPr>
              <a:t>am</a:t>
            </a:r>
            <a:r>
              <a:rPr lang="de-DE" sz="3600" dirty="0"/>
              <a:t> schön</a:t>
            </a:r>
            <a:r>
              <a:rPr lang="de-DE" sz="3600" b="1" dirty="0">
                <a:solidFill>
                  <a:schemeClr val="accent1">
                    <a:lumMod val="50000"/>
                  </a:schemeClr>
                </a:solidFill>
              </a:rPr>
              <a:t>sten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001CF6A3-23BE-4AAF-AB10-60752EB25B1B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Die Puppe ist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 schönsten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5FF95BB-4709-47E2-95AC-BD127C6DD1CF}"/>
              </a:ext>
            </a:extLst>
          </p:cNvPr>
          <p:cNvPicPr>
            <a:picLocks noGrp="1" noChangeAspect="1"/>
          </p:cNvPicPr>
          <p:nvPr>
            <p:ph type="pic" idx="2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437" y="2276736"/>
            <a:ext cx="1871472" cy="2267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6079EBB5-9362-4E8F-B890-57E6196E0B90}"/>
              </a:ext>
            </a:extLst>
          </p:cNvPr>
          <p:cNvPicPr>
            <a:picLocks noGrp="1" noChangeAspect="1"/>
          </p:cNvPicPr>
          <p:nvPr>
            <p:ph type="pic" idx="2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6591" y="2369276"/>
            <a:ext cx="1518818" cy="2218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C523FE0-4946-403B-9181-DCC6216D317C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6091" y="2256891"/>
            <a:ext cx="2020407" cy="23590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58833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2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3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7FB088-E5D5-42F3-9378-45214C780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Lies</a:t>
            </a:r>
            <a:r>
              <a:rPr lang="de-DE" dirty="0"/>
              <a:t> und vergleiche.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47CF34E-EBFA-489F-9CD7-13BEBF262A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54954" y="4179362"/>
            <a:ext cx="3050437" cy="706964"/>
          </a:xfrm>
        </p:spPr>
        <p:txBody>
          <a:bodyPr anchor="ctr"/>
          <a:lstStyle/>
          <a:p>
            <a:pPr algn="ctr"/>
            <a:r>
              <a:rPr lang="de-DE" sz="2800" dirty="0"/>
              <a:t>interessant</a:t>
            </a:r>
            <a:endParaRPr lang="ru-RU" sz="2800" dirty="0"/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D4168EA-5FAC-4FF0-8589-99D6B55208AA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953" y="2356624"/>
            <a:ext cx="2805665" cy="1723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A551A80B-6419-4C22-9CF8-E28FB1B73741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1154953" y="4952811"/>
            <a:ext cx="3050438" cy="91795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Das Buch ist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interessant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7F94F2D7-CE02-4A0E-8707-BF4EBD7C79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98581" y="4207938"/>
            <a:ext cx="3050437" cy="706965"/>
          </a:xfrm>
        </p:spPr>
        <p:txBody>
          <a:bodyPr anchor="ctr"/>
          <a:lstStyle/>
          <a:p>
            <a:pPr algn="ctr"/>
            <a:r>
              <a:rPr lang="de-DE" sz="2800" dirty="0"/>
              <a:t>interessant</a:t>
            </a:r>
            <a:r>
              <a:rPr lang="de-DE" sz="2800" b="1" dirty="0">
                <a:solidFill>
                  <a:srgbClr val="002060"/>
                </a:solidFill>
              </a:rPr>
              <a:t>er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320E67B1-126C-4547-9100-C5F4D47F7016}"/>
              </a:ext>
            </a:extLst>
          </p:cNvPr>
          <p:cNvPicPr>
            <a:picLocks noGrp="1" noChangeAspect="1"/>
          </p:cNvPicPr>
          <p:nvPr>
            <p:ph type="pic" idx="2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34614" y="2359136"/>
            <a:ext cx="2914404" cy="1723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Текст 7">
            <a:extLst>
              <a:ext uri="{FF2B5EF4-FFF2-40B4-BE49-F238E27FC236}">
                <a16:creationId xmlns:a16="http://schemas.microsoft.com/office/drawing/2014/main" id="{9C0E624C-B250-4AC1-AA8E-CAB3B58B06E0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4568864" y="4966380"/>
            <a:ext cx="3050438" cy="91795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Das Buch ist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interessanter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B9934ACC-5D30-44F8-AD80-E2A37E62BE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42675" y="4312333"/>
            <a:ext cx="4075875" cy="564469"/>
          </a:xfrm>
        </p:spPr>
        <p:txBody>
          <a:bodyPr anchor="ctr"/>
          <a:lstStyle/>
          <a:p>
            <a:pPr algn="ctr"/>
            <a:r>
              <a:rPr lang="de-DE" sz="2800" b="1" dirty="0">
                <a:solidFill>
                  <a:srgbClr val="002060"/>
                </a:solidFill>
              </a:rPr>
              <a:t>am</a:t>
            </a:r>
            <a:r>
              <a:rPr lang="de-DE" sz="2800" dirty="0"/>
              <a:t> interessant</a:t>
            </a:r>
            <a:r>
              <a:rPr lang="de-DE" sz="2800" b="1" dirty="0">
                <a:solidFill>
                  <a:srgbClr val="002060"/>
                </a:solidFill>
              </a:rPr>
              <a:t>esten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F86C4FBE-7759-4D7B-ABA9-95BFCD5FDE29}"/>
              </a:ext>
            </a:extLst>
          </p:cNvPr>
          <p:cNvPicPr>
            <a:picLocks noGrp="1" noChangeAspect="1"/>
          </p:cNvPicPr>
          <p:nvPr>
            <p:ph type="pic" idx="2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3014" y="2095654"/>
            <a:ext cx="2409719" cy="2245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Текст 10">
            <a:extLst>
              <a:ext uri="{FF2B5EF4-FFF2-40B4-BE49-F238E27FC236}">
                <a16:creationId xmlns:a16="http://schemas.microsoft.com/office/drawing/2014/main" id="{001CF6A3-23BE-4AAF-AB10-60752EB25B1B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xfrm>
            <a:off x="7942675" y="4966380"/>
            <a:ext cx="3202697" cy="91795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Das Buch ist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 interessantesten</a:t>
            </a:r>
            <a:r>
              <a:rPr lang="de-DE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60733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2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3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7FB088-E5D5-42F3-9378-45214C780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400" b="1" dirty="0" err="1"/>
              <a:t>Lies</a:t>
            </a:r>
            <a:r>
              <a:rPr lang="de-DE" sz="5400" b="1" dirty="0"/>
              <a:t> und vergleiche.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47CF34E-EBFA-489F-9CD7-13BEBF262A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anchor="ctr"/>
          <a:lstStyle/>
          <a:p>
            <a:pPr algn="ctr"/>
            <a:r>
              <a:rPr lang="de-DE" sz="3600" dirty="0"/>
              <a:t>gern</a:t>
            </a:r>
            <a:endParaRPr lang="ru-RU" sz="3600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551A80B-6419-4C22-9CF8-E28FB1B73741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 anchor="ctr">
            <a:normAutofit lnSpcReduction="10000"/>
          </a:bodyPr>
          <a:lstStyle/>
          <a:p>
            <a:pPr algn="ctr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Pia isst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gern</a:t>
            </a:r>
            <a:r>
              <a:rPr lang="de-DE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Bananen.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7F94F2D7-CE02-4A0E-8707-BF4EBD7C79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anchor="ctr"/>
          <a:lstStyle/>
          <a:p>
            <a:pPr algn="ctr"/>
            <a:r>
              <a:rPr lang="de-DE" sz="3600" b="1" dirty="0">
                <a:solidFill>
                  <a:srgbClr val="002060"/>
                </a:solidFill>
              </a:rPr>
              <a:t>lieber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9C0E624C-B250-4AC1-AA8E-CAB3B58B06E0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 anchor="ctr">
            <a:noAutofit/>
          </a:bodyPr>
          <a:lstStyle/>
          <a:p>
            <a:pPr algn="ctr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Noch </a:t>
            </a:r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lieber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 isst sie Äpfel.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B9934ACC-5D30-44F8-AD80-E2A37E62BE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351975" cy="576262"/>
          </a:xfrm>
        </p:spPr>
        <p:txBody>
          <a:bodyPr anchor="ctr"/>
          <a:lstStyle/>
          <a:p>
            <a:pPr algn="ctr"/>
            <a:r>
              <a:rPr lang="de-DE" sz="3600" b="1" dirty="0">
                <a:solidFill>
                  <a:srgbClr val="002060"/>
                </a:solidFill>
              </a:rPr>
              <a:t>am liebsten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001CF6A3-23BE-4AAF-AB10-60752EB25B1B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de-DE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 liebsten</a:t>
            </a:r>
            <a:r>
              <a:rPr lang="de-DE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isst Pia Kirschen.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AA53FE8-8BE1-46BD-A90D-4FE3B2C09CDF}"/>
              </a:ext>
            </a:extLst>
          </p:cNvPr>
          <p:cNvPicPr>
            <a:picLocks noGrp="1" noChangeAspect="1"/>
          </p:cNvPicPr>
          <p:nvPr>
            <p:ph type="pic" idx="2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7237" y="2810525"/>
            <a:ext cx="3199774" cy="1424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97F9187-164E-4201-AF35-A091343EF121}"/>
              </a:ext>
            </a:extLst>
          </p:cNvPr>
          <p:cNvPicPr>
            <a:picLocks noGrp="1" noChangeAspect="1"/>
          </p:cNvPicPr>
          <p:nvPr>
            <p:ph type="pic" idx="2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4322" y="2637981"/>
            <a:ext cx="2109549" cy="1769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5F09D5-AE0F-40BD-85C2-FA3BF6F81E6A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1346" y="2769161"/>
            <a:ext cx="2545476" cy="1465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78819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2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3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8F092F-4E3B-47E7-BC24-DAFD94D94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400" b="1" dirty="0"/>
              <a:t>Merke dir die Formen.</a:t>
            </a:r>
            <a:endParaRPr lang="ru-RU" sz="5400" dirty="0"/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A1900A43-44A8-44CB-AAA4-5461389E8C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554521"/>
              </p:ext>
            </p:extLst>
          </p:nvPr>
        </p:nvGraphicFramePr>
        <p:xfrm>
          <a:off x="447675" y="2404532"/>
          <a:ext cx="11296650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65550">
                  <a:extLst>
                    <a:ext uri="{9D8B030D-6E8A-4147-A177-3AD203B41FA5}">
                      <a16:colId xmlns:a16="http://schemas.microsoft.com/office/drawing/2014/main" val="3589846062"/>
                    </a:ext>
                  </a:extLst>
                </a:gridCol>
                <a:gridCol w="3765550">
                  <a:extLst>
                    <a:ext uri="{9D8B030D-6E8A-4147-A177-3AD203B41FA5}">
                      <a16:colId xmlns:a16="http://schemas.microsoft.com/office/drawing/2014/main" val="4253597813"/>
                    </a:ext>
                  </a:extLst>
                </a:gridCol>
                <a:gridCol w="3765550">
                  <a:extLst>
                    <a:ext uri="{9D8B030D-6E8A-4147-A177-3AD203B41FA5}">
                      <a16:colId xmlns:a16="http://schemas.microsoft.com/office/drawing/2014/main" val="53052278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3200" dirty="0"/>
                        <a:t>Positiv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dirty="0"/>
                        <a:t>Komparativ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dirty="0"/>
                        <a:t>Superlativ</a:t>
                      </a:r>
                      <a:endParaRPr lang="ru-RU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608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800" dirty="0"/>
                        <a:t>klein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/>
                        <a:t>klein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er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am</a:t>
                      </a:r>
                      <a:r>
                        <a:rPr lang="de-DE" sz="2800" dirty="0"/>
                        <a:t> klein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sten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54740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800" dirty="0"/>
                        <a:t>schön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/>
                        <a:t>schön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er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am</a:t>
                      </a:r>
                      <a:r>
                        <a:rPr lang="de-DE" sz="2800" dirty="0"/>
                        <a:t> schön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sten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46655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800" dirty="0"/>
                        <a:t>interessant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/>
                        <a:t>interessant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er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am</a:t>
                      </a:r>
                      <a:r>
                        <a:rPr lang="de-DE" sz="2800" dirty="0"/>
                        <a:t> interessant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esten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96517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800" dirty="0"/>
                        <a:t>lang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/>
                        <a:t>l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ä</a:t>
                      </a:r>
                      <a:r>
                        <a:rPr lang="de-DE" sz="2800" dirty="0"/>
                        <a:t>ng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er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am</a:t>
                      </a:r>
                      <a:r>
                        <a:rPr lang="de-DE" sz="2800" dirty="0"/>
                        <a:t> l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ä</a:t>
                      </a:r>
                      <a:r>
                        <a:rPr lang="de-DE" sz="2800" dirty="0"/>
                        <a:t>ng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sten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721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800" dirty="0"/>
                        <a:t>groß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/>
                        <a:t>gr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ö</a:t>
                      </a:r>
                      <a:r>
                        <a:rPr lang="de-DE" sz="2800" dirty="0"/>
                        <a:t>ß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er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am</a:t>
                      </a:r>
                      <a:r>
                        <a:rPr lang="de-DE" sz="2800" dirty="0"/>
                        <a:t> gr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ö</a:t>
                      </a:r>
                      <a:r>
                        <a:rPr lang="de-DE" sz="2800" dirty="0"/>
                        <a:t>ß</a:t>
                      </a:r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ten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078937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800" dirty="0"/>
                        <a:t>gut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besser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am besten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9420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800" dirty="0"/>
                        <a:t>gern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lieber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b="1" dirty="0">
                          <a:solidFill>
                            <a:srgbClr val="FF0000"/>
                          </a:solidFill>
                        </a:rPr>
                        <a:t>am liebsten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2758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7778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4F287C-2E0E-4D99-BC0C-8A5FC5EBA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609600"/>
            <a:ext cx="8827246" cy="1485900"/>
          </a:xfrm>
        </p:spPr>
        <p:txBody>
          <a:bodyPr/>
          <a:lstStyle/>
          <a:p>
            <a:r>
              <a:rPr lang="de-DE" sz="4000" dirty="0"/>
              <a:t>Was gefällt dir besser:</a:t>
            </a:r>
            <a:br>
              <a:rPr lang="de-DE" sz="4000" dirty="0"/>
            </a:br>
            <a:r>
              <a:rPr lang="de-DE" sz="4000" dirty="0"/>
              <a:t>Majas Kleid oder Annas Kleidung?</a:t>
            </a:r>
            <a:endParaRPr lang="ru-RU" sz="40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B2954E0-C4DD-407C-916A-B3CD0497ED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714" y="2296336"/>
            <a:ext cx="3552990" cy="4333064"/>
          </a:xfrm>
        </p:spPr>
      </p:pic>
    </p:spTree>
    <p:extLst>
      <p:ext uri="{BB962C8B-B14F-4D97-AF65-F5344CB8AC3E}">
        <p14:creationId xmlns:p14="http://schemas.microsoft.com/office/powerpoint/2010/main" val="3186060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4F287C-2E0E-4D99-BC0C-8A5FC5EBA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609600"/>
            <a:ext cx="8827246" cy="1485900"/>
          </a:xfrm>
        </p:spPr>
        <p:txBody>
          <a:bodyPr/>
          <a:lstStyle/>
          <a:p>
            <a:r>
              <a:rPr lang="de-DE" sz="4000" dirty="0"/>
              <a:t>Wer ist älter: Maria oder Leon?</a:t>
            </a:r>
            <a:endParaRPr lang="ru-RU" sz="4000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387DA928-7B75-4BF8-85BC-8FC9A0E73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6606" y="2451133"/>
            <a:ext cx="2528094" cy="4406867"/>
          </a:xfrm>
        </p:spPr>
      </p:pic>
    </p:spTree>
    <p:extLst>
      <p:ext uri="{BB962C8B-B14F-4D97-AF65-F5344CB8AC3E}">
        <p14:creationId xmlns:p14="http://schemas.microsoft.com/office/powerpoint/2010/main" val="2745295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4F287C-2E0E-4D99-BC0C-8A5FC5EBA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609600"/>
            <a:ext cx="8827246" cy="1485900"/>
          </a:xfrm>
        </p:spPr>
        <p:txBody>
          <a:bodyPr/>
          <a:lstStyle/>
          <a:p>
            <a:r>
              <a:rPr lang="de-DE" sz="4000" dirty="0"/>
              <a:t>Was isst du lieber:</a:t>
            </a:r>
            <a:br>
              <a:rPr lang="de-DE" sz="4000" dirty="0"/>
            </a:br>
            <a:r>
              <a:rPr lang="de-DE" sz="4000" dirty="0"/>
              <a:t>Schokolade oder Obst?</a:t>
            </a:r>
            <a:endParaRPr lang="ru-RU" sz="4000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9736E7C5-D6F3-4552-9910-085DDE22CC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3750" y="2889347"/>
            <a:ext cx="4819650" cy="3067930"/>
          </a:xfrm>
        </p:spPr>
      </p:pic>
    </p:spTree>
    <p:extLst>
      <p:ext uri="{BB962C8B-B14F-4D97-AF65-F5344CB8AC3E}">
        <p14:creationId xmlns:p14="http://schemas.microsoft.com/office/powerpoint/2010/main" val="3780862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4F287C-2E0E-4D99-BC0C-8A5FC5EBA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50" y="781050"/>
            <a:ext cx="9201150" cy="857250"/>
          </a:xfrm>
        </p:spPr>
        <p:txBody>
          <a:bodyPr/>
          <a:lstStyle/>
          <a:p>
            <a:r>
              <a:rPr lang="de-DE" dirty="0"/>
              <a:t>Was gefällt dir besser: der Rucksack mit Luftballons oder der Rucksack mit Auto?</a:t>
            </a:r>
            <a:endParaRPr lang="ru-RU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A192AB50-DFB6-47A0-B4C2-309439B6CE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502" y="2307880"/>
            <a:ext cx="4270748" cy="4340569"/>
          </a:xfrm>
        </p:spPr>
      </p:pic>
    </p:spTree>
    <p:extLst>
      <p:ext uri="{BB962C8B-B14F-4D97-AF65-F5344CB8AC3E}">
        <p14:creationId xmlns:p14="http://schemas.microsoft.com/office/powerpoint/2010/main" val="1769791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4F287C-2E0E-4D99-BC0C-8A5FC5EBA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609600"/>
            <a:ext cx="8827246" cy="1485900"/>
          </a:xfrm>
        </p:spPr>
        <p:txBody>
          <a:bodyPr/>
          <a:lstStyle/>
          <a:p>
            <a:r>
              <a:rPr lang="de-DE" sz="4000" dirty="0"/>
              <a:t>Wen hast du lieber:</a:t>
            </a:r>
            <a:br>
              <a:rPr lang="de-DE" sz="4000" dirty="0"/>
            </a:br>
            <a:r>
              <a:rPr lang="de-DE" sz="4000" dirty="0"/>
              <a:t>den </a:t>
            </a:r>
            <a:r>
              <a:rPr lang="de-DE" sz="4000" dirty="0" smtClean="0"/>
              <a:t>Papagei </a:t>
            </a:r>
            <a:r>
              <a:rPr lang="de-DE" sz="4000" dirty="0"/>
              <a:t>oder die Fische?</a:t>
            </a:r>
            <a:endParaRPr lang="ru-RU" sz="4000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5949670B-62EF-4C2C-8DA3-337D39F84F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250" y="2609707"/>
            <a:ext cx="5998926" cy="3638693"/>
          </a:xfrm>
        </p:spPr>
      </p:pic>
    </p:spTree>
    <p:extLst>
      <p:ext uri="{BB962C8B-B14F-4D97-AF65-F5344CB8AC3E}">
        <p14:creationId xmlns:p14="http://schemas.microsoft.com/office/powerpoint/2010/main" val="1254973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4F287C-2E0E-4D99-BC0C-8A5FC5EBA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609600"/>
            <a:ext cx="8827246" cy="1485900"/>
          </a:xfrm>
        </p:spPr>
        <p:txBody>
          <a:bodyPr/>
          <a:lstStyle/>
          <a:p>
            <a:r>
              <a:rPr lang="de-DE" sz="4000" dirty="0"/>
              <a:t>Was isst und trinkst du am liebsten?</a:t>
            </a:r>
            <a:endParaRPr lang="ru-RU" sz="4000" dirty="0"/>
          </a:p>
        </p:txBody>
      </p:sp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EE8CF870-F54D-444F-9DEF-AA9A36EED9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755" y="2344623"/>
            <a:ext cx="6617445" cy="2476868"/>
          </a:xfr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3201FE3-BA9B-401B-9AF0-19C9B7C8C1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6620" y="2340813"/>
            <a:ext cx="4748626" cy="4225730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8799167F-7C71-4716-86C1-2DCEDD77CC6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510" y="4782735"/>
            <a:ext cx="3141152" cy="179715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268A20AA-35B9-4223-ABE3-342FCC68DAE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7417" y="4762725"/>
            <a:ext cx="2018262" cy="201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825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4F287C-2E0E-4D99-BC0C-8A5FC5EBA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609600"/>
            <a:ext cx="8827246" cy="1485900"/>
          </a:xfrm>
        </p:spPr>
        <p:txBody>
          <a:bodyPr/>
          <a:lstStyle/>
          <a:p>
            <a:r>
              <a:rPr lang="de-DE" sz="4000" dirty="0"/>
              <a:t>Was trägst du am liebsten?</a:t>
            </a:r>
            <a:endParaRPr lang="ru-RU" sz="4000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E956B472-C8A2-477E-918A-9D223F2B22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5050" y="2545541"/>
            <a:ext cx="7108066" cy="4312459"/>
          </a:xfrm>
        </p:spPr>
      </p:pic>
    </p:spTree>
    <p:extLst>
      <p:ext uri="{BB962C8B-B14F-4D97-AF65-F5344CB8AC3E}">
        <p14:creationId xmlns:p14="http://schemas.microsoft.com/office/powerpoint/2010/main" val="1783722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овет директоров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вет директоров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387</TotalTime>
  <Words>215</Words>
  <Application>Microsoft Office PowerPoint</Application>
  <PresentationFormat>Широкоэкранный</PresentationFormat>
  <Paragraphs>69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Century Gothic</vt:lpstr>
      <vt:lpstr>Wingdings 3</vt:lpstr>
      <vt:lpstr>Совет директоров</vt:lpstr>
      <vt:lpstr>Wir vergleichen</vt:lpstr>
      <vt:lpstr>Lies und vergleiche.</vt:lpstr>
      <vt:lpstr>Lies und vergleiche.</vt:lpstr>
      <vt:lpstr>Lies und vergleiche.</vt:lpstr>
      <vt:lpstr>Lies und vergleiche.</vt:lpstr>
      <vt:lpstr>Lies und vergleiche.</vt:lpstr>
      <vt:lpstr>Merke dir die Formen.</vt:lpstr>
      <vt:lpstr>Was gefällt dir besser: Majas Kleid oder Annas Kleidung?</vt:lpstr>
      <vt:lpstr>Wer ist älter: Maria oder Leon?</vt:lpstr>
      <vt:lpstr>Was isst du lieber: Schokolade oder Obst?</vt:lpstr>
      <vt:lpstr>Was gefällt dir besser: der Rucksack mit Luftballons oder der Rucksack mit Auto?</vt:lpstr>
      <vt:lpstr>Wen hast du lieber: den Papagei oder die Fische?</vt:lpstr>
      <vt:lpstr>Was isst und trinkst du am liebsten?</vt:lpstr>
      <vt:lpstr>Was trägst du am liebsten?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Wir vergleichen</dc:title>
  <dc:creator>ADMIN</dc:creator>
  <cp:lastModifiedBy>Polina</cp:lastModifiedBy>
  <cp:revision>19</cp:revision>
  <cp:lastPrinted>2020-09-09T11:53:05Z</cp:lastPrinted>
  <dcterms:created xsi:type="dcterms:W3CDTF">2020-09-07T10:33:35Z</dcterms:created>
  <dcterms:modified xsi:type="dcterms:W3CDTF">2020-09-22T14:11:00Z</dcterms:modified>
</cp:coreProperties>
</file>