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flip="none" rotWithShape="1">
          <a:gsLst>
            <a:gs pos="0">
              <a:srgbClr val="B1DDFF"/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alphaModFix amt="12000"/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1270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10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gradFill flip="none" rotWithShape="1">
          <a:gsLst>
            <a:gs pos="0">
              <a:schemeClr val="bg2">
                <a:tint val="80000"/>
                <a:shade val="100000"/>
                <a:satMod val="300000"/>
              </a:schemeClr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alphaModFix amt="12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bg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994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78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14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34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20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01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rgbClr val="969696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 lang="en-US" sz="1000" kern="1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98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2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19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282852B-4B85-4EE1-A613-AD20A7128406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14667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DBE7550-72C8-4420-ACA6-52AD31389B4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35150202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4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4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4.pn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4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sz="8000" dirty="0">
                <a:solidFill>
                  <a:srgbClr val="92D050"/>
                </a:solidFill>
              </a:rPr>
              <a:t>Meine</a:t>
            </a:r>
            <a:r>
              <a:rPr lang="de-DE" sz="8000" dirty="0"/>
              <a:t> </a:t>
            </a:r>
            <a:r>
              <a:rPr lang="de-DE" sz="8000" dirty="0">
                <a:solidFill>
                  <a:srgbClr val="92D050"/>
                </a:solidFill>
              </a:rPr>
              <a:t>Kleidung</a:t>
            </a:r>
            <a:endParaRPr lang="en-US" sz="8000" dirty="0">
              <a:solidFill>
                <a:srgbClr val="92D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solidFill>
            <a:schemeClr val="accent2"/>
          </a:solidFill>
        </p:spPr>
        <p:txBody>
          <a:bodyPr anchor="ctr">
            <a:noAutofit/>
          </a:bodyPr>
          <a:lstStyle/>
          <a:p>
            <a:r>
              <a:rPr lang="de-DE" sz="2800" dirty="0"/>
              <a:t>Präsentation zu Stunde 50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87666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die Bluse</a:t>
            </a:r>
            <a:endParaRPr lang="en-US" sz="4800" b="1" dirty="0">
              <a:solidFill>
                <a:srgbClr val="92D050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716" b="-1716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5999"/>
            <a:ext cx="2432304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ist die Bluse?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Die Bluse ist </a:t>
            </a:r>
            <a:r>
              <a:rPr lang="de-DE" sz="3200" b="1" dirty="0">
                <a:sym typeface="Wingdings" panose="05000000000000000000" pitchFamily="2" charset="2"/>
              </a:rPr>
              <a:t>weiß</a:t>
            </a:r>
            <a:r>
              <a:rPr lang="de-DE" sz="3200" dirty="0">
                <a:sym typeface="Wingdings" panose="05000000000000000000" pitchFamily="2" charset="2"/>
              </a:rPr>
              <a:t>.</a:t>
            </a:r>
            <a:endParaRPr lang="en-US" sz="3200" dirty="0"/>
          </a:p>
        </p:txBody>
      </p:sp>
      <p:pic>
        <p:nvPicPr>
          <p:cNvPr id="3" name="2_Kleidung">
            <a:hlinkClick r:id="" action="ppaction://media"/>
            <a:extLst>
              <a:ext uri="{FF2B5EF4-FFF2-40B4-BE49-F238E27FC236}">
                <a16:creationId xmlns:a16="http://schemas.microsoft.com/office/drawing/2014/main" id="{7E81DC1C-D49C-49DF-BC20-13197FC45E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3270" y="603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0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die Hose</a:t>
            </a:r>
            <a:endParaRPr lang="en-US" sz="48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5999"/>
            <a:ext cx="2432304" cy="4079631"/>
          </a:xfrm>
        </p:spPr>
        <p:txBody>
          <a:bodyPr anchor="b">
            <a:normAutofit/>
          </a:bodyPr>
          <a:lstStyle/>
          <a:p>
            <a:r>
              <a:rPr lang="de-DE" sz="3200" dirty="0"/>
              <a:t>Wie ist die Hose?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ym typeface="Wingdings" panose="05000000000000000000" pitchFamily="2" charset="2"/>
              </a:rPr>
              <a:t>Die Hose ist </a:t>
            </a:r>
            <a:r>
              <a:rPr lang="de-DE" sz="3200" b="1" dirty="0">
                <a:solidFill>
                  <a:schemeClr val="bg1"/>
                </a:solidFill>
                <a:sym typeface="Wingdings" panose="05000000000000000000" pitchFamily="2" charset="2"/>
              </a:rPr>
              <a:t>schwarz</a:t>
            </a:r>
            <a:r>
              <a:rPr lang="de-DE" sz="3200" dirty="0">
                <a:sym typeface="Wingdings" panose="05000000000000000000" pitchFamily="2" charset="2"/>
              </a:rPr>
              <a:t>.</a:t>
            </a:r>
            <a:endParaRPr lang="en-US" sz="3200" dirty="0"/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7552" r="-37552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3_Kleidung">
            <a:hlinkClick r:id="" action="ppaction://media"/>
            <a:extLst>
              <a:ext uri="{FF2B5EF4-FFF2-40B4-BE49-F238E27FC236}">
                <a16:creationId xmlns:a16="http://schemas.microsoft.com/office/drawing/2014/main" id="{4FDB7727-8609-4E8C-8D63-A734F45574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3296" y="5844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66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0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das Kleid</a:t>
            </a:r>
            <a:endParaRPr lang="en-US" sz="48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5999"/>
            <a:ext cx="2432304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ist das Kleid?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Das Kleid ist </a:t>
            </a:r>
            <a:r>
              <a:rPr lang="de-DE" sz="3200" b="1" dirty="0">
                <a:solidFill>
                  <a:srgbClr val="92D050"/>
                </a:solidFill>
                <a:sym typeface="Wingdings" panose="05000000000000000000" pitchFamily="2" charset="2"/>
              </a:rPr>
              <a:t>grün</a:t>
            </a:r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4041" r="-24041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4_Kleidung">
            <a:hlinkClick r:id="" action="ppaction://media"/>
            <a:extLst>
              <a:ext uri="{FF2B5EF4-FFF2-40B4-BE49-F238E27FC236}">
                <a16:creationId xmlns:a16="http://schemas.microsoft.com/office/drawing/2014/main" id="{C5307DAF-1A03-4835-8F12-F4438D8412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3296" y="603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0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9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die Jeans</a:t>
            </a:r>
            <a:endParaRPr lang="en-US" sz="48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97265" y="2285999"/>
            <a:ext cx="2707689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ist die Jeans?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Die Jeans ist </a:t>
            </a:r>
            <a:r>
              <a:rPr lang="de-DE" sz="3200" b="1" dirty="0">
                <a:solidFill>
                  <a:srgbClr val="0070C0"/>
                </a:solidFill>
                <a:sym typeface="Wingdings" panose="05000000000000000000" pitchFamily="2" charset="2"/>
              </a:rPr>
              <a:t>dunkelblau</a:t>
            </a:r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9124" r="-49124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5_Kleidung">
            <a:hlinkClick r:id="" action="ppaction://media"/>
            <a:extLst>
              <a:ext uri="{FF2B5EF4-FFF2-40B4-BE49-F238E27FC236}">
                <a16:creationId xmlns:a16="http://schemas.microsoft.com/office/drawing/2014/main" id="{F15841F0-9220-4153-B577-C47CF208AB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1396" y="603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82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8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der Mantel</a:t>
            </a:r>
            <a:endParaRPr lang="en-US" sz="48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5999"/>
            <a:ext cx="2432304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ist der Mantel?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Der Mantel ist </a:t>
            </a:r>
            <a:r>
              <a:rPr lang="de-DE" sz="3200" b="1" dirty="0">
                <a:solidFill>
                  <a:schemeClr val="tx2">
                    <a:lumMod val="25000"/>
                  </a:schemeClr>
                </a:solidFill>
                <a:sym typeface="Wingdings" panose="05000000000000000000" pitchFamily="2" charset="2"/>
              </a:rPr>
              <a:t>braun</a:t>
            </a:r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0336" r="-20336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6_Kleidung">
            <a:hlinkClick r:id="" action="ppaction://media"/>
            <a:extLst>
              <a:ext uri="{FF2B5EF4-FFF2-40B4-BE49-F238E27FC236}">
                <a16:creationId xmlns:a16="http://schemas.microsoft.com/office/drawing/2014/main" id="{E2F4C7CA-00C5-4197-A012-65044DC315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800" y="603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19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1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61755" y="603504"/>
            <a:ext cx="2681057" cy="1645920"/>
          </a:xfrm>
        </p:spPr>
        <p:txBody>
          <a:bodyPr anchor="ctr"/>
          <a:lstStyle/>
          <a:p>
            <a:pPr algn="ctr"/>
            <a:r>
              <a:rPr lang="de-DE" sz="3600" b="1" dirty="0">
                <a:solidFill>
                  <a:srgbClr val="92D050"/>
                </a:solidFill>
              </a:rPr>
              <a:t>die Turnschuhe</a:t>
            </a:r>
            <a:endParaRPr lang="en-US" sz="36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61755" y="2285999"/>
            <a:ext cx="2681057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sind die Turnschuhe?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Die Turnschuhe sind </a:t>
            </a:r>
            <a:r>
              <a:rPr lang="de-DE" sz="3200" b="1" dirty="0">
                <a:solidFill>
                  <a:srgbClr val="FFFF00"/>
                </a:solidFill>
                <a:sym typeface="Wingdings" panose="05000000000000000000" pitchFamily="2" charset="2"/>
              </a:rPr>
              <a:t>gelb</a:t>
            </a:r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832" r="-6832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7_Kleidung">
            <a:hlinkClick r:id="" action="ppaction://media"/>
            <a:extLst>
              <a:ext uri="{FF2B5EF4-FFF2-40B4-BE49-F238E27FC236}">
                <a16:creationId xmlns:a16="http://schemas.microsoft.com/office/drawing/2014/main" id="{1EEF970A-2DA7-4499-9C87-CD5674AFD5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" y="8168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58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2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der Rock</a:t>
            </a:r>
            <a:endParaRPr lang="en-US" sz="48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5999"/>
            <a:ext cx="2432304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ist der Rock?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Der Rock ist </a:t>
            </a:r>
            <a:r>
              <a:rPr lang="de-DE" sz="3200" b="1" dirty="0">
                <a:solidFill>
                  <a:srgbClr val="92D050"/>
                </a:solidFill>
                <a:sym typeface="Wingdings" panose="05000000000000000000" pitchFamily="2" charset="2"/>
              </a:rPr>
              <a:t>grün</a:t>
            </a:r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19" r="-3019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8_Kleidung">
            <a:hlinkClick r:id="" action="ppaction://media"/>
            <a:extLst>
              <a:ext uri="{FF2B5EF4-FFF2-40B4-BE49-F238E27FC236}">
                <a16:creationId xmlns:a16="http://schemas.microsoft.com/office/drawing/2014/main" id="{18619D00-2AAF-4CA5-8C75-BE88FA5ADF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8650" y="6035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52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7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das Hemd</a:t>
            </a:r>
            <a:endParaRPr lang="en-US" sz="48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5999"/>
            <a:ext cx="2432304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ist das Hemd?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Das Hemd ist </a:t>
            </a:r>
            <a:r>
              <a:rPr lang="de-DE" sz="3200" b="1" dirty="0">
                <a:solidFill>
                  <a:schemeClr val="tx1"/>
                </a:solidFill>
                <a:sym typeface="Wingdings" panose="05000000000000000000" pitchFamily="2" charset="2"/>
              </a:rPr>
              <a:t>weiß</a:t>
            </a:r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082" r="-9082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9_Kleidung">
            <a:hlinkClick r:id="" action="ppaction://media"/>
            <a:extLst>
              <a:ext uri="{FF2B5EF4-FFF2-40B4-BE49-F238E27FC236}">
                <a16:creationId xmlns:a16="http://schemas.microsoft.com/office/drawing/2014/main" id="{903926CA-6A68-4014-8BF7-8300B0F38A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9496" y="679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19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6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die Jacke</a:t>
            </a:r>
            <a:endParaRPr lang="en-US" sz="48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5999"/>
            <a:ext cx="2432304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ist die Jacke?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Die Jacke ist </a:t>
            </a:r>
            <a:r>
              <a:rPr lang="de-DE" sz="3200" b="1" dirty="0">
                <a:solidFill>
                  <a:srgbClr val="00B0F0"/>
                </a:solidFill>
                <a:sym typeface="Wingdings" panose="05000000000000000000" pitchFamily="2" charset="2"/>
              </a:rPr>
              <a:t>blau</a:t>
            </a:r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2824" r="-12824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10_Kleidung">
            <a:hlinkClick r:id="" action="ppaction://media"/>
            <a:extLst>
              <a:ext uri="{FF2B5EF4-FFF2-40B4-BE49-F238E27FC236}">
                <a16:creationId xmlns:a16="http://schemas.microsoft.com/office/drawing/2014/main" id="{DA19F44D-CC8C-4D35-A1A3-887100BB97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800" y="7787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der Hut</a:t>
            </a:r>
            <a:endParaRPr lang="en-US" sz="48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5999"/>
            <a:ext cx="2432304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ist der Hut?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Der Hut ist </a:t>
            </a:r>
            <a:r>
              <a:rPr lang="de-DE" sz="3200" b="1" dirty="0">
                <a:solidFill>
                  <a:srgbClr val="FF0000"/>
                </a:solidFill>
                <a:sym typeface="Wingdings" panose="05000000000000000000" pitchFamily="2" charset="2"/>
              </a:rPr>
              <a:t>rot</a:t>
            </a:r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361" b="-5361"/>
          <a:stretch/>
        </p:blipFill>
        <p:spPr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11_Kleidung">
            <a:hlinkClick r:id="" action="ppaction://media"/>
            <a:extLst>
              <a:ext uri="{FF2B5EF4-FFF2-40B4-BE49-F238E27FC236}">
                <a16:creationId xmlns:a16="http://schemas.microsoft.com/office/drawing/2014/main" id="{97C9030C-4949-4836-9032-7D45D51739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9150" y="9121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7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800" b="1" dirty="0">
                <a:solidFill>
                  <a:srgbClr val="92D050"/>
                </a:solidFill>
              </a:rPr>
              <a:t>der Pulli</a:t>
            </a:r>
            <a:endParaRPr lang="en-US" sz="4800" b="1" dirty="0">
              <a:solidFill>
                <a:srgbClr val="92D05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5999"/>
            <a:ext cx="2432304" cy="4079631"/>
          </a:xfrm>
        </p:spPr>
        <p:txBody>
          <a:bodyPr anchor="b">
            <a:normAutofit/>
          </a:bodyPr>
          <a:lstStyle/>
          <a:p>
            <a:r>
              <a:rPr lang="de-DE" sz="3200" dirty="0">
                <a:solidFill>
                  <a:schemeClr val="bg1"/>
                </a:solidFill>
              </a:rPr>
              <a:t>Wie ist der Pulli?</a:t>
            </a:r>
          </a:p>
          <a:p>
            <a:r>
              <a:rPr lang="de-DE" sz="3200" dirty="0">
                <a:solidFill>
                  <a:srgbClr val="92D050"/>
                </a:solidFill>
                <a:sym typeface="Wingdings" panose="05000000000000000000" pitchFamily="2" charset="2"/>
              </a:rPr>
              <a:t></a:t>
            </a:r>
          </a:p>
          <a:p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Der Pulli ist </a:t>
            </a:r>
            <a:r>
              <a:rPr lang="de-DE" sz="3200" b="1" dirty="0">
                <a:solidFill>
                  <a:schemeClr val="tx1">
                    <a:lumMod val="65000"/>
                  </a:schemeClr>
                </a:solidFill>
                <a:sym typeface="Wingdings" panose="05000000000000000000" pitchFamily="2" charset="2"/>
              </a:rPr>
              <a:t>grau</a:t>
            </a:r>
            <a:r>
              <a:rPr lang="de-DE" sz="3200" dirty="0">
                <a:solidFill>
                  <a:schemeClr val="bg1"/>
                </a:solidFill>
                <a:sym typeface="Wingdings" panose="05000000000000000000" pitchFamily="2" charset="2"/>
              </a:rPr>
              <a:t>.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Grp="1" noChangeAspect="1"/>
          </p:cNvPicPr>
          <p:nvPr>
            <p:ph type="pic" idx="1"/>
          </p:nvPr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272" r="-2272"/>
          <a:stretch/>
        </p:blipFill>
        <p:spPr>
          <a:xfrm>
            <a:off x="228599" y="0"/>
            <a:ext cx="8531352" cy="63825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12_Kleidung">
            <a:hlinkClick r:id="" action="ppaction://media"/>
            <a:extLst>
              <a:ext uri="{FF2B5EF4-FFF2-40B4-BE49-F238E27FC236}">
                <a16:creationId xmlns:a16="http://schemas.microsoft.com/office/drawing/2014/main" id="{D749393B-2345-4633-8C02-F63D722918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6750" y="4754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5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mph" presetSubtype="0" fill="remove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algn="ctr"/>
            <a:r>
              <a:rPr lang="de-DE" sz="6000" dirty="0"/>
              <a:t>Was trägst du gern?</a:t>
            </a:r>
            <a:endParaRPr lang="en-US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de-DE" sz="4400" dirty="0"/>
              <a:t> </a:t>
            </a:r>
            <a:r>
              <a:rPr lang="de-DE" sz="4400" dirty="0">
                <a:solidFill>
                  <a:srgbClr val="92D050"/>
                </a:solidFill>
              </a:rPr>
              <a:t>Im Winter trage ich gern … .</a:t>
            </a:r>
          </a:p>
          <a:p>
            <a:r>
              <a:rPr lang="de-DE" sz="4400" dirty="0">
                <a:solidFill>
                  <a:srgbClr val="92D050"/>
                </a:solidFill>
              </a:rPr>
              <a:t> Im Sommer trage ich gern … .</a:t>
            </a:r>
          </a:p>
          <a:p>
            <a:r>
              <a:rPr lang="de-DE" sz="4400" dirty="0">
                <a:solidFill>
                  <a:srgbClr val="92D050"/>
                </a:solidFill>
              </a:rPr>
              <a:t> In der Schule trage ich gern … .</a:t>
            </a:r>
          </a:p>
          <a:p>
            <a:r>
              <a:rPr lang="de-DE" sz="4400" dirty="0">
                <a:solidFill>
                  <a:srgbClr val="92D050"/>
                </a:solidFill>
              </a:rPr>
              <a:t> Zu Hause trage ich gern … .</a:t>
            </a:r>
            <a:endParaRPr lang="en-US" sz="44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98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913DB040-6816-4415-960D-8178C78575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169</TotalTime>
  <Words>187</Words>
  <Application>Microsoft Office PowerPoint</Application>
  <PresentationFormat>Широкоэкранный</PresentationFormat>
  <Paragraphs>51</Paragraphs>
  <Slides>13</Slides>
  <Notes>0</Notes>
  <HiddenSlides>0</HiddenSlides>
  <MMClips>11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Century Gothic</vt:lpstr>
      <vt:lpstr>Wingdings</vt:lpstr>
      <vt:lpstr>Савон</vt:lpstr>
      <vt:lpstr>Meine Kleidung</vt:lpstr>
      <vt:lpstr>die Bluse</vt:lpstr>
      <vt:lpstr>die Hose</vt:lpstr>
      <vt:lpstr>das Kleid</vt:lpstr>
      <vt:lpstr>die Jeans</vt:lpstr>
      <vt:lpstr>der Mantel</vt:lpstr>
      <vt:lpstr>die Turnschuhe</vt:lpstr>
      <vt:lpstr>der Rock</vt:lpstr>
      <vt:lpstr>das Hemd</vt:lpstr>
      <vt:lpstr>die Jacke</vt:lpstr>
      <vt:lpstr>der Hut</vt:lpstr>
      <vt:lpstr>der Pulli</vt:lpstr>
      <vt:lpstr>Was trägst du gern?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Meine Kleidung</dc:title>
  <dc:creator>Zaharchenko</dc:creator>
  <cp:lastModifiedBy>Polina</cp:lastModifiedBy>
  <cp:revision>10</cp:revision>
  <dcterms:created xsi:type="dcterms:W3CDTF">2020-08-28T11:19:16Z</dcterms:created>
  <dcterms:modified xsi:type="dcterms:W3CDTF">2020-09-22T14:10:28Z</dcterms:modified>
</cp:coreProperties>
</file>