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7"/>
  </p:notesMasterIdLst>
  <p:sldIdLst>
    <p:sldId id="256" r:id="rId2"/>
    <p:sldId id="275" r:id="rId3"/>
    <p:sldId id="276" r:id="rId4"/>
    <p:sldId id="262" r:id="rId5"/>
    <p:sldId id="277" r:id="rId6"/>
    <p:sldId id="278" r:id="rId7"/>
    <p:sldId id="266" r:id="rId8"/>
    <p:sldId id="279" r:id="rId9"/>
    <p:sldId id="268" r:id="rId10"/>
    <p:sldId id="269" r:id="rId11"/>
    <p:sldId id="271" r:id="rId12"/>
    <p:sldId id="272" r:id="rId13"/>
    <p:sldId id="273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E6568-6254-48BF-8FEE-61619639F054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9D52C-6D33-4449-B0E4-D87E169571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847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69D52C-6D33-4449-B0E4-D87E1695710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253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9776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24320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 cstate="email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432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6987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82929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324277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762477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93632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04101559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50823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11991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D480E68-2368-4150-BAFD-A78BD6934C99}" type="datetimeFigureOut">
              <a:rPr lang="en-US" smtClean="0"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3AD55E-1BF0-443F-9CBA-46901F024C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988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4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4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4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4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8315" y="1424354"/>
            <a:ext cx="9267093" cy="3257707"/>
          </a:xfrm>
          <a:solidFill>
            <a:schemeClr val="accent2"/>
          </a:solidFill>
        </p:spPr>
        <p:txBody>
          <a:bodyPr/>
          <a:lstStyle/>
          <a:p>
            <a:r>
              <a:rPr lang="de-DE" dirty="0">
                <a:latin typeface="Lucida Bright" panose="02040602050505020304" pitchFamily="18" charset="0"/>
              </a:rPr>
              <a:t>Wir feiern gern</a:t>
            </a:r>
            <a:endParaRPr lang="en-US" dirty="0">
              <a:latin typeface="Lucida Bright" panose="020406020505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68315" y="4682060"/>
            <a:ext cx="9267093" cy="760377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de-DE" sz="2400" dirty="0"/>
              <a:t>Präsentation zu Stunden 36, 42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27082946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2FBA1D-10E4-43FD-B8AC-C585FA23F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0" y="603504"/>
            <a:ext cx="2773180" cy="1645920"/>
          </a:xfrm>
        </p:spPr>
        <p:txBody>
          <a:bodyPr anchor="ctr"/>
          <a:lstStyle/>
          <a:p>
            <a:pPr algn="ctr"/>
            <a:r>
              <a:rPr lang="de-DE" sz="4400" dirty="0">
                <a:latin typeface="Algerian" panose="04020705040A02060702" pitchFamily="82" charset="0"/>
              </a:rPr>
              <a:t>Neujahr</a:t>
            </a:r>
            <a:endParaRPr lang="ru-RU" sz="4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74F05E-D6CE-4CF9-9C1F-3B24E764DBC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904" y="153462"/>
            <a:ext cx="7250788" cy="6704537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E10F71E-6CAB-4493-A283-7DA199DDCC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4099810"/>
          </a:xfrm>
        </p:spPr>
        <p:txBody>
          <a:bodyPr anchor="b"/>
          <a:lstStyle/>
          <a:p>
            <a:pPr algn="ctr"/>
            <a:r>
              <a:rPr lang="de-DE" sz="3600" dirty="0"/>
              <a:t>Wir feiern</a:t>
            </a:r>
          </a:p>
          <a:p>
            <a:pPr algn="ctr"/>
            <a:r>
              <a:rPr lang="de-DE" sz="3600" dirty="0"/>
              <a:t>Neujahr</a:t>
            </a:r>
          </a:p>
          <a:p>
            <a:pPr algn="ctr"/>
            <a:r>
              <a:rPr lang="de-DE" sz="3600" dirty="0"/>
              <a:t>im Januar.</a:t>
            </a:r>
            <a:endParaRPr lang="en-US" sz="3600" dirty="0"/>
          </a:p>
          <a:p>
            <a:endParaRPr lang="ru-RU" dirty="0"/>
          </a:p>
        </p:txBody>
      </p:sp>
      <p:pic>
        <p:nvPicPr>
          <p:cNvPr id="3" name="2_Feiertage">
            <a:hlinkClick r:id="" action="ppaction://media"/>
            <a:extLst>
              <a:ext uri="{FF2B5EF4-FFF2-40B4-BE49-F238E27FC236}">
                <a16:creationId xmlns:a16="http://schemas.microsoft.com/office/drawing/2014/main" id="{BD851DE5-B08C-4CFF-A1CA-79C9B006C6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4820" y="16470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315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A31CB7-3426-4AFA-A568-26DA66707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de-DE" sz="4400" dirty="0">
                <a:latin typeface="Algerian" panose="04020705040A02060702" pitchFamily="82" charset="0"/>
              </a:rPr>
              <a:t>Ostern</a:t>
            </a:r>
            <a:endParaRPr lang="ru-RU" sz="4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10811A9-C2A7-4CCF-BC14-5FA5C3EC9F4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552" y="201070"/>
            <a:ext cx="8165171" cy="657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DDFB4C53-25A6-4C13-9525-7044790866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96400" y="2857501"/>
            <a:ext cx="2432304" cy="3502152"/>
          </a:xfrm>
        </p:spPr>
        <p:txBody>
          <a:bodyPr anchor="b"/>
          <a:lstStyle/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Wir feiern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Ostern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im Frühling.</a:t>
            </a:r>
            <a:endParaRPr lang="en-US" sz="3600" dirty="0"/>
          </a:p>
          <a:p>
            <a:endParaRPr lang="ru-RU" dirty="0"/>
          </a:p>
        </p:txBody>
      </p:sp>
      <p:pic>
        <p:nvPicPr>
          <p:cNvPr id="5" name="3_Feiertage">
            <a:hlinkClick r:id="" action="ppaction://media"/>
            <a:extLst>
              <a:ext uri="{FF2B5EF4-FFF2-40B4-BE49-F238E27FC236}">
                <a16:creationId xmlns:a16="http://schemas.microsoft.com/office/drawing/2014/main" id="{F79CA3C1-5F9B-4DF7-8BC9-8E7A355D59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2346" y="298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165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6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8990" y="603504"/>
            <a:ext cx="2569714" cy="1645920"/>
          </a:xfrm>
        </p:spPr>
        <p:txBody>
          <a:bodyPr anchor="ctr"/>
          <a:lstStyle/>
          <a:p>
            <a:pPr algn="ctr"/>
            <a:r>
              <a:rPr lang="de-DE" sz="3200" dirty="0">
                <a:latin typeface="Algerian" panose="04020705040A02060702" pitchFamily="82" charset="0"/>
              </a:rPr>
              <a:t>der Muttertag</a:t>
            </a:r>
            <a:endParaRPr lang="en-US" sz="3200" dirty="0">
              <a:latin typeface="Algerian" panose="04020705040A02060702" pitchFamily="82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4334256"/>
          </a:xfrm>
        </p:spPr>
        <p:txBody>
          <a:bodyPr anchor="b"/>
          <a:lstStyle/>
          <a:p>
            <a:pPr algn="ctr"/>
            <a:endParaRPr lang="de-DE" sz="2800" dirty="0"/>
          </a:p>
          <a:p>
            <a:pPr algn="ctr"/>
            <a:r>
              <a:rPr lang="de-DE" sz="3600" dirty="0"/>
              <a:t>Wir feiern</a:t>
            </a:r>
          </a:p>
          <a:p>
            <a:pPr algn="ctr"/>
            <a:r>
              <a:rPr lang="de-DE" sz="3600" dirty="0"/>
              <a:t>den Muttertag</a:t>
            </a:r>
          </a:p>
          <a:p>
            <a:pPr algn="ctr"/>
            <a:r>
              <a:rPr lang="de-DE" sz="3600" dirty="0"/>
              <a:t>im Frühling.</a:t>
            </a:r>
            <a:endParaRPr lang="en-US" sz="3600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" name="4_Feiertage">
            <a:hlinkClick r:id="" action="ppaction://media"/>
            <a:extLst>
              <a:ext uri="{FF2B5EF4-FFF2-40B4-BE49-F238E27FC236}">
                <a16:creationId xmlns:a16="http://schemas.microsoft.com/office/drawing/2014/main" id="{686EE366-264D-4826-B858-DFC849EBBF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3296" y="45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91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13D0E4-1C0B-4498-ABC6-F86DDE48C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9010" y="603504"/>
            <a:ext cx="2773180" cy="1645920"/>
          </a:xfrm>
        </p:spPr>
        <p:txBody>
          <a:bodyPr anchor="ctr"/>
          <a:lstStyle/>
          <a:p>
            <a:pPr algn="ctr"/>
            <a:r>
              <a:rPr lang="de-DE" sz="3200" dirty="0">
                <a:latin typeface="Algerian" panose="04020705040A02060702" pitchFamily="82" charset="0"/>
              </a:rPr>
              <a:t>der Geburtstag</a:t>
            </a:r>
            <a:endParaRPr lang="ru-RU" sz="3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3DA8D8B-8B73-47D8-AE6B-31049618EFC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0229" y="60700"/>
            <a:ext cx="6406663" cy="6562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D84B91D6-D1DB-4FFB-982E-00EBE31335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9011" y="2286000"/>
            <a:ext cx="2773180" cy="4337292"/>
          </a:xfrm>
        </p:spPr>
        <p:txBody>
          <a:bodyPr anchor="b"/>
          <a:lstStyle/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Jeder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feiert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Geburtstag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600" dirty="0"/>
              <a:t>individuell.</a:t>
            </a:r>
            <a:endParaRPr lang="en-US" sz="3600" dirty="0"/>
          </a:p>
          <a:p>
            <a:endParaRPr lang="ru-RU" dirty="0"/>
          </a:p>
        </p:txBody>
      </p:sp>
      <p:pic>
        <p:nvPicPr>
          <p:cNvPr id="3" name="5_Feiertage">
            <a:hlinkClick r:id="" action="ppaction://media"/>
            <a:extLst>
              <a:ext uri="{FF2B5EF4-FFF2-40B4-BE49-F238E27FC236}">
                <a16:creationId xmlns:a16="http://schemas.microsoft.com/office/drawing/2014/main" id="{2D9A7709-0C3E-4E7B-AA43-2B896488DC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2529" y="298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336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5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B3AB28-82EA-41D4-9A88-1CCCA329E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4098" y="603504"/>
            <a:ext cx="3024930" cy="1645920"/>
          </a:xfrm>
        </p:spPr>
        <p:txBody>
          <a:bodyPr anchor="ctr"/>
          <a:lstStyle/>
          <a:p>
            <a:pPr algn="ctr"/>
            <a:r>
              <a:rPr lang="de-DE" sz="3100" dirty="0">
                <a:latin typeface="Algerian" panose="04020705040A02060702" pitchFamily="82" charset="0"/>
              </a:rPr>
              <a:t>Der Nikolaustag</a:t>
            </a:r>
            <a:endParaRPr lang="ru-RU" sz="31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6D836E4-86B6-4DD4-BA2C-7BB4B54761A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972" y="969966"/>
            <a:ext cx="8572443" cy="4904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2C5F706-EE90-4EED-B22A-5E0EDD60A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203961" y="2286000"/>
            <a:ext cx="2524743" cy="3968496"/>
          </a:xfrm>
        </p:spPr>
        <p:txBody>
          <a:bodyPr anchor="b"/>
          <a:lstStyle/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200" dirty="0"/>
              <a:t>Wir feiern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200" dirty="0"/>
              <a:t>den Nikolaustag</a:t>
            </a:r>
          </a:p>
          <a:p>
            <a:pPr lvl="0" algn="ctr">
              <a:buClr>
                <a:prstClr val="black">
                  <a:lumMod val="85000"/>
                  <a:lumOff val="15000"/>
                </a:prstClr>
              </a:buClr>
            </a:pPr>
            <a:r>
              <a:rPr lang="de-DE" sz="3200" dirty="0"/>
              <a:t>im Dezember.</a:t>
            </a:r>
            <a:endParaRPr lang="en-US" sz="3200" dirty="0"/>
          </a:p>
          <a:p>
            <a:endParaRPr lang="ru-RU" dirty="0"/>
          </a:p>
        </p:txBody>
      </p:sp>
      <p:pic>
        <p:nvPicPr>
          <p:cNvPr id="3" name="6_Feiertage">
            <a:hlinkClick r:id="" action="ppaction://media"/>
            <a:extLst>
              <a:ext uri="{FF2B5EF4-FFF2-40B4-BE49-F238E27FC236}">
                <a16:creationId xmlns:a16="http://schemas.microsoft.com/office/drawing/2014/main" id="{720AC08C-2DD8-4C89-8303-F5C523C8FD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1000" y="3744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741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9089" y="603504"/>
            <a:ext cx="2953061" cy="1645920"/>
          </a:xfrm>
        </p:spPr>
        <p:txBody>
          <a:bodyPr anchor="ctr"/>
          <a:lstStyle/>
          <a:p>
            <a:pPr algn="ctr"/>
            <a:r>
              <a:rPr lang="de-DE" sz="3000" dirty="0">
                <a:latin typeface="Algerian" panose="04020705040A02060702" pitchFamily="82" charset="0"/>
              </a:rPr>
              <a:t>Weihnachten</a:t>
            </a:r>
            <a:endParaRPr lang="en-US" sz="3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009089" y="2285999"/>
            <a:ext cx="2953061" cy="4444585"/>
          </a:xfrm>
        </p:spPr>
        <p:txBody>
          <a:bodyPr anchor="b">
            <a:normAutofit/>
          </a:bodyPr>
          <a:lstStyle/>
          <a:p>
            <a:pPr algn="ctr"/>
            <a:r>
              <a:rPr lang="de-DE" sz="3100" dirty="0"/>
              <a:t>Wir feiern</a:t>
            </a:r>
          </a:p>
          <a:p>
            <a:pPr algn="ctr"/>
            <a:r>
              <a:rPr lang="de-DE" sz="3100" dirty="0"/>
              <a:t>Weihnachten</a:t>
            </a:r>
          </a:p>
          <a:p>
            <a:pPr algn="ctr"/>
            <a:r>
              <a:rPr lang="de-DE" sz="3100" dirty="0"/>
              <a:t>im Dezember und</a:t>
            </a:r>
          </a:p>
          <a:p>
            <a:pPr algn="ctr"/>
            <a:r>
              <a:rPr lang="de-DE" sz="3100" dirty="0"/>
              <a:t>im Januar.</a:t>
            </a:r>
            <a:endParaRPr lang="en-US" sz="3100" dirty="0"/>
          </a:p>
          <a:p>
            <a:endParaRPr lang="en-US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350C15-FD2E-4357-9EE3-90DB186D4F7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162150"/>
            <a:ext cx="8165124" cy="66958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7_Feiertage">
            <a:hlinkClick r:id="" action="ppaction://media"/>
            <a:extLst>
              <a:ext uri="{FF2B5EF4-FFF2-40B4-BE49-F238E27FC236}">
                <a16:creationId xmlns:a16="http://schemas.microsoft.com/office/drawing/2014/main" id="{61DA6B50-4AF5-4920-BFD3-77B98A33BD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2346" y="2987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0661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3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7D0F8A-795D-4F4C-BFED-0C726DED2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sz="6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die Kerze — die Kerzen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9D14B689-773F-49FA-8EF4-0CB6E733696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9538" y="2013898"/>
            <a:ext cx="4532143" cy="41304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5D50AE19-8CFD-4E33-903B-5DD32E36B02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1978860"/>
            <a:ext cx="3001108" cy="41864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8_Feiertage">
            <a:hlinkClick r:id="" action="ppaction://media"/>
            <a:extLst>
              <a:ext uri="{FF2B5EF4-FFF2-40B4-BE49-F238E27FC236}">
                <a16:creationId xmlns:a16="http://schemas.microsoft.com/office/drawing/2014/main" id="{04F93377-F360-4E38-A3B4-08A3428B6E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2450" y="6425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5721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dirty="0"/>
              <a:t>die Kugel — die Kugeln</a:t>
            </a:r>
            <a:endParaRPr lang="en-US" sz="6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255" y="2103120"/>
            <a:ext cx="3165230" cy="39588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6784" y="2708031"/>
            <a:ext cx="5997694" cy="27612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9_Feiertage">
            <a:hlinkClick r:id="" action="ppaction://media"/>
            <a:extLst>
              <a:ext uri="{FF2B5EF4-FFF2-40B4-BE49-F238E27FC236}">
                <a16:creationId xmlns:a16="http://schemas.microsoft.com/office/drawing/2014/main" id="{68CFE366-4C4B-4ADB-BDBD-0B2DE13101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8650" y="680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10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66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DE" dirty="0"/>
              <a:t>der Knallbonbon — die Knallbonbons</a:t>
            </a:r>
            <a:endParaRPr lang="en-US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254" y="2156042"/>
            <a:ext cx="3578469" cy="38870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8557" y="2156043"/>
            <a:ext cx="5538817" cy="38870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10_Feiertage">
            <a:hlinkClick r:id="" action="ppaction://media"/>
            <a:extLst>
              <a:ext uri="{FF2B5EF4-FFF2-40B4-BE49-F238E27FC236}">
                <a16:creationId xmlns:a16="http://schemas.microsoft.com/office/drawing/2014/main" id="{12C922F5-06EC-4534-9632-F1AA1DC792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8650" y="5007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786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6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dirty="0"/>
              <a:t>der Tannenbaum</a:t>
            </a:r>
            <a:endParaRPr lang="en-US" sz="6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2770" y="2014194"/>
            <a:ext cx="4369776" cy="43441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11_Feiertage">
            <a:hlinkClick r:id="" action="ppaction://media"/>
            <a:extLst>
              <a:ext uri="{FF2B5EF4-FFF2-40B4-BE49-F238E27FC236}">
                <a16:creationId xmlns:a16="http://schemas.microsoft.com/office/drawing/2014/main" id="{CE5B7746-5C9A-4453-90C2-7BFC1F9380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7187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976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24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dirty="0"/>
              <a:t>das Feuerwerk</a:t>
            </a:r>
            <a:endParaRPr lang="en-US" sz="6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1986" y="2014194"/>
            <a:ext cx="5335257" cy="43351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12_Feiertage">
            <a:hlinkClick r:id="" action="ppaction://media"/>
            <a:extLst>
              <a:ext uri="{FF2B5EF4-FFF2-40B4-BE49-F238E27FC236}">
                <a16:creationId xmlns:a16="http://schemas.microsoft.com/office/drawing/2014/main" id="{AC9631D7-33BD-4327-8171-2A1164E64D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680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552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dirty="0"/>
              <a:t>das Konfetti</a:t>
            </a:r>
            <a:endParaRPr lang="en-US" sz="6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781" y="1968997"/>
            <a:ext cx="4726437" cy="42464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13_Feiertage">
            <a:hlinkClick r:id="" action="ppaction://media"/>
            <a:extLst>
              <a:ext uri="{FF2B5EF4-FFF2-40B4-BE49-F238E27FC236}">
                <a16:creationId xmlns:a16="http://schemas.microsoft.com/office/drawing/2014/main" id="{871DC051-8A4B-4223-824C-3434F77AB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600" y="7187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977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0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CD493-A9C3-4B94-8BC4-B6B52F5F9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>
                <a:solidFill>
                  <a:prstClr val="black">
                    <a:lumMod val="85000"/>
                    <a:lumOff val="15000"/>
                  </a:prstClr>
                </a:solidFill>
              </a:rPr>
              <a:t>das Geschenk — die Geschenke</a:t>
            </a: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50437133-0832-4B09-8A1A-2A4341E0971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3927" y="2099372"/>
            <a:ext cx="3909685" cy="39096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9D858661-42D9-4F8C-9C1B-EFDAADC528B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3272" y="2052834"/>
            <a:ext cx="3909685" cy="390968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14_Feiertage">
            <a:hlinkClick r:id="" action="ppaction://media"/>
            <a:extLst>
              <a:ext uri="{FF2B5EF4-FFF2-40B4-BE49-F238E27FC236}">
                <a16:creationId xmlns:a16="http://schemas.microsoft.com/office/drawing/2014/main" id="{DB3AA4BC-CA4E-4B85-B378-52E67C0A3A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7200" y="55741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9235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8F0AA5-6C3E-4B34-BE54-AB7C8C169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6000" b="1" dirty="0"/>
              <a:t>Antworte auf die Fragen!</a:t>
            </a:r>
            <a:endParaRPr lang="ru-RU" sz="6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0F93F3-E6DE-4902-ACF6-A8AAF81947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 </a:t>
            </a:r>
            <a:r>
              <a:rPr lang="de-DE" sz="4800" dirty="0">
                <a:solidFill>
                  <a:schemeClr val="accent1">
                    <a:lumMod val="75000"/>
                  </a:schemeClr>
                </a:solidFill>
              </a:rPr>
              <a:t>Wann hast du Geburtstag?</a:t>
            </a:r>
          </a:p>
          <a:p>
            <a:r>
              <a:rPr lang="de-DE" sz="4800" dirty="0"/>
              <a:t> </a:t>
            </a:r>
            <a:r>
              <a:rPr lang="de-DE" sz="4800" dirty="0">
                <a:solidFill>
                  <a:schemeClr val="accent5">
                    <a:lumMod val="75000"/>
                  </a:schemeClr>
                </a:solidFill>
              </a:rPr>
              <a:t>Was wünschst du dir als  Geschenk zum Geburtstag?</a:t>
            </a:r>
          </a:p>
          <a:p>
            <a:r>
              <a:rPr lang="de-DE" sz="4800" dirty="0"/>
              <a:t> </a:t>
            </a:r>
            <a:r>
              <a:rPr lang="de-DE" sz="4800" dirty="0">
                <a:solidFill>
                  <a:schemeClr val="accent1">
                    <a:lumMod val="75000"/>
                  </a:schemeClr>
                </a:solidFill>
              </a:rPr>
              <a:t>Was ist dein Lieblingsfest?</a:t>
            </a:r>
            <a:r>
              <a:rPr lang="de-DE" sz="4000" dirty="0"/>
              <a:t>	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4196913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Красный и фиолетовый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TM03457510[[fn=Савон]]</Template>
  <TotalTime>203</TotalTime>
  <Words>112</Words>
  <Application>Microsoft Office PowerPoint</Application>
  <PresentationFormat>Широкоэкранный</PresentationFormat>
  <Paragraphs>41</Paragraphs>
  <Slides>15</Slides>
  <Notes>1</Notes>
  <HiddenSlides>0</HiddenSlides>
  <MMClips>13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Algerian</vt:lpstr>
      <vt:lpstr>Calibri</vt:lpstr>
      <vt:lpstr>Century Gothic</vt:lpstr>
      <vt:lpstr>Garamond</vt:lpstr>
      <vt:lpstr>Lucida Bright</vt:lpstr>
      <vt:lpstr>Савон</vt:lpstr>
      <vt:lpstr>Wir feiern gern</vt:lpstr>
      <vt:lpstr>Neujahr</vt:lpstr>
      <vt:lpstr>Ostern</vt:lpstr>
      <vt:lpstr>der Muttertag</vt:lpstr>
      <vt:lpstr>der Geburtstag</vt:lpstr>
      <vt:lpstr>Der Nikolaustag</vt:lpstr>
      <vt:lpstr>Weihnachten</vt:lpstr>
      <vt:lpstr>die Kerze — die Kerzen</vt:lpstr>
      <vt:lpstr>die Kugel — die Kugeln</vt:lpstr>
      <vt:lpstr>der Knallbonbon — die Knallbonbons</vt:lpstr>
      <vt:lpstr>der Tannenbaum</vt:lpstr>
      <vt:lpstr>das Feuerwerk</vt:lpstr>
      <vt:lpstr>das Konfetti</vt:lpstr>
      <vt:lpstr>das Geschenk — die Geschenke</vt:lpstr>
      <vt:lpstr>Antworte auf die Fragen!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 feiern gern</dc:title>
  <dc:creator>Zaharchenko</dc:creator>
  <cp:lastModifiedBy>Polina</cp:lastModifiedBy>
  <cp:revision>19</cp:revision>
  <dcterms:created xsi:type="dcterms:W3CDTF">2020-08-21T14:19:55Z</dcterms:created>
  <dcterms:modified xsi:type="dcterms:W3CDTF">2020-09-22T13:52:07Z</dcterms:modified>
</cp:coreProperties>
</file>