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69" r:id="rId1"/>
  </p:sldMasterIdLst>
  <p:sldIdLst>
    <p:sldId id="256" r:id="rId2"/>
    <p:sldId id="264" r:id="rId3"/>
    <p:sldId id="268" r:id="rId4"/>
    <p:sldId id="265" r:id="rId5"/>
    <p:sldId id="266" r:id="rId6"/>
    <p:sldId id="267" r:id="rId7"/>
    <p:sldId id="257" r:id="rId8"/>
    <p:sldId id="269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DMIN" initials="A" lastIdx="1" clrIdx="0">
    <p:extLst>
      <p:ext uri="{19B8F6BF-5375-455C-9EA6-DF929625EA0E}">
        <p15:presenceInfo xmlns:p15="http://schemas.microsoft.com/office/powerpoint/2012/main" userId="ADMIN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9" d="100"/>
          <a:sy n="109" d="100"/>
        </p:scale>
        <p:origin x="63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10771A-0BD5-4EC8-B3AC-476A934B2705}" type="datetimeFigureOut">
              <a:rPr lang="ru-RU" smtClean="0"/>
              <a:t>11.09.2020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7F7299-A27A-4DE6-ABEF-857E15FC93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7762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10771A-0BD5-4EC8-B3AC-476A934B2705}" type="datetimeFigureOut">
              <a:rPr lang="ru-RU" smtClean="0"/>
              <a:t>11.09.2020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7F7299-A27A-4DE6-ABEF-857E15FC93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3192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10771A-0BD5-4EC8-B3AC-476A934B2705}" type="datetimeFigureOut">
              <a:rPr lang="ru-RU" smtClean="0"/>
              <a:t>11.09.2020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7F7299-A27A-4DE6-ABEF-857E15FC93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1290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10771A-0BD5-4EC8-B3AC-476A934B2705}" type="datetimeFigureOut">
              <a:rPr lang="ru-RU" smtClean="0"/>
              <a:t>11.09.2020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7F7299-A27A-4DE6-ABEF-857E15FC93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8178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10771A-0BD5-4EC8-B3AC-476A934B2705}" type="datetimeFigureOut">
              <a:rPr lang="ru-RU" smtClean="0"/>
              <a:t>11.09.2020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7F7299-A27A-4DE6-ABEF-857E15FC93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2536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10771A-0BD5-4EC8-B3AC-476A934B2705}" type="datetimeFigureOut">
              <a:rPr lang="ru-RU" smtClean="0"/>
              <a:t>11.09.2020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7F7299-A27A-4DE6-ABEF-857E15FC93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4184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10771A-0BD5-4EC8-B3AC-476A934B2705}" type="datetimeFigureOut">
              <a:rPr lang="ru-RU" smtClean="0"/>
              <a:t>11.09.2020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7F7299-A27A-4DE6-ABEF-857E15FC93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8183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10771A-0BD5-4EC8-B3AC-476A934B2705}" type="datetimeFigureOut">
              <a:rPr lang="ru-RU" smtClean="0"/>
              <a:t>11.09.2020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7F7299-A27A-4DE6-ABEF-857E15FC93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0065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10771A-0BD5-4EC8-B3AC-476A934B2705}" type="datetimeFigureOut">
              <a:rPr lang="ru-RU" smtClean="0"/>
              <a:t>11.09.2020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7F7299-A27A-4DE6-ABEF-857E15FC93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2976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10771A-0BD5-4EC8-B3AC-476A934B2705}" type="datetimeFigureOut">
              <a:rPr lang="ru-RU" smtClean="0"/>
              <a:t>11.09.2020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7F7299-A27A-4DE6-ABEF-857E15FC93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6409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10771A-0BD5-4EC8-B3AC-476A934B2705}" type="datetimeFigureOut">
              <a:rPr lang="ru-RU" smtClean="0"/>
              <a:t>11.09.2020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7F7299-A27A-4DE6-ABEF-857E15FC93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8712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10771A-0BD5-4EC8-B3AC-476A934B2705}" type="datetimeFigureOut">
              <a:rPr lang="ru-RU" smtClean="0"/>
              <a:t>11.09.2020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7F7299-A27A-4DE6-ABEF-857E15FC93E3}" type="slidenum">
              <a:rPr lang="ru-RU" smtClean="0"/>
              <a:t>‹#›</a:t>
            </a:fld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234825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10771A-0BD5-4EC8-B3AC-476A934B2705}" type="datetimeFigureOut">
              <a:rPr lang="ru-RU" smtClean="0"/>
              <a:t>11.09.2020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7F7299-A27A-4DE6-ABEF-857E15FC93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60903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10771A-0BD5-4EC8-B3AC-476A934B2705}" type="datetimeFigureOut">
              <a:rPr lang="ru-RU" smtClean="0"/>
              <a:t>11.09.2020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7F7299-A27A-4DE6-ABEF-857E15FC93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4033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10771A-0BD5-4EC8-B3AC-476A934B2705}" type="datetimeFigureOut">
              <a:rPr lang="ru-RU" smtClean="0"/>
              <a:t>11.09.2020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7F7299-A27A-4DE6-ABEF-857E15FC93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4553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10771A-0BD5-4EC8-B3AC-476A934B2705}" type="datetimeFigureOut">
              <a:rPr lang="ru-RU" smtClean="0"/>
              <a:t>11.09.2020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7F7299-A27A-4DE6-ABEF-857E15FC93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8341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10771A-0BD5-4EC8-B3AC-476A934B2705}" type="datetimeFigureOut">
              <a:rPr lang="ru-RU" smtClean="0"/>
              <a:t>11.09.2020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7F7299-A27A-4DE6-ABEF-857E15FC93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6959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1_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40467"/>
            <a:ext cx="4663440" cy="723400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6656" y="2753084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07608" y="2038435"/>
            <a:ext cx="4663440" cy="722376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07608" y="2750990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10771A-0BD5-4EC8-B3AC-476A934B2705}" type="datetimeFigureOut">
              <a:rPr lang="ru-RU" smtClean="0"/>
              <a:t>11.09.2020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7F7299-A27A-4DE6-ABEF-857E15FC93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2284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0">
            <a:alphaModFix amt="8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F710771A-0BD5-4EC8-B3AC-476A934B2705}" type="datetimeFigureOut">
              <a:rPr lang="ru-RU" smtClean="0"/>
              <a:t>11.09.2020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957F7299-A27A-4DE6-ABEF-857E15FC93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15591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0" r:id="rId1"/>
    <p:sldLayoutId id="2147483971" r:id="rId2"/>
    <p:sldLayoutId id="2147483972" r:id="rId3"/>
    <p:sldLayoutId id="2147483973" r:id="rId4"/>
    <p:sldLayoutId id="2147483974" r:id="rId5"/>
    <p:sldLayoutId id="2147483975" r:id="rId6"/>
    <p:sldLayoutId id="2147483976" r:id="rId7"/>
    <p:sldLayoutId id="2147483977" r:id="rId8"/>
    <p:sldLayoutId id="2147483978" r:id="rId9"/>
    <p:sldLayoutId id="2147483979" r:id="rId10"/>
    <p:sldLayoutId id="2147483980" r:id="rId11"/>
    <p:sldLayoutId id="2147483981" r:id="rId12"/>
    <p:sldLayoutId id="2147483982" r:id="rId13"/>
    <p:sldLayoutId id="2147483983" r:id="rId14"/>
    <p:sldLayoutId id="2147483984" r:id="rId15"/>
    <p:sldLayoutId id="2147483985" r:id="rId16"/>
    <p:sldLayoutId id="2147483986" r:id="rId17"/>
    <p:sldLayoutId id="2147483988" r:id="rId18"/>
  </p:sldLayoutIdLst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9F91A8F-B89F-4B2D-82B6-9FFD7FDCF3A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 anchor="ctr">
            <a:normAutofit/>
          </a:bodyPr>
          <a:lstStyle/>
          <a:p>
            <a:r>
              <a:rPr lang="de-DE" sz="9600" dirty="0">
                <a:solidFill>
                  <a:schemeClr val="accent1">
                    <a:lumMod val="50000"/>
                  </a:schemeClr>
                </a:solidFill>
                <a:latin typeface="Maiandra GD" panose="020E0502030308020204" pitchFamily="34" charset="0"/>
              </a:rPr>
              <a:t>Aktivitäten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7195676F-44CF-4677-BFE2-F884F407E2D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751012" y="3429000"/>
            <a:ext cx="8689976" cy="685800"/>
          </a:xfrm>
        </p:spPr>
        <p:txBody>
          <a:bodyPr>
            <a:normAutofit/>
          </a:bodyPr>
          <a:lstStyle/>
          <a:p>
            <a:r>
              <a:rPr lang="de-DE" sz="3200" dirty="0">
                <a:solidFill>
                  <a:srgbClr val="002060"/>
                </a:solidFill>
                <a:latin typeface="Calibri" panose="020F0502020204030204" pitchFamily="34" charset="0"/>
              </a:rPr>
              <a:t>Präsentation zu Stunden 23—26</a:t>
            </a:r>
            <a:endParaRPr lang="ru-RU" sz="3200" dirty="0">
              <a:solidFill>
                <a:srgbClr val="00206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8304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F2BF941-A51A-46AF-95A6-900B65E710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09074" y="618517"/>
            <a:ext cx="9869152" cy="1000421"/>
          </a:xfrm>
        </p:spPr>
        <p:txBody>
          <a:bodyPr>
            <a:normAutofit/>
          </a:bodyPr>
          <a:lstStyle/>
          <a:p>
            <a:pPr algn="l"/>
            <a:r>
              <a:rPr lang="de-DE" sz="4000" dirty="0">
                <a:latin typeface="Calibri" panose="020F0502020204030204" pitchFamily="34" charset="0"/>
              </a:rPr>
              <a:t>merke dir die Formen: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27C28D94-2F3E-4C2F-81AF-C4162C5BA1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72223" y="4738851"/>
            <a:ext cx="10247554" cy="1000422"/>
          </a:xfrm>
        </p:spPr>
        <p:txBody>
          <a:bodyPr/>
          <a:lstStyle/>
          <a:p>
            <a:r>
              <a:rPr lang="uk-UA" sz="2800" dirty="0">
                <a:latin typeface="Calibri" panose="020F0502020204030204" pitchFamily="34" charset="0"/>
              </a:rPr>
              <a:t>Такі самі форми мають слова : </a:t>
            </a:r>
            <a:r>
              <a:rPr lang="de-DE" sz="28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</a:rPr>
              <a:t>gehen</a:t>
            </a:r>
            <a:r>
              <a:rPr lang="de-DE" sz="2800" dirty="0">
                <a:latin typeface="Calibri" panose="020F0502020204030204" pitchFamily="34" charset="0"/>
              </a:rPr>
              <a:t>, </a:t>
            </a:r>
            <a:r>
              <a:rPr lang="de-DE" sz="28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</a:rPr>
              <a:t>hören</a:t>
            </a:r>
            <a:r>
              <a:rPr lang="de-DE" sz="2800" dirty="0">
                <a:latin typeface="Calibri" panose="020F0502020204030204" pitchFamily="34" charset="0"/>
              </a:rPr>
              <a:t>, </a:t>
            </a:r>
            <a:r>
              <a:rPr lang="de-DE" sz="28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</a:rPr>
              <a:t>lernen</a:t>
            </a:r>
            <a:r>
              <a:rPr lang="de-DE" sz="2800" dirty="0">
                <a:latin typeface="Calibri" panose="020F0502020204030204" pitchFamily="34" charset="0"/>
              </a:rPr>
              <a:t>, </a:t>
            </a:r>
            <a:r>
              <a:rPr lang="de-DE" sz="28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</a:rPr>
              <a:t>malen</a:t>
            </a:r>
            <a:r>
              <a:rPr lang="de-DE" sz="2800" dirty="0">
                <a:latin typeface="Calibri" panose="020F0502020204030204" pitchFamily="34" charset="0"/>
              </a:rPr>
              <a:t>, </a:t>
            </a:r>
            <a:r>
              <a:rPr lang="de-DE" sz="28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</a:rPr>
              <a:t>schreiben</a:t>
            </a:r>
            <a:r>
              <a:rPr lang="de-DE" sz="2800" dirty="0">
                <a:latin typeface="Calibri" panose="020F0502020204030204" pitchFamily="34" charset="0"/>
              </a:rPr>
              <a:t>, </a:t>
            </a:r>
            <a:r>
              <a:rPr lang="de-DE" sz="28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</a:rPr>
              <a:t>singen</a:t>
            </a:r>
            <a:r>
              <a:rPr lang="de-DE" sz="2800" dirty="0">
                <a:latin typeface="Calibri" panose="020F0502020204030204" pitchFamily="34" charset="0"/>
              </a:rPr>
              <a:t>, </a:t>
            </a:r>
            <a:r>
              <a:rPr lang="de-DE" sz="28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</a:rPr>
              <a:t>spielen</a:t>
            </a:r>
            <a:r>
              <a:rPr lang="de-DE" sz="2800" dirty="0">
                <a:latin typeface="Calibri" panose="020F0502020204030204" pitchFamily="34" charset="0"/>
              </a:rPr>
              <a:t>, </a:t>
            </a:r>
            <a:r>
              <a:rPr lang="de-DE" sz="28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</a:rPr>
              <a:t>springen</a:t>
            </a:r>
            <a:r>
              <a:rPr lang="de-DE" sz="2800" dirty="0">
                <a:latin typeface="Calibri" panose="020F0502020204030204" pitchFamily="34" charset="0"/>
              </a:rPr>
              <a:t>, </a:t>
            </a:r>
            <a:r>
              <a:rPr lang="de-DE" sz="28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</a:rPr>
              <a:t>turnen</a:t>
            </a:r>
            <a:endParaRPr lang="ru-RU" sz="2800" dirty="0">
              <a:solidFill>
                <a:schemeClr val="accent1">
                  <a:lumMod val="50000"/>
                </a:schemeClr>
              </a:solidFill>
              <a:latin typeface="Calibri" panose="020F0502020204030204" pitchFamily="34" charset="0"/>
            </a:endParaRPr>
          </a:p>
        </p:txBody>
      </p:sp>
      <p:graphicFrame>
        <p:nvGraphicFramePr>
          <p:cNvPr id="7" name="Таблица 7">
            <a:extLst>
              <a:ext uri="{FF2B5EF4-FFF2-40B4-BE49-F238E27FC236}">
                <a16:creationId xmlns:a16="http://schemas.microsoft.com/office/drawing/2014/main" id="{7CDED473-5ACD-4F6F-B833-E9F785B25791}"/>
              </a:ext>
            </a:extLst>
          </p:cNvPr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2438678843"/>
              </p:ext>
            </p:extLst>
          </p:nvPr>
        </p:nvGraphicFramePr>
        <p:xfrm>
          <a:off x="1409074" y="1618938"/>
          <a:ext cx="8694295" cy="2621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82257">
                  <a:extLst>
                    <a:ext uri="{9D8B030D-6E8A-4147-A177-3AD203B41FA5}">
                      <a16:colId xmlns:a16="http://schemas.microsoft.com/office/drawing/2014/main" val="1461226439"/>
                    </a:ext>
                  </a:extLst>
                </a:gridCol>
                <a:gridCol w="4512038">
                  <a:extLst>
                    <a:ext uri="{9D8B030D-6E8A-4147-A177-3AD203B41FA5}">
                      <a16:colId xmlns:a16="http://schemas.microsoft.com/office/drawing/2014/main" val="3986022089"/>
                    </a:ext>
                  </a:extLst>
                </a:gridCol>
              </a:tblGrid>
              <a:tr h="0">
                <a:tc gridSpan="2">
                  <a:txBody>
                    <a:bodyPr/>
                    <a:lstStyle/>
                    <a:p>
                      <a:pPr algn="ctr"/>
                      <a:r>
                        <a:rPr lang="de-DE" sz="4000" b="1" noProof="0" dirty="0"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machen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3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2036834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3600" noProof="0" dirty="0"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ich mach</a:t>
                      </a:r>
                      <a:r>
                        <a:rPr lang="de-DE" sz="3600" b="1" noProof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3600" noProof="0" dirty="0"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wir mach</a:t>
                      </a:r>
                      <a:r>
                        <a:rPr lang="de-DE" sz="3600" b="1" noProof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en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9974718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de-DE" sz="3600" noProof="0" dirty="0"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du mach</a:t>
                      </a:r>
                      <a:r>
                        <a:rPr lang="de-DE" sz="3600" b="1" noProof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st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3600" noProof="0" dirty="0"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ihr mach</a:t>
                      </a:r>
                      <a:r>
                        <a:rPr lang="de-DE" sz="3600" b="1" noProof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6933878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de-DE" sz="3600" noProof="0" dirty="0"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er/sie/es mach</a:t>
                      </a:r>
                      <a:r>
                        <a:rPr lang="de-DE" sz="3600" b="1" noProof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3600" noProof="0" dirty="0"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sie/Sie mach</a:t>
                      </a:r>
                      <a:r>
                        <a:rPr lang="de-DE" sz="3600" b="1" noProof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en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9839834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0968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50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F2BF941-A51A-46AF-95A6-900B65E710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09074" y="618517"/>
            <a:ext cx="9869152" cy="1000421"/>
          </a:xfrm>
        </p:spPr>
        <p:txBody>
          <a:bodyPr>
            <a:normAutofit/>
          </a:bodyPr>
          <a:lstStyle/>
          <a:p>
            <a:pPr algn="l"/>
            <a:r>
              <a:rPr lang="de-DE" sz="4000" dirty="0">
                <a:latin typeface="Calibri" panose="020F0502020204030204" pitchFamily="34" charset="0"/>
              </a:rPr>
              <a:t>merke dir die Formen: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27C28D94-2F3E-4C2F-81AF-C4162C5BA1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72223" y="4738851"/>
            <a:ext cx="10247554" cy="1000422"/>
          </a:xfrm>
        </p:spPr>
        <p:txBody>
          <a:bodyPr/>
          <a:lstStyle/>
          <a:p>
            <a:r>
              <a:rPr lang="uk-UA" sz="2800" dirty="0">
                <a:latin typeface="Calibri" panose="020F0502020204030204" pitchFamily="34" charset="0"/>
              </a:rPr>
              <a:t>Такі самі форми мають слова : </a:t>
            </a:r>
            <a:r>
              <a:rPr lang="de-DE" sz="28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</a:rPr>
              <a:t>antworten</a:t>
            </a:r>
            <a:r>
              <a:rPr lang="de-DE" sz="2800" dirty="0">
                <a:latin typeface="Calibri" panose="020F0502020204030204" pitchFamily="34" charset="0"/>
              </a:rPr>
              <a:t>, </a:t>
            </a:r>
            <a:r>
              <a:rPr lang="de-DE" sz="28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</a:rPr>
              <a:t>arbeiten</a:t>
            </a:r>
            <a:r>
              <a:rPr lang="de-DE" sz="2800" dirty="0">
                <a:latin typeface="Calibri" panose="020F0502020204030204" pitchFamily="34" charset="0"/>
              </a:rPr>
              <a:t>, </a:t>
            </a:r>
            <a:r>
              <a:rPr lang="de-DE" sz="28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</a:rPr>
              <a:t>bilden</a:t>
            </a:r>
            <a:endParaRPr lang="ru-RU" sz="2800" dirty="0">
              <a:solidFill>
                <a:schemeClr val="accent1">
                  <a:lumMod val="50000"/>
                </a:schemeClr>
              </a:solidFill>
              <a:latin typeface="Calibri" panose="020F0502020204030204" pitchFamily="34" charset="0"/>
            </a:endParaRPr>
          </a:p>
        </p:txBody>
      </p:sp>
      <p:graphicFrame>
        <p:nvGraphicFramePr>
          <p:cNvPr id="7" name="Таблица 7">
            <a:extLst>
              <a:ext uri="{FF2B5EF4-FFF2-40B4-BE49-F238E27FC236}">
                <a16:creationId xmlns:a16="http://schemas.microsoft.com/office/drawing/2014/main" id="{7CDED473-5ACD-4F6F-B833-E9F785B25791}"/>
              </a:ext>
            </a:extLst>
          </p:cNvPr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956688376"/>
              </p:ext>
            </p:extLst>
          </p:nvPr>
        </p:nvGraphicFramePr>
        <p:xfrm>
          <a:off x="1409074" y="1618938"/>
          <a:ext cx="8694295" cy="2621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82257">
                  <a:extLst>
                    <a:ext uri="{9D8B030D-6E8A-4147-A177-3AD203B41FA5}">
                      <a16:colId xmlns:a16="http://schemas.microsoft.com/office/drawing/2014/main" val="1461226439"/>
                    </a:ext>
                  </a:extLst>
                </a:gridCol>
                <a:gridCol w="4512038">
                  <a:extLst>
                    <a:ext uri="{9D8B030D-6E8A-4147-A177-3AD203B41FA5}">
                      <a16:colId xmlns:a16="http://schemas.microsoft.com/office/drawing/2014/main" val="3986022089"/>
                    </a:ext>
                  </a:extLst>
                </a:gridCol>
              </a:tblGrid>
              <a:tr h="0">
                <a:tc gridSpan="2">
                  <a:txBody>
                    <a:bodyPr/>
                    <a:lstStyle/>
                    <a:p>
                      <a:pPr algn="ctr"/>
                      <a:r>
                        <a:rPr lang="de-DE" sz="4000" b="1" noProof="0" dirty="0"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rechnen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3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2036834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3600" noProof="0" dirty="0"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ich rechn</a:t>
                      </a:r>
                      <a:r>
                        <a:rPr lang="de-DE" sz="3600" b="1" noProof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3600" noProof="0" dirty="0"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wir rechn</a:t>
                      </a:r>
                      <a:r>
                        <a:rPr lang="de-DE" sz="3600" b="1" noProof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en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9974718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de-DE" sz="3600" noProof="0" dirty="0"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du rechn</a:t>
                      </a:r>
                      <a:r>
                        <a:rPr lang="de-DE" sz="3600" b="1" noProof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est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3600" noProof="0" dirty="0"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ihr rechn</a:t>
                      </a:r>
                      <a:r>
                        <a:rPr lang="de-DE" sz="3600" b="1" noProof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et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6933878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de-DE" sz="3600" noProof="0" dirty="0"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er/sie/es rechn</a:t>
                      </a:r>
                      <a:r>
                        <a:rPr lang="de-DE" sz="3600" b="1" noProof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et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3600" noProof="0" dirty="0"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sie/Sie rechn</a:t>
                      </a:r>
                      <a:r>
                        <a:rPr lang="de-DE" sz="3600" b="1" noProof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en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9839834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89789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50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F2BF941-A51A-46AF-95A6-900B65E710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09074" y="618517"/>
            <a:ext cx="9869152" cy="1000421"/>
          </a:xfrm>
        </p:spPr>
        <p:txBody>
          <a:bodyPr>
            <a:normAutofit/>
          </a:bodyPr>
          <a:lstStyle/>
          <a:p>
            <a:pPr algn="l"/>
            <a:r>
              <a:rPr lang="de-DE" sz="4000" dirty="0">
                <a:latin typeface="Calibri" panose="020F0502020204030204" pitchFamily="34" charset="0"/>
              </a:rPr>
              <a:t>merke dir die Formen: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27C28D94-2F3E-4C2F-81AF-C4162C5BA1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72223" y="4738851"/>
            <a:ext cx="10247554" cy="1000422"/>
          </a:xfrm>
        </p:spPr>
        <p:txBody>
          <a:bodyPr/>
          <a:lstStyle/>
          <a:p>
            <a:r>
              <a:rPr lang="uk-UA" sz="2800" dirty="0">
                <a:latin typeface="Calibri" panose="020F0502020204030204" pitchFamily="34" charset="0"/>
              </a:rPr>
              <a:t>Такі самі форми мають слова: </a:t>
            </a:r>
            <a:r>
              <a:rPr lang="de-DE" sz="28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</a:rPr>
              <a:t>gefallen</a:t>
            </a:r>
            <a:r>
              <a:rPr lang="de-DE" sz="2800" dirty="0">
                <a:latin typeface="Calibri" panose="020F0502020204030204" pitchFamily="34" charset="0"/>
              </a:rPr>
              <a:t>, </a:t>
            </a:r>
            <a:r>
              <a:rPr lang="de-DE" sz="28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</a:rPr>
              <a:t>schlafen</a:t>
            </a:r>
            <a:endParaRPr lang="ru-RU" sz="2800" dirty="0">
              <a:solidFill>
                <a:schemeClr val="accent1">
                  <a:lumMod val="50000"/>
                </a:schemeClr>
              </a:solidFill>
              <a:latin typeface="Calibri" panose="020F0502020204030204" pitchFamily="34" charset="0"/>
            </a:endParaRPr>
          </a:p>
        </p:txBody>
      </p:sp>
      <p:graphicFrame>
        <p:nvGraphicFramePr>
          <p:cNvPr id="7" name="Таблица 7">
            <a:extLst>
              <a:ext uri="{FF2B5EF4-FFF2-40B4-BE49-F238E27FC236}">
                <a16:creationId xmlns:a16="http://schemas.microsoft.com/office/drawing/2014/main" id="{7CDED473-5ACD-4F6F-B833-E9F785B25791}"/>
              </a:ext>
            </a:extLst>
          </p:cNvPr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2636283886"/>
              </p:ext>
            </p:extLst>
          </p:nvPr>
        </p:nvGraphicFramePr>
        <p:xfrm>
          <a:off x="1409074" y="1618938"/>
          <a:ext cx="8694295" cy="2621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82257">
                  <a:extLst>
                    <a:ext uri="{9D8B030D-6E8A-4147-A177-3AD203B41FA5}">
                      <a16:colId xmlns:a16="http://schemas.microsoft.com/office/drawing/2014/main" val="1461226439"/>
                    </a:ext>
                  </a:extLst>
                </a:gridCol>
                <a:gridCol w="4512038">
                  <a:extLst>
                    <a:ext uri="{9D8B030D-6E8A-4147-A177-3AD203B41FA5}">
                      <a16:colId xmlns:a16="http://schemas.microsoft.com/office/drawing/2014/main" val="3986022089"/>
                    </a:ext>
                  </a:extLst>
                </a:gridCol>
              </a:tblGrid>
              <a:tr h="0">
                <a:tc gridSpan="2">
                  <a:txBody>
                    <a:bodyPr/>
                    <a:lstStyle/>
                    <a:p>
                      <a:pPr algn="ctr"/>
                      <a:r>
                        <a:rPr lang="de-DE" sz="4000" b="1" noProof="0" dirty="0"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fahren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3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2036834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3600" noProof="0" dirty="0"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ich fahr</a:t>
                      </a:r>
                      <a:r>
                        <a:rPr lang="de-DE" sz="3600" b="1" noProof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3600" noProof="0" dirty="0"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wir fahr</a:t>
                      </a:r>
                      <a:r>
                        <a:rPr lang="de-DE" sz="3600" b="1" noProof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en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9974718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de-DE" sz="3600" noProof="0" dirty="0"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du f</a:t>
                      </a:r>
                      <a:r>
                        <a:rPr lang="de-DE" sz="3600" b="1" noProof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ä</a:t>
                      </a:r>
                      <a:r>
                        <a:rPr lang="de-DE" sz="3600" noProof="0" dirty="0"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hr</a:t>
                      </a:r>
                      <a:r>
                        <a:rPr lang="de-DE" sz="3600" b="1" noProof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st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3600" noProof="0" dirty="0"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ihr fahr</a:t>
                      </a:r>
                      <a:r>
                        <a:rPr lang="de-DE" sz="3600" b="1" noProof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6933878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de-DE" sz="3600" noProof="0" dirty="0"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er/sie/es f</a:t>
                      </a:r>
                      <a:r>
                        <a:rPr lang="de-DE" sz="3600" b="1" noProof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ä</a:t>
                      </a:r>
                      <a:r>
                        <a:rPr lang="de-DE" sz="3600" noProof="0" dirty="0"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hr</a:t>
                      </a:r>
                      <a:r>
                        <a:rPr lang="de-DE" sz="3600" b="1" noProof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3600" noProof="0" dirty="0"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sie/Sie fahr</a:t>
                      </a:r>
                      <a:r>
                        <a:rPr lang="de-DE" sz="3600" b="1" noProof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en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98398341"/>
                  </a:ext>
                </a:extLst>
              </a:tr>
            </a:tbl>
          </a:graphicData>
        </a:graphic>
      </p:graphicFrame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CE9A0622-D64A-4851-AF17-CBBC5A252CB4}"/>
              </a:ext>
            </a:extLst>
          </p:cNvPr>
          <p:cNvSpPr/>
          <p:nvPr/>
        </p:nvSpPr>
        <p:spPr>
          <a:xfrm>
            <a:off x="5814352" y="3244334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56941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50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F2BF941-A51A-46AF-95A6-900B65E710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09074" y="618517"/>
            <a:ext cx="9869152" cy="1000421"/>
          </a:xfrm>
        </p:spPr>
        <p:txBody>
          <a:bodyPr>
            <a:normAutofit/>
          </a:bodyPr>
          <a:lstStyle/>
          <a:p>
            <a:pPr algn="l"/>
            <a:r>
              <a:rPr lang="de-DE" sz="4000" dirty="0">
                <a:latin typeface="Calibri" panose="020F0502020204030204" pitchFamily="34" charset="0"/>
              </a:rPr>
              <a:t>merke dir die Formen: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27C28D94-2F3E-4C2F-81AF-C4162C5BA1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72223" y="4738851"/>
            <a:ext cx="10247554" cy="1000422"/>
          </a:xfrm>
        </p:spPr>
        <p:txBody>
          <a:bodyPr/>
          <a:lstStyle/>
          <a:p>
            <a:r>
              <a:rPr lang="uk-UA" sz="2800" dirty="0">
                <a:latin typeface="Calibri" panose="020F0502020204030204" pitchFamily="34" charset="0"/>
              </a:rPr>
              <a:t>Такі самі форми мають слова : </a:t>
            </a:r>
            <a:r>
              <a:rPr lang="de-DE" sz="28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</a:rPr>
              <a:t>essen</a:t>
            </a:r>
            <a:r>
              <a:rPr lang="de-DE" sz="2800" dirty="0">
                <a:latin typeface="Calibri" panose="020F0502020204030204" pitchFamily="34" charset="0"/>
              </a:rPr>
              <a:t>, </a:t>
            </a:r>
            <a:r>
              <a:rPr lang="de-DE" sz="28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</a:rPr>
              <a:t>geben</a:t>
            </a:r>
            <a:r>
              <a:rPr lang="de-DE" sz="2800" dirty="0">
                <a:latin typeface="Calibri" panose="020F0502020204030204" pitchFamily="34" charset="0"/>
              </a:rPr>
              <a:t>, </a:t>
            </a:r>
            <a:r>
              <a:rPr lang="de-DE" sz="28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</a:rPr>
              <a:t>sprechen</a:t>
            </a:r>
            <a:endParaRPr lang="ru-RU" sz="2800" dirty="0">
              <a:solidFill>
                <a:schemeClr val="accent1">
                  <a:lumMod val="50000"/>
                </a:schemeClr>
              </a:solidFill>
              <a:latin typeface="Calibri" panose="020F0502020204030204" pitchFamily="34" charset="0"/>
            </a:endParaRPr>
          </a:p>
        </p:txBody>
      </p:sp>
      <p:graphicFrame>
        <p:nvGraphicFramePr>
          <p:cNvPr id="7" name="Таблица 7">
            <a:extLst>
              <a:ext uri="{FF2B5EF4-FFF2-40B4-BE49-F238E27FC236}">
                <a16:creationId xmlns:a16="http://schemas.microsoft.com/office/drawing/2014/main" id="{7CDED473-5ACD-4F6F-B833-E9F785B25791}"/>
              </a:ext>
            </a:extLst>
          </p:cNvPr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3175716698"/>
              </p:ext>
            </p:extLst>
          </p:nvPr>
        </p:nvGraphicFramePr>
        <p:xfrm>
          <a:off x="1409074" y="1618938"/>
          <a:ext cx="8694295" cy="2621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82257">
                  <a:extLst>
                    <a:ext uri="{9D8B030D-6E8A-4147-A177-3AD203B41FA5}">
                      <a16:colId xmlns:a16="http://schemas.microsoft.com/office/drawing/2014/main" val="1461226439"/>
                    </a:ext>
                  </a:extLst>
                </a:gridCol>
                <a:gridCol w="4512038">
                  <a:extLst>
                    <a:ext uri="{9D8B030D-6E8A-4147-A177-3AD203B41FA5}">
                      <a16:colId xmlns:a16="http://schemas.microsoft.com/office/drawing/2014/main" val="3986022089"/>
                    </a:ext>
                  </a:extLst>
                </a:gridCol>
              </a:tblGrid>
              <a:tr h="0">
                <a:tc gridSpan="2">
                  <a:txBody>
                    <a:bodyPr/>
                    <a:lstStyle/>
                    <a:p>
                      <a:pPr algn="ctr"/>
                      <a:r>
                        <a:rPr lang="de-DE" sz="4000" b="1" noProof="0" dirty="0"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helfen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3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2036834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3600" noProof="0" dirty="0"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ich helf</a:t>
                      </a:r>
                      <a:r>
                        <a:rPr lang="de-DE" sz="3600" b="1" noProof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3600" noProof="0" dirty="0"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wir helf</a:t>
                      </a:r>
                      <a:r>
                        <a:rPr lang="de-DE" sz="3600" b="1" noProof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en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9974718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de-DE" sz="3600" noProof="0" dirty="0"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du h</a:t>
                      </a:r>
                      <a:r>
                        <a:rPr lang="de-DE" sz="3600" b="1" noProof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de-DE" sz="3600" noProof="0" dirty="0"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lf</a:t>
                      </a:r>
                      <a:r>
                        <a:rPr lang="de-DE" sz="3600" b="1" noProof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st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3600" noProof="0" dirty="0"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ihr helf</a:t>
                      </a:r>
                      <a:r>
                        <a:rPr lang="de-DE" sz="3600" b="1" noProof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6933878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de-DE" sz="3600" noProof="0" dirty="0"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er/sie/es h</a:t>
                      </a:r>
                      <a:r>
                        <a:rPr lang="de-DE" sz="3600" b="1" noProof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de-DE" sz="3600" noProof="0" dirty="0"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lf</a:t>
                      </a:r>
                      <a:r>
                        <a:rPr lang="de-DE" sz="3600" b="1" noProof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3600" noProof="0" dirty="0"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sie/Sie helf</a:t>
                      </a:r>
                      <a:r>
                        <a:rPr lang="de-DE" sz="3600" b="1" noProof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en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98398341"/>
                  </a:ext>
                </a:extLst>
              </a:tr>
            </a:tbl>
          </a:graphicData>
        </a:graphic>
      </p:graphicFrame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CE9A0622-D64A-4851-AF17-CBBC5A252CB4}"/>
              </a:ext>
            </a:extLst>
          </p:cNvPr>
          <p:cNvSpPr/>
          <p:nvPr/>
        </p:nvSpPr>
        <p:spPr>
          <a:xfrm>
            <a:off x="5814352" y="3244334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07877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50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F2BF941-A51A-46AF-95A6-900B65E710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09074" y="618517"/>
            <a:ext cx="9869152" cy="1000421"/>
          </a:xfrm>
        </p:spPr>
        <p:txBody>
          <a:bodyPr>
            <a:normAutofit/>
          </a:bodyPr>
          <a:lstStyle/>
          <a:p>
            <a:pPr algn="l"/>
            <a:r>
              <a:rPr lang="de-DE" sz="4000" dirty="0">
                <a:latin typeface="Calibri" panose="020F0502020204030204" pitchFamily="34" charset="0"/>
              </a:rPr>
              <a:t>merke dir die Formen: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27C28D94-2F3E-4C2F-81AF-C4162C5BA1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72223" y="4738851"/>
            <a:ext cx="10247554" cy="1000422"/>
          </a:xfrm>
        </p:spPr>
        <p:txBody>
          <a:bodyPr/>
          <a:lstStyle/>
          <a:p>
            <a:endParaRPr lang="ru-RU" sz="2800" dirty="0">
              <a:solidFill>
                <a:schemeClr val="accent1">
                  <a:lumMod val="50000"/>
                </a:schemeClr>
              </a:solidFill>
              <a:latin typeface="Calibri" panose="020F0502020204030204" pitchFamily="34" charset="0"/>
            </a:endParaRPr>
          </a:p>
        </p:txBody>
      </p:sp>
      <p:graphicFrame>
        <p:nvGraphicFramePr>
          <p:cNvPr id="7" name="Таблица 7">
            <a:extLst>
              <a:ext uri="{FF2B5EF4-FFF2-40B4-BE49-F238E27FC236}">
                <a16:creationId xmlns:a16="http://schemas.microsoft.com/office/drawing/2014/main" id="{7CDED473-5ACD-4F6F-B833-E9F785B25791}"/>
              </a:ext>
            </a:extLst>
          </p:cNvPr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2187600201"/>
              </p:ext>
            </p:extLst>
          </p:nvPr>
        </p:nvGraphicFramePr>
        <p:xfrm>
          <a:off x="1409074" y="1618938"/>
          <a:ext cx="8694295" cy="2621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82257">
                  <a:extLst>
                    <a:ext uri="{9D8B030D-6E8A-4147-A177-3AD203B41FA5}">
                      <a16:colId xmlns:a16="http://schemas.microsoft.com/office/drawing/2014/main" val="1461226439"/>
                    </a:ext>
                  </a:extLst>
                </a:gridCol>
                <a:gridCol w="4512038">
                  <a:extLst>
                    <a:ext uri="{9D8B030D-6E8A-4147-A177-3AD203B41FA5}">
                      <a16:colId xmlns:a16="http://schemas.microsoft.com/office/drawing/2014/main" val="3986022089"/>
                    </a:ext>
                  </a:extLst>
                </a:gridCol>
              </a:tblGrid>
              <a:tr h="0">
                <a:tc gridSpan="2">
                  <a:txBody>
                    <a:bodyPr/>
                    <a:lstStyle/>
                    <a:p>
                      <a:pPr algn="ctr"/>
                      <a:r>
                        <a:rPr lang="de-DE" sz="4000" b="1" noProof="0" dirty="0"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lesen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3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2036834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3600" noProof="0" dirty="0"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ich les</a:t>
                      </a:r>
                      <a:r>
                        <a:rPr lang="de-DE" sz="3600" b="1" noProof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3600" noProof="0" dirty="0"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wir les</a:t>
                      </a:r>
                      <a:r>
                        <a:rPr lang="de-DE" sz="3600" b="1" noProof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en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9974718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de-DE" sz="3600" noProof="0" dirty="0"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du l</a:t>
                      </a:r>
                      <a:r>
                        <a:rPr lang="de-DE" sz="3600" b="1" noProof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ie</a:t>
                      </a:r>
                      <a:r>
                        <a:rPr lang="de-DE" sz="3600" b="0" noProof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de-DE" sz="3600" b="1" noProof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3600" noProof="0" dirty="0"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ihr les</a:t>
                      </a:r>
                      <a:r>
                        <a:rPr lang="de-DE" sz="3600" b="1" noProof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6933878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de-DE" sz="3600" noProof="0" dirty="0"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er/sie/es l</a:t>
                      </a:r>
                      <a:r>
                        <a:rPr lang="de-DE" sz="3600" b="1" noProof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ie</a:t>
                      </a:r>
                      <a:r>
                        <a:rPr lang="de-DE" sz="3600" noProof="0" dirty="0"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de-DE" sz="3600" b="1" noProof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3600" noProof="0" dirty="0"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sie/Sie les</a:t>
                      </a:r>
                      <a:r>
                        <a:rPr lang="de-DE" sz="3600" b="1" noProof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en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98398341"/>
                  </a:ext>
                </a:extLst>
              </a:tr>
            </a:tbl>
          </a:graphicData>
        </a:graphic>
      </p:graphicFrame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CE9A0622-D64A-4851-AF17-CBBC5A252CB4}"/>
              </a:ext>
            </a:extLst>
          </p:cNvPr>
          <p:cNvSpPr/>
          <p:nvPr/>
        </p:nvSpPr>
        <p:spPr>
          <a:xfrm>
            <a:off x="5814352" y="3244334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1667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525E2AC-8C85-4D8C-B9F1-EBB6B12F1B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75" y="618517"/>
            <a:ext cx="10325725" cy="1191233"/>
          </a:xfrm>
          <a:solidFill>
            <a:schemeClr val="accent2">
              <a:lumMod val="60000"/>
              <a:lumOff val="40000"/>
            </a:schemeClr>
          </a:solidFill>
        </p:spPr>
        <p:txBody>
          <a:bodyPr/>
          <a:lstStyle/>
          <a:p>
            <a:r>
              <a:rPr lang="de-DE" b="1" dirty="0">
                <a:latin typeface="Calibri" panose="020F0502020204030204" pitchFamily="34" charset="0"/>
              </a:rPr>
              <a:t>Was macht ihr in der Schule?</a:t>
            </a:r>
            <a:br>
              <a:rPr lang="de-DE" b="1" dirty="0">
                <a:latin typeface="Calibri" panose="020F0502020204030204" pitchFamily="34" charset="0"/>
              </a:rPr>
            </a:br>
            <a:r>
              <a:rPr lang="de-DE" b="1" dirty="0">
                <a:latin typeface="Calibri" panose="020F0502020204030204" pitchFamily="34" charset="0"/>
              </a:rPr>
              <a:t>Sprecht nach dem Muster!</a:t>
            </a:r>
            <a:endParaRPr lang="ru-RU" b="1" dirty="0">
              <a:latin typeface="Calibri" panose="020F0502020204030204" pitchFamily="34" charset="0"/>
            </a:endParaRP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2AED53FA-F140-4404-B70A-599FF43A5E1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00051" y="5487117"/>
            <a:ext cx="11429999" cy="1191233"/>
          </a:xfrm>
          <a:solidFill>
            <a:schemeClr val="accent2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pPr algn="ctr"/>
            <a:r>
              <a:rPr lang="de-DE" sz="2800" cap="none" dirty="0">
                <a:solidFill>
                  <a:schemeClr val="tx1"/>
                </a:solidFill>
                <a:latin typeface="Franklin Gothic Medium Cond" panose="020B0606030402020204" pitchFamily="34" charset="0"/>
              </a:rPr>
              <a:t>schreiben</a:t>
            </a:r>
            <a:r>
              <a:rPr lang="de-DE" sz="2800" cap="none" dirty="0">
                <a:latin typeface="Franklin Gothic Medium Cond" panose="020B0606030402020204" pitchFamily="34" charset="0"/>
              </a:rPr>
              <a:t>, </a:t>
            </a:r>
            <a:r>
              <a:rPr lang="de-DE" sz="2800" cap="none" dirty="0">
                <a:solidFill>
                  <a:schemeClr val="accent1">
                    <a:lumMod val="50000"/>
                  </a:schemeClr>
                </a:solidFill>
                <a:latin typeface="Franklin Gothic Medium Cond" panose="020B0606030402020204" pitchFamily="34" charset="0"/>
              </a:rPr>
              <a:t>lesen</a:t>
            </a:r>
            <a:r>
              <a:rPr lang="de-DE" sz="2800" cap="none" dirty="0">
                <a:latin typeface="Franklin Gothic Medium Cond" panose="020B0606030402020204" pitchFamily="34" charset="0"/>
              </a:rPr>
              <a:t>, </a:t>
            </a:r>
            <a:r>
              <a:rPr lang="de-DE" sz="2800" cap="none" dirty="0">
                <a:solidFill>
                  <a:schemeClr val="accent1">
                    <a:lumMod val="50000"/>
                  </a:schemeClr>
                </a:solidFill>
                <a:latin typeface="Franklin Gothic Medium Cond" panose="020B0606030402020204" pitchFamily="34" charset="0"/>
              </a:rPr>
              <a:t>auf die Fragen antworten</a:t>
            </a:r>
            <a:r>
              <a:rPr lang="de-DE" sz="2800" cap="none" dirty="0">
                <a:latin typeface="Franklin Gothic Medium Cond" panose="020B0606030402020204" pitchFamily="34" charset="0"/>
              </a:rPr>
              <a:t>, </a:t>
            </a:r>
            <a:r>
              <a:rPr lang="de-DE" sz="2800" cap="none" dirty="0">
                <a:solidFill>
                  <a:schemeClr val="accent1">
                    <a:lumMod val="50000"/>
                  </a:schemeClr>
                </a:solidFill>
                <a:latin typeface="Franklin Gothic Medium Cond" panose="020B0606030402020204" pitchFamily="34" charset="0"/>
              </a:rPr>
              <a:t>malen</a:t>
            </a:r>
            <a:r>
              <a:rPr lang="de-DE" sz="2800" cap="none" dirty="0">
                <a:latin typeface="Franklin Gothic Medium Cond" panose="020B0606030402020204" pitchFamily="34" charset="0"/>
              </a:rPr>
              <a:t>, </a:t>
            </a:r>
            <a:r>
              <a:rPr lang="de-DE" sz="2800" cap="none" dirty="0">
                <a:solidFill>
                  <a:schemeClr val="accent1">
                    <a:lumMod val="50000"/>
                  </a:schemeClr>
                </a:solidFill>
                <a:latin typeface="Franklin Gothic Medium Cond" panose="020B0606030402020204" pitchFamily="34" charset="0"/>
              </a:rPr>
              <a:t>basteln</a:t>
            </a:r>
            <a:r>
              <a:rPr lang="de-DE" sz="2800" cap="none" dirty="0">
                <a:latin typeface="Franklin Gothic Medium Cond" panose="020B0606030402020204" pitchFamily="34" charset="0"/>
              </a:rPr>
              <a:t>, </a:t>
            </a:r>
            <a:r>
              <a:rPr lang="de-DE" sz="2800" cap="none" dirty="0">
                <a:solidFill>
                  <a:schemeClr val="accent1">
                    <a:lumMod val="50000"/>
                  </a:schemeClr>
                </a:solidFill>
                <a:latin typeface="Franklin Gothic Medium Cond" panose="020B0606030402020204" pitchFamily="34" charset="0"/>
              </a:rPr>
              <a:t>Dialoge hören</a:t>
            </a:r>
            <a:r>
              <a:rPr lang="de-DE" sz="2800" cap="none" dirty="0">
                <a:latin typeface="Franklin Gothic Medium Cond" panose="020B0606030402020204" pitchFamily="34" charset="0"/>
              </a:rPr>
              <a:t>, </a:t>
            </a:r>
            <a:r>
              <a:rPr lang="de-DE" sz="2800" cap="none" dirty="0">
                <a:solidFill>
                  <a:schemeClr val="accent1">
                    <a:lumMod val="50000"/>
                  </a:schemeClr>
                </a:solidFill>
                <a:latin typeface="Franklin Gothic Medium Cond" panose="020B0606030402020204" pitchFamily="34" charset="0"/>
              </a:rPr>
              <a:t>spielen</a:t>
            </a:r>
            <a:r>
              <a:rPr lang="de-DE" sz="2800" cap="none" dirty="0">
                <a:latin typeface="Franklin Gothic Medium Cond" panose="020B0606030402020204" pitchFamily="34" charset="0"/>
              </a:rPr>
              <a:t>, </a:t>
            </a:r>
            <a:r>
              <a:rPr lang="de-DE" sz="2800" cap="none" dirty="0">
                <a:solidFill>
                  <a:schemeClr val="accent1">
                    <a:lumMod val="50000"/>
                  </a:schemeClr>
                </a:solidFill>
                <a:latin typeface="Franklin Gothic Medium Cond" panose="020B0606030402020204" pitchFamily="34" charset="0"/>
              </a:rPr>
              <a:t>in Gruppen arbeiten</a:t>
            </a:r>
            <a:r>
              <a:rPr lang="de-DE" sz="2800" cap="none" dirty="0">
                <a:latin typeface="Franklin Gothic Medium Cond" panose="020B0606030402020204" pitchFamily="34" charset="0"/>
              </a:rPr>
              <a:t>, </a:t>
            </a:r>
            <a:r>
              <a:rPr lang="de-DE" sz="2800" cap="none" dirty="0">
                <a:solidFill>
                  <a:schemeClr val="accent1">
                    <a:lumMod val="50000"/>
                  </a:schemeClr>
                </a:solidFill>
                <a:latin typeface="Franklin Gothic Medium Cond" panose="020B0606030402020204" pitchFamily="34" charset="0"/>
              </a:rPr>
              <a:t>Lieder singen</a:t>
            </a:r>
            <a:r>
              <a:rPr lang="de-DE" sz="2800" cap="none" dirty="0">
                <a:latin typeface="Franklin Gothic Medium Cond" panose="020B0606030402020204" pitchFamily="34" charset="0"/>
              </a:rPr>
              <a:t>, </a:t>
            </a:r>
            <a:r>
              <a:rPr lang="de-DE" sz="2800" cap="none" dirty="0">
                <a:solidFill>
                  <a:schemeClr val="accent1">
                    <a:lumMod val="50000"/>
                  </a:schemeClr>
                </a:solidFill>
                <a:latin typeface="Franklin Gothic Medium Cond" panose="020B0606030402020204" pitchFamily="34" charset="0"/>
              </a:rPr>
              <a:t>turnen</a:t>
            </a:r>
            <a:r>
              <a:rPr lang="de-DE" sz="2800" cap="none" dirty="0">
                <a:latin typeface="Franklin Gothic Medium Cond" panose="020B0606030402020204" pitchFamily="34" charset="0"/>
              </a:rPr>
              <a:t>, </a:t>
            </a:r>
            <a:r>
              <a:rPr lang="de-DE" sz="2800" cap="none" dirty="0">
                <a:solidFill>
                  <a:schemeClr val="accent1">
                    <a:lumMod val="50000"/>
                  </a:schemeClr>
                </a:solidFill>
                <a:latin typeface="Franklin Gothic Medium Cond" panose="020B0606030402020204" pitchFamily="34" charset="0"/>
              </a:rPr>
              <a:t>springen</a:t>
            </a:r>
            <a:r>
              <a:rPr lang="de-DE" sz="2800" cap="none" dirty="0">
                <a:latin typeface="Franklin Gothic Medium Cond" panose="020B0606030402020204" pitchFamily="34" charset="0"/>
              </a:rPr>
              <a:t>, </a:t>
            </a:r>
            <a:r>
              <a:rPr lang="de-DE" sz="2800" cap="none" dirty="0">
                <a:solidFill>
                  <a:schemeClr val="accent1">
                    <a:lumMod val="50000"/>
                  </a:schemeClr>
                </a:solidFill>
                <a:latin typeface="Franklin Gothic Medium Cond" panose="020B0606030402020204" pitchFamily="34" charset="0"/>
              </a:rPr>
              <a:t>sprechen,</a:t>
            </a:r>
            <a:r>
              <a:rPr lang="de-DE" sz="2800" cap="none" dirty="0">
                <a:latin typeface="Franklin Gothic Medium Cond" panose="020B0606030402020204" pitchFamily="34" charset="0"/>
              </a:rPr>
              <a:t> </a:t>
            </a:r>
            <a:r>
              <a:rPr lang="de-DE" sz="2800" cap="none" dirty="0">
                <a:solidFill>
                  <a:schemeClr val="accent1">
                    <a:lumMod val="50000"/>
                  </a:schemeClr>
                </a:solidFill>
                <a:latin typeface="Franklin Gothic Medium Cond" panose="020B0606030402020204" pitchFamily="34" charset="0"/>
              </a:rPr>
              <a:t>rechnen</a:t>
            </a:r>
            <a:endParaRPr lang="ru-RU" sz="2800" cap="none" dirty="0">
              <a:latin typeface="Franklin Gothic Medium Cond" panose="020B0606030402020204" pitchFamily="34" charset="0"/>
            </a:endParaRPr>
          </a:p>
        </p:txBody>
      </p:sp>
      <p:pic>
        <p:nvPicPr>
          <p:cNvPr id="8" name="Объект 7">
            <a:extLst>
              <a:ext uri="{FF2B5EF4-FFF2-40B4-BE49-F238E27FC236}">
                <a16:creationId xmlns:a16="http://schemas.microsoft.com/office/drawing/2014/main" id="{D911ED04-1C39-411A-9362-559101415FBB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050" y="1921234"/>
            <a:ext cx="5181600" cy="3454400"/>
          </a:xfrm>
        </p:spPr>
      </p:pic>
      <p:sp>
        <p:nvSpPr>
          <p:cNvPr id="12" name="Объект 11">
            <a:extLst>
              <a:ext uri="{FF2B5EF4-FFF2-40B4-BE49-F238E27FC236}">
                <a16:creationId xmlns:a16="http://schemas.microsoft.com/office/drawing/2014/main" id="{E59D5BC1-59BB-42A2-94A4-88A058C119C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943600" y="1921234"/>
            <a:ext cx="5886450" cy="34544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de-DE" sz="2800" cap="none" dirty="0">
                <a:latin typeface="Calibri" panose="020F0502020204030204" pitchFamily="34" charset="0"/>
              </a:rPr>
              <a:t>— In der Schule schreibe ich. Schreibst du auch?</a:t>
            </a:r>
          </a:p>
          <a:p>
            <a:pPr marL="0" indent="0">
              <a:buNone/>
            </a:pPr>
            <a:r>
              <a:rPr lang="de-DE" sz="2800" cap="none" dirty="0">
                <a:latin typeface="Calibri" panose="020F0502020204030204" pitchFamily="34" charset="0"/>
              </a:rPr>
              <a:t>— Ja, ich schreibe auch.</a:t>
            </a:r>
          </a:p>
          <a:p>
            <a:pPr marL="0" indent="0">
              <a:buNone/>
            </a:pPr>
            <a:r>
              <a:rPr lang="de-DE" sz="2800" cap="none" dirty="0">
                <a:latin typeface="Calibri" panose="020F0502020204030204" pitchFamily="34" charset="0"/>
              </a:rPr>
              <a:t>— Mein Freund Toni schreibt in der Schule. Schreiben deine Freunde auch?</a:t>
            </a:r>
          </a:p>
          <a:p>
            <a:pPr marL="0" indent="0">
              <a:buNone/>
            </a:pPr>
            <a:r>
              <a:rPr lang="de-DE" sz="2800" cap="none" dirty="0">
                <a:latin typeface="Calibri" panose="020F0502020204030204" pitchFamily="34" charset="0"/>
              </a:rPr>
              <a:t>— Ja, meine Freunde schreiben auch.</a:t>
            </a:r>
            <a:endParaRPr lang="ru-RU" sz="2800" cap="none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2130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1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1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525E2AC-8C85-4D8C-B9F1-EBB6B12F1B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75" y="618517"/>
            <a:ext cx="10325725" cy="1191233"/>
          </a:xfrm>
          <a:solidFill>
            <a:schemeClr val="accent2">
              <a:lumMod val="60000"/>
              <a:lumOff val="40000"/>
            </a:schemeClr>
          </a:solidFill>
        </p:spPr>
        <p:txBody>
          <a:bodyPr/>
          <a:lstStyle/>
          <a:p>
            <a:r>
              <a:rPr lang="de-DE" b="1" dirty="0">
                <a:latin typeface="Calibri" panose="020F0502020204030204" pitchFamily="34" charset="0"/>
              </a:rPr>
              <a:t>Was macht ihr nach der Schule?</a:t>
            </a:r>
            <a:br>
              <a:rPr lang="de-DE" b="1" dirty="0">
                <a:latin typeface="Calibri" panose="020F0502020204030204" pitchFamily="34" charset="0"/>
              </a:rPr>
            </a:br>
            <a:r>
              <a:rPr lang="de-DE" b="1" dirty="0">
                <a:latin typeface="Calibri" panose="020F0502020204030204" pitchFamily="34" charset="0"/>
              </a:rPr>
              <a:t>Sprecht nach dem Muster!</a:t>
            </a:r>
            <a:endParaRPr lang="ru-RU" b="1" dirty="0">
              <a:latin typeface="Calibri" panose="020F0502020204030204" pitchFamily="34" charset="0"/>
            </a:endParaRP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2AED53FA-F140-4404-B70A-599FF43A5E1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00051" y="5487117"/>
            <a:ext cx="11487149" cy="1191233"/>
          </a:xfrm>
          <a:solidFill>
            <a:schemeClr val="accent2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pPr algn="ctr"/>
            <a:r>
              <a:rPr lang="de-DE" sz="2800" cap="none" dirty="0">
                <a:solidFill>
                  <a:schemeClr val="tx1"/>
                </a:solidFill>
                <a:latin typeface="Franklin Gothic Medium Cond" panose="020B0606030402020204" pitchFamily="34" charset="0"/>
              </a:rPr>
              <a:t>Fußball spielen</a:t>
            </a:r>
            <a:r>
              <a:rPr lang="de-DE" sz="2800" cap="none" dirty="0">
                <a:latin typeface="Franklin Gothic Medium Cond" panose="020B0606030402020204" pitchFamily="34" charset="0"/>
              </a:rPr>
              <a:t>, </a:t>
            </a:r>
            <a:r>
              <a:rPr lang="de-DE" sz="2800" cap="none" dirty="0">
                <a:solidFill>
                  <a:schemeClr val="accent1">
                    <a:lumMod val="50000"/>
                  </a:schemeClr>
                </a:solidFill>
                <a:latin typeface="Franklin Gothic Medium Cond" panose="020B0606030402020204" pitchFamily="34" charset="0"/>
              </a:rPr>
              <a:t>lesen</a:t>
            </a:r>
            <a:r>
              <a:rPr lang="de-DE" sz="2800" cap="none" dirty="0">
                <a:latin typeface="Franklin Gothic Medium Cond" panose="020B0606030402020204" pitchFamily="34" charset="0"/>
              </a:rPr>
              <a:t>, </a:t>
            </a:r>
            <a:r>
              <a:rPr lang="de-DE" sz="2800" cap="none" dirty="0">
                <a:solidFill>
                  <a:schemeClr val="accent1">
                    <a:lumMod val="50000"/>
                  </a:schemeClr>
                </a:solidFill>
                <a:latin typeface="Franklin Gothic Medium Cond" panose="020B0606030402020204" pitchFamily="34" charset="0"/>
              </a:rPr>
              <a:t>Computer spielen</a:t>
            </a:r>
            <a:r>
              <a:rPr lang="de-DE" sz="2800" cap="none" dirty="0">
                <a:solidFill>
                  <a:schemeClr val="tx1"/>
                </a:solidFill>
                <a:latin typeface="Franklin Gothic Medium Cond" panose="020B0606030402020204" pitchFamily="34" charset="0"/>
              </a:rPr>
              <a:t>,</a:t>
            </a:r>
            <a:r>
              <a:rPr lang="de-DE" sz="2800" cap="none" dirty="0">
                <a:solidFill>
                  <a:schemeClr val="accent1">
                    <a:lumMod val="50000"/>
                  </a:schemeClr>
                </a:solidFill>
                <a:latin typeface="Franklin Gothic Medium Cond" panose="020B0606030402020204" pitchFamily="34" charset="0"/>
              </a:rPr>
              <a:t> Rad fahren</a:t>
            </a:r>
            <a:r>
              <a:rPr lang="de-DE" sz="2800" cap="none" dirty="0">
                <a:solidFill>
                  <a:schemeClr val="tx1"/>
                </a:solidFill>
                <a:latin typeface="Franklin Gothic Medium Cond" panose="020B0606030402020204" pitchFamily="34" charset="0"/>
              </a:rPr>
              <a:t>, </a:t>
            </a:r>
            <a:r>
              <a:rPr lang="de-DE" sz="2800" cap="none" dirty="0">
                <a:solidFill>
                  <a:schemeClr val="accent1">
                    <a:lumMod val="50000"/>
                  </a:schemeClr>
                </a:solidFill>
                <a:latin typeface="Franklin Gothic Medium Cond" panose="020B0606030402020204" pitchFamily="34" charset="0"/>
              </a:rPr>
              <a:t>zu Hause helfen</a:t>
            </a:r>
            <a:r>
              <a:rPr lang="de-DE" sz="2800" cap="none" dirty="0">
                <a:solidFill>
                  <a:schemeClr val="tx1"/>
                </a:solidFill>
                <a:latin typeface="Franklin Gothic Medium Cond" panose="020B0606030402020204" pitchFamily="34" charset="0"/>
              </a:rPr>
              <a:t>, </a:t>
            </a:r>
            <a:r>
              <a:rPr lang="de-DE" sz="2800" cap="none" dirty="0">
                <a:solidFill>
                  <a:schemeClr val="accent1">
                    <a:lumMod val="50000"/>
                  </a:schemeClr>
                </a:solidFill>
                <a:latin typeface="Franklin Gothic Medium Cond" panose="020B0606030402020204" pitchFamily="34" charset="0"/>
              </a:rPr>
              <a:t>basteln</a:t>
            </a:r>
            <a:r>
              <a:rPr lang="de-DE" sz="2800" cap="none" dirty="0">
                <a:solidFill>
                  <a:schemeClr val="tx1"/>
                </a:solidFill>
                <a:latin typeface="Franklin Gothic Medium Cond" panose="020B0606030402020204" pitchFamily="34" charset="0"/>
              </a:rPr>
              <a:t>, </a:t>
            </a:r>
            <a:r>
              <a:rPr lang="de-DE" sz="2800" cap="none" dirty="0">
                <a:solidFill>
                  <a:schemeClr val="accent1">
                    <a:lumMod val="50000"/>
                  </a:schemeClr>
                </a:solidFill>
                <a:latin typeface="Franklin Gothic Medium Cond" panose="020B0606030402020204" pitchFamily="34" charset="0"/>
              </a:rPr>
              <a:t>malen</a:t>
            </a:r>
            <a:r>
              <a:rPr lang="de-DE" sz="2800" cap="none" dirty="0">
                <a:solidFill>
                  <a:schemeClr val="tx1"/>
                </a:solidFill>
                <a:latin typeface="Franklin Gothic Medium Cond" panose="020B0606030402020204" pitchFamily="34" charset="0"/>
              </a:rPr>
              <a:t>, </a:t>
            </a:r>
            <a:r>
              <a:rPr lang="de-DE" sz="2800" cap="none" dirty="0">
                <a:solidFill>
                  <a:schemeClr val="accent1">
                    <a:lumMod val="50000"/>
                  </a:schemeClr>
                </a:solidFill>
                <a:latin typeface="Franklin Gothic Medium Cond" panose="020B0606030402020204" pitchFamily="34" charset="0"/>
              </a:rPr>
              <a:t>Hausaufgaben machen</a:t>
            </a:r>
            <a:r>
              <a:rPr lang="de-DE" sz="2800" cap="none" dirty="0">
                <a:solidFill>
                  <a:schemeClr val="tx1"/>
                </a:solidFill>
                <a:latin typeface="Franklin Gothic Medium Cond" panose="020B0606030402020204" pitchFamily="34" charset="0"/>
              </a:rPr>
              <a:t>, </a:t>
            </a:r>
            <a:r>
              <a:rPr lang="de-DE" sz="2800" cap="none" dirty="0">
                <a:solidFill>
                  <a:schemeClr val="accent1">
                    <a:lumMod val="50000"/>
                  </a:schemeClr>
                </a:solidFill>
                <a:latin typeface="Franklin Gothic Medium Cond" panose="020B0606030402020204" pitchFamily="34" charset="0"/>
              </a:rPr>
              <a:t>spazieren gehen</a:t>
            </a:r>
            <a:r>
              <a:rPr lang="de-DE" sz="2800" cap="none" dirty="0">
                <a:solidFill>
                  <a:schemeClr val="tx1"/>
                </a:solidFill>
                <a:latin typeface="Franklin Gothic Medium Cond" panose="020B0606030402020204" pitchFamily="34" charset="0"/>
              </a:rPr>
              <a:t>, </a:t>
            </a:r>
            <a:r>
              <a:rPr lang="de-DE" sz="2800" cap="none" dirty="0">
                <a:solidFill>
                  <a:schemeClr val="accent1">
                    <a:lumMod val="50000"/>
                  </a:schemeClr>
                </a:solidFill>
                <a:latin typeface="Franklin Gothic Medium Cond" panose="020B0606030402020204" pitchFamily="34" charset="0"/>
              </a:rPr>
              <a:t>Sport treiben</a:t>
            </a:r>
            <a:r>
              <a:rPr lang="de-DE" sz="2800" cap="none" dirty="0">
                <a:solidFill>
                  <a:schemeClr val="tx1"/>
                </a:solidFill>
                <a:latin typeface="Franklin Gothic Medium Cond" panose="020B0606030402020204" pitchFamily="34" charset="0"/>
              </a:rPr>
              <a:t>, </a:t>
            </a:r>
            <a:r>
              <a:rPr lang="de-DE" sz="2800" cap="none" dirty="0">
                <a:solidFill>
                  <a:schemeClr val="accent1">
                    <a:lumMod val="50000"/>
                  </a:schemeClr>
                </a:solidFill>
                <a:latin typeface="Franklin Gothic Medium Cond" panose="020B0606030402020204" pitchFamily="34" charset="0"/>
              </a:rPr>
              <a:t>tanzen gehen</a:t>
            </a:r>
            <a:endParaRPr lang="ru-RU" sz="2800" cap="none" dirty="0">
              <a:solidFill>
                <a:schemeClr val="accent1">
                  <a:lumMod val="50000"/>
                </a:schemeClr>
              </a:solidFill>
              <a:latin typeface="Franklin Gothic Medium Cond" panose="020B0606030402020204" pitchFamily="34" charset="0"/>
            </a:endParaRPr>
          </a:p>
        </p:txBody>
      </p:sp>
      <p:sp>
        <p:nvSpPr>
          <p:cNvPr id="12" name="Объект 11">
            <a:extLst>
              <a:ext uri="{FF2B5EF4-FFF2-40B4-BE49-F238E27FC236}">
                <a16:creationId xmlns:a16="http://schemas.microsoft.com/office/drawing/2014/main" id="{E59D5BC1-59BB-42A2-94A4-88A058C119C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000750" y="1960322"/>
            <a:ext cx="5886450" cy="34544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de-DE" sz="2800" cap="none" dirty="0">
                <a:latin typeface="Calibri" panose="020F0502020204030204" pitchFamily="34" charset="0"/>
              </a:rPr>
              <a:t>— Nach der Schule spiele ich Fußball. Spielst du auch Fußball?</a:t>
            </a:r>
          </a:p>
          <a:p>
            <a:pPr marL="0" indent="0">
              <a:buNone/>
            </a:pPr>
            <a:r>
              <a:rPr lang="de-DE" sz="2800" cap="none" dirty="0">
                <a:latin typeface="Calibri" panose="020F0502020204030204" pitchFamily="34" charset="0"/>
              </a:rPr>
              <a:t>— Ja, ich spiele auch.</a:t>
            </a:r>
          </a:p>
          <a:p>
            <a:pPr marL="0" indent="0">
              <a:buNone/>
            </a:pPr>
            <a:r>
              <a:rPr lang="de-DE" sz="2800" cap="none" dirty="0">
                <a:latin typeface="Calibri" panose="020F0502020204030204" pitchFamily="34" charset="0"/>
              </a:rPr>
              <a:t>— Meine Freundin Lea spielt mit. Spielen deine Freunde auch mit?</a:t>
            </a:r>
          </a:p>
          <a:p>
            <a:pPr marL="0" indent="0">
              <a:buNone/>
            </a:pPr>
            <a:r>
              <a:rPr lang="de-DE" sz="2800" cap="none" dirty="0">
                <a:latin typeface="Calibri" panose="020F0502020204030204" pitchFamily="34" charset="0"/>
              </a:rPr>
              <a:t>— Ja, meine Freunde spielen auch mit.</a:t>
            </a:r>
            <a:endParaRPr lang="ru-RU" sz="2800" cap="none" dirty="0">
              <a:latin typeface="Calibri" panose="020F0502020204030204" pitchFamily="34" charset="0"/>
            </a:endParaRPr>
          </a:p>
        </p:txBody>
      </p:sp>
      <p:pic>
        <p:nvPicPr>
          <p:cNvPr id="7" name="Объект 6">
            <a:extLst>
              <a:ext uri="{FF2B5EF4-FFF2-40B4-BE49-F238E27FC236}">
                <a16:creationId xmlns:a16="http://schemas.microsoft.com/office/drawing/2014/main" id="{4B7A245F-3088-4822-BBFA-8CA662FC36B0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051" y="1935611"/>
            <a:ext cx="5219699" cy="3479111"/>
          </a:xfrm>
        </p:spPr>
      </p:pic>
    </p:spTree>
    <p:extLst>
      <p:ext uri="{BB962C8B-B14F-4D97-AF65-F5344CB8AC3E}">
        <p14:creationId xmlns:p14="http://schemas.microsoft.com/office/powerpoint/2010/main" val="1915433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1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1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Капля">
  <a:themeElements>
    <a:clrScheme name="Капля">
      <a:dk1>
        <a:sysClr val="windowText" lastClr="000000"/>
      </a:dk1>
      <a:lt1>
        <a:sysClr val="window" lastClr="FFFFFF"/>
      </a:lt1>
      <a:dk2>
        <a:srgbClr val="27537E"/>
      </a:dk2>
      <a:lt2>
        <a:srgbClr val="AABED7"/>
      </a:lt2>
      <a:accent1>
        <a:srgbClr val="E34B7A"/>
      </a:accent1>
      <a:accent2>
        <a:srgbClr val="AC339A"/>
      </a:accent2>
      <a:accent3>
        <a:srgbClr val="6953B7"/>
      </a:accent3>
      <a:accent4>
        <a:srgbClr val="1D7EAB"/>
      </a:accent4>
      <a:accent5>
        <a:srgbClr val="43AFD6"/>
      </a:accent5>
      <a:accent6>
        <a:srgbClr val="DE85E1"/>
      </a:accent6>
      <a:hlink>
        <a:srgbClr val="ED87A6"/>
      </a:hlink>
      <a:folHlink>
        <a:srgbClr val="C99EAC"/>
      </a:folHlink>
    </a:clrScheme>
    <a:fontScheme name="Капля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апля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8000"/>
                <a:shade val="100000"/>
                <a:hueMod val="136000"/>
                <a:satMod val="160000"/>
                <a:lumMod val="105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C71B277C-C29A-4BA0-A7BA-43502DF21AB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TM04033925[[fn=Капля]]</Template>
  <TotalTime>213</TotalTime>
  <Words>319</Words>
  <Application>Microsoft Office PowerPoint</Application>
  <PresentationFormat>Широкоэкранный</PresentationFormat>
  <Paragraphs>58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4" baseType="lpstr">
      <vt:lpstr>Arial</vt:lpstr>
      <vt:lpstr>Calibri</vt:lpstr>
      <vt:lpstr>Franklin Gothic Medium Cond</vt:lpstr>
      <vt:lpstr>Maiandra GD</vt:lpstr>
      <vt:lpstr>Tw Cen MT</vt:lpstr>
      <vt:lpstr>Капля</vt:lpstr>
      <vt:lpstr>Aktivitäten</vt:lpstr>
      <vt:lpstr>merke dir die Formen:</vt:lpstr>
      <vt:lpstr>merke dir die Formen:</vt:lpstr>
      <vt:lpstr>merke dir die Formen:</vt:lpstr>
      <vt:lpstr>merke dir die Formen:</vt:lpstr>
      <vt:lpstr>merke dir die Formen:</vt:lpstr>
      <vt:lpstr>Was macht ihr in der Schule? Sprecht nach dem Muster!</vt:lpstr>
      <vt:lpstr>Was macht ihr nach der Schule? Sprecht nach dem Muster!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Zaharchenko</cp:lastModifiedBy>
  <cp:revision>21</cp:revision>
  <dcterms:created xsi:type="dcterms:W3CDTF">2020-08-31T11:03:26Z</dcterms:created>
  <dcterms:modified xsi:type="dcterms:W3CDTF">2020-09-11T14:04:02Z</dcterms:modified>
</cp:coreProperties>
</file>