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60" r:id="rId4"/>
    <p:sldId id="262" r:id="rId5"/>
    <p:sldId id="263" r:id="rId6"/>
    <p:sldId id="265" r:id="rId7"/>
    <p:sldId id="264" r:id="rId8"/>
    <p:sldId id="266" r:id="rId9"/>
    <p:sldId id="26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302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925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939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8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447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300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74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370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81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216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215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2809A92-34AD-4505-BE5F-3AD9FA682131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C030A2C-5E11-4A5C-9652-2A4BC70B0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977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r>
              <a:rPr lang="de-DE" sz="10000" dirty="0">
                <a:solidFill>
                  <a:srgbClr val="0070C0"/>
                </a:solidFill>
                <a:latin typeface="Book Antiqua" panose="02040602050305030304" pitchFamily="18" charset="0"/>
              </a:rPr>
              <a:t>zahlen</a:t>
            </a:r>
            <a:endParaRPr lang="en-US" sz="10000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Präsentation zu Stunden 3, 4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787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Autofit/>
          </a:bodyPr>
          <a:lstStyle/>
          <a:p>
            <a:pPr algn="ctr"/>
            <a:r>
              <a:rPr lang="de-DE" sz="6600" dirty="0">
                <a:latin typeface="Algerian" panose="04020705040A02060702" pitchFamily="82" charset="0"/>
              </a:rPr>
              <a:t>Zahlen von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r>
            <a:r>
              <a:rPr lang="de-DE" sz="6600" dirty="0">
                <a:latin typeface="Algerian" panose="04020705040A02060702" pitchFamily="82" charset="0"/>
              </a:rPr>
              <a:t> bis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r>
            <a:endParaRPr lang="en-US" sz="66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 anchor="ctr">
            <a:normAutofit/>
          </a:bodyPr>
          <a:lstStyle/>
          <a:p>
            <a:pPr marL="45720" indent="0">
              <a:buNone/>
            </a:pPr>
            <a:r>
              <a:rPr lang="uk-UA" sz="3600" dirty="0">
                <a:latin typeface="Arial Black" panose="020B0A04020102020204" pitchFamily="34" charset="0"/>
              </a:rPr>
              <a:t>1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eins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2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zwei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3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drei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4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vier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5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fünf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6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sechs</a:t>
            </a:r>
            <a:endParaRPr lang="en-US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 anchor="ctr">
            <a:normAutofit/>
          </a:bodyPr>
          <a:lstStyle/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7</a:t>
            </a:r>
            <a:r>
              <a:rPr lang="uk-UA" sz="3600" dirty="0">
                <a:latin typeface="Arial Black" panose="020B0A04020102020204" pitchFamily="34" charset="0"/>
              </a:rPr>
              <a:t>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sieben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8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acht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9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neun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10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zehn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11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elf</a:t>
            </a:r>
          </a:p>
          <a:p>
            <a:pPr marL="45720" indent="0">
              <a:buNone/>
            </a:pPr>
            <a:r>
              <a:rPr lang="de-DE" sz="3600" dirty="0">
                <a:latin typeface="Arial Black" panose="020B0A04020102020204" pitchFamily="34" charset="0"/>
              </a:rPr>
              <a:t>12 — </a:t>
            </a:r>
            <a:r>
              <a:rPr lang="de-DE" sz="3600" dirty="0">
                <a:solidFill>
                  <a:srgbClr val="0070C0"/>
                </a:solidFill>
                <a:latin typeface="Arial Black" panose="020B0A04020102020204" pitchFamily="34" charset="0"/>
              </a:rPr>
              <a:t>zwölf</a:t>
            </a:r>
            <a:endParaRPr lang="en-US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180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pPr algn="ctr"/>
            <a:r>
              <a:rPr lang="de-DE" sz="6600" dirty="0">
                <a:latin typeface="Algerian" panose="04020705040A02060702" pitchFamily="82" charset="0"/>
              </a:rPr>
              <a:t>Zahlen von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r>
            <a:r>
              <a:rPr lang="de-DE" sz="6600" dirty="0">
                <a:latin typeface="Algerian" panose="04020705040A02060702" pitchFamily="82" charset="0"/>
              </a:rPr>
              <a:t> bis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19</a:t>
            </a:r>
            <a:endParaRPr lang="en-US" sz="6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965960"/>
            <a:ext cx="9872871" cy="41300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13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</a:rPr>
              <a:t>	drei</a:t>
            </a:r>
            <a:r>
              <a:rPr lang="ru-RU" sz="3200" dirty="0">
                <a:latin typeface="Arial Black" panose="020B0A04020102020204" pitchFamily="34" charset="0"/>
              </a:rPr>
              <a:t>	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dreizehn</a:t>
            </a:r>
          </a:p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14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3200" dirty="0">
                <a:latin typeface="Arial Black" panose="020B0A04020102020204" pitchFamily="34" charset="0"/>
              </a:rPr>
              <a:t>	vier</a:t>
            </a:r>
            <a:r>
              <a:rPr lang="ru-RU" sz="3200" dirty="0">
                <a:latin typeface="Arial Black" panose="020B0A04020102020204" pitchFamily="34" charset="0"/>
              </a:rPr>
              <a:t>	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vierzehn</a:t>
            </a:r>
          </a:p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15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3200" dirty="0">
                <a:latin typeface="Arial Black" panose="020B0A04020102020204" pitchFamily="34" charset="0"/>
              </a:rPr>
              <a:t>	fünf</a:t>
            </a:r>
            <a:r>
              <a:rPr lang="ru-RU" sz="3200" dirty="0">
                <a:latin typeface="Arial Black" panose="020B0A04020102020204" pitchFamily="34" charset="0"/>
              </a:rPr>
              <a:t>	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fünfzehn</a:t>
            </a:r>
          </a:p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16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3200" dirty="0">
                <a:latin typeface="Arial Black" panose="020B0A04020102020204" pitchFamily="34" charset="0"/>
              </a:rPr>
              <a:t>	sechs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u="sng" dirty="0">
                <a:solidFill>
                  <a:srgbClr val="0070C0"/>
                </a:solidFill>
                <a:latin typeface="Arial Black" panose="020B0A04020102020204" pitchFamily="34" charset="0"/>
              </a:rPr>
              <a:t>sech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zehn</a:t>
            </a:r>
          </a:p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17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3200" dirty="0">
                <a:latin typeface="Arial Black" panose="020B0A04020102020204" pitchFamily="34" charset="0"/>
              </a:rPr>
              <a:t>	sieben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u="sng" dirty="0">
                <a:solidFill>
                  <a:srgbClr val="0070C0"/>
                </a:solidFill>
                <a:latin typeface="Arial Black" panose="020B0A04020102020204" pitchFamily="34" charset="0"/>
              </a:rPr>
              <a:t>sieb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zehn</a:t>
            </a:r>
          </a:p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18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3200" dirty="0">
                <a:latin typeface="Arial Black" panose="020B0A04020102020204" pitchFamily="34" charset="0"/>
              </a:rPr>
              <a:t>	acht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achtzehn</a:t>
            </a:r>
          </a:p>
          <a:p>
            <a:pPr marL="45720" indent="0">
              <a:buNone/>
            </a:pPr>
            <a:r>
              <a:rPr lang="de-DE" sz="3200" dirty="0">
                <a:latin typeface="Arial Black" panose="020B0A04020102020204" pitchFamily="34" charset="0"/>
              </a:rPr>
              <a:t>19 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3200" dirty="0">
                <a:latin typeface="Arial Black" panose="020B0A04020102020204" pitchFamily="34" charset="0"/>
              </a:rPr>
              <a:t>	neun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de-DE" sz="3200" dirty="0">
                <a:latin typeface="Arial Black" panose="020B0A04020102020204" pitchFamily="34" charset="0"/>
              </a:rPr>
              <a:t>zehn</a:t>
            </a:r>
            <a:r>
              <a:rPr lang="ru-RU" sz="3200" dirty="0">
                <a:latin typeface="Arial Black" panose="020B0A04020102020204" pitchFamily="34" charset="0"/>
              </a:rPr>
              <a:t>	</a:t>
            </a:r>
            <a:r>
              <a:rPr lang="ru-RU" sz="32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3200" dirty="0">
                <a:solidFill>
                  <a:srgbClr val="0070C0"/>
                </a:solidFill>
                <a:latin typeface="Arial Black" panose="020B0A04020102020204" pitchFamily="34" charset="0"/>
              </a:rPr>
              <a:t>neunzehn</a:t>
            </a:r>
          </a:p>
        </p:txBody>
      </p:sp>
    </p:spTree>
    <p:extLst>
      <p:ext uri="{BB962C8B-B14F-4D97-AF65-F5344CB8AC3E}">
        <p14:creationId xmlns:p14="http://schemas.microsoft.com/office/powerpoint/2010/main" val="390704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pPr algn="ctr"/>
            <a:r>
              <a:rPr lang="de-DE" sz="6600" dirty="0">
                <a:latin typeface="Algerian" panose="04020705040A02060702" pitchFamily="82" charset="0"/>
              </a:rPr>
              <a:t>Zahlen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20</a:t>
            </a:r>
            <a:r>
              <a:rPr lang="de-DE" sz="6600" dirty="0">
                <a:latin typeface="Algerian" panose="04020705040A02060702" pitchFamily="82" charset="0"/>
              </a:rPr>
              <a:t>,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30</a:t>
            </a:r>
            <a:r>
              <a:rPr lang="de-DE" sz="6600" dirty="0">
                <a:latin typeface="Algerian" panose="04020705040A02060702" pitchFamily="82" charset="0"/>
              </a:rPr>
              <a:t>,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40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latin typeface="Algerian" panose="04020705040A02060702" pitchFamily="82" charset="0"/>
              </a:rPr>
              <a:t>…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90</a:t>
            </a:r>
            <a:endParaRPr lang="en-US" sz="6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965960"/>
            <a:ext cx="9872871" cy="447922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</a:rPr>
              <a:t>	zwei</a:t>
            </a:r>
            <a:r>
              <a:rPr lang="ru-RU" sz="2800" dirty="0">
                <a:latin typeface="Arial Black" panose="020B0A04020102020204" pitchFamily="34" charset="0"/>
              </a:rPr>
              <a:t>	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u="sng" dirty="0">
                <a:solidFill>
                  <a:srgbClr val="0070C0"/>
                </a:solidFill>
                <a:latin typeface="Arial Black" panose="020B0A04020102020204" pitchFamily="34" charset="0"/>
              </a:rPr>
              <a:t>zwan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30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</a:rPr>
              <a:t>	drei</a:t>
            </a:r>
            <a:r>
              <a:rPr lang="ru-RU" sz="2800" dirty="0">
                <a:latin typeface="Arial Black" panose="020B0A04020102020204" pitchFamily="34" charset="0"/>
              </a:rPr>
              <a:t>	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 err="1">
                <a:latin typeface="Arial Black" panose="020B0A04020102020204" pitchFamily="34" charset="0"/>
              </a:rPr>
              <a:t>ßig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dreißig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40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vier</a:t>
            </a:r>
            <a:r>
              <a:rPr lang="ru-RU" sz="2800" dirty="0">
                <a:latin typeface="Arial Black" panose="020B0A04020102020204" pitchFamily="34" charset="0"/>
              </a:rPr>
              <a:t>	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 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vierzig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50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fünf</a:t>
            </a:r>
            <a:r>
              <a:rPr lang="ru-RU" sz="2800" dirty="0">
                <a:latin typeface="Arial Black" panose="020B0A04020102020204" pitchFamily="34" charset="0"/>
              </a:rPr>
              <a:t>	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 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fünfzig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60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sechs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 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u="sng" dirty="0">
                <a:solidFill>
                  <a:srgbClr val="0070C0"/>
                </a:solidFill>
                <a:latin typeface="Arial Black" panose="020B0A04020102020204" pitchFamily="34" charset="0"/>
              </a:rPr>
              <a:t>sech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70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sieben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 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u="sng" dirty="0">
                <a:solidFill>
                  <a:srgbClr val="0070C0"/>
                </a:solidFill>
                <a:latin typeface="Arial Black" panose="020B0A04020102020204" pitchFamily="34" charset="0"/>
              </a:rPr>
              <a:t>sieb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80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acht	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 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achtzig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90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neun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zig </a:t>
            </a:r>
            <a:r>
              <a:rPr lang="ru-RU" sz="2800" dirty="0">
                <a:latin typeface="Arial Black" panose="020B0A04020102020204" pitchFamily="34" charset="0"/>
              </a:rPr>
              <a:t>	</a:t>
            </a:r>
            <a:r>
              <a:rPr lang="de-DE" sz="2800" dirty="0">
                <a:latin typeface="Arial Black" panose="020B0A04020102020204" pitchFamily="34" charset="0"/>
              </a:rPr>
              <a:t>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	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neunzig</a:t>
            </a:r>
          </a:p>
        </p:txBody>
      </p:sp>
    </p:spTree>
    <p:extLst>
      <p:ext uri="{BB962C8B-B14F-4D97-AF65-F5344CB8AC3E}">
        <p14:creationId xmlns:p14="http://schemas.microsoft.com/office/powerpoint/2010/main" val="1328096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408373"/>
            <a:ext cx="9875520" cy="1083076"/>
          </a:xfrm>
          <a:solidFill>
            <a:srgbClr val="00B050"/>
          </a:solidFill>
        </p:spPr>
        <p:txBody>
          <a:bodyPr>
            <a:normAutofit/>
          </a:bodyPr>
          <a:lstStyle/>
          <a:p>
            <a:pPr algn="ctr"/>
            <a:r>
              <a:rPr lang="de-DE" sz="6600" dirty="0">
                <a:latin typeface="Algerian" panose="04020705040A02060702" pitchFamily="82" charset="0"/>
              </a:rPr>
              <a:t>Zahlen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21</a:t>
            </a:r>
            <a:r>
              <a:rPr lang="de-DE" sz="6600" dirty="0">
                <a:latin typeface="Algerian" panose="04020705040A02060702" pitchFamily="82" charset="0"/>
              </a:rPr>
              <a:t>,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22</a:t>
            </a:r>
            <a:r>
              <a:rPr lang="de-DE" sz="6600" dirty="0">
                <a:latin typeface="Algerian" panose="04020705040A02060702" pitchFamily="82" charset="0"/>
              </a:rPr>
              <a:t>,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23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latin typeface="Algerian" panose="04020705040A02060702" pitchFamily="82" charset="0"/>
              </a:rPr>
              <a:t>…</a:t>
            </a:r>
            <a:r>
              <a:rPr lang="de-DE" sz="6600" dirty="0">
                <a:solidFill>
                  <a:srgbClr val="0070C0"/>
                </a:solidFill>
                <a:latin typeface="Algerian" panose="04020705040A02060702" pitchFamily="82" charset="0"/>
              </a:rPr>
              <a:t> </a:t>
            </a:r>
            <a:r>
              <a:rPr lang="de-DE" sz="6600" dirty="0">
                <a:solidFill>
                  <a:schemeClr val="bg1"/>
                </a:solidFill>
                <a:latin typeface="Algerian" panose="04020705040A02060702" pitchFamily="82" charset="0"/>
              </a:rPr>
              <a:t>29</a:t>
            </a:r>
            <a:endParaRPr lang="en-US" sz="66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491449"/>
            <a:ext cx="10637668" cy="4953739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21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</a:rPr>
              <a:t>	ein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einundzwanzig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22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</a:rPr>
              <a:t>	zwei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zweiundzwanzig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23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</a:rPr>
              <a:t>	drei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dreiundzwanzig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24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vier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vierundzwanzig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25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fünf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fünfundzwanzig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26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sechs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sechsundzwanzig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27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sieben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siebenundzwanzig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28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acht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achtundzwanzig</a:t>
            </a:r>
          </a:p>
          <a:p>
            <a:pPr marL="45720" indent="0">
              <a:buNone/>
            </a:pPr>
            <a:r>
              <a:rPr lang="de-DE" sz="2800" dirty="0">
                <a:latin typeface="Arial Black" panose="020B0A04020102020204" pitchFamily="34" charset="0"/>
              </a:rPr>
              <a:t>29 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</a:t>
            </a:r>
            <a:r>
              <a:rPr lang="de-DE" sz="2800" dirty="0"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	neun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und 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+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de-DE" sz="2800" dirty="0">
                <a:latin typeface="Arial Black" panose="020B0A04020102020204" pitchFamily="34" charset="0"/>
              </a:rPr>
              <a:t>zwanzig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	</a:t>
            </a:r>
            <a:r>
              <a:rPr lang="ru-RU" sz="2800" dirty="0">
                <a:solidFill>
                  <a:srgbClr val="0070C0"/>
                </a:solidFill>
                <a:latin typeface="Arial Black" panose="020B0A04020102020204" pitchFamily="34" charset="0"/>
              </a:rPr>
              <a:t>=</a:t>
            </a:r>
            <a:r>
              <a:rPr lang="de-DE" sz="2800" dirty="0">
                <a:solidFill>
                  <a:srgbClr val="0070C0"/>
                </a:solidFill>
                <a:latin typeface="Arial Black" panose="020B0A04020102020204" pitchFamily="34" charset="0"/>
              </a:rPr>
              <a:t> neunundzwanzig</a:t>
            </a:r>
          </a:p>
          <a:p>
            <a:pPr marL="45720" indent="0">
              <a:buNone/>
            </a:pPr>
            <a:endParaRPr lang="de-DE" sz="2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33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4793105" cy="1294151"/>
          </a:xfrm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de-DE" sz="6600" dirty="0">
                <a:latin typeface="Algerian" panose="04020705040A02060702" pitchFamily="82" charset="0"/>
              </a:rPr>
              <a:t>Merke dir</a:t>
            </a:r>
            <a:r>
              <a:rPr lang="uk-UA" sz="6600" dirty="0">
                <a:latin typeface="Algerian" panose="04020705040A02060702" pitchFamily="82" charset="0"/>
              </a:rPr>
              <a:t>:</a:t>
            </a:r>
            <a:endParaRPr lang="en-US" sz="6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45720" indent="0" algn="ctr">
              <a:buNone/>
            </a:pPr>
            <a:r>
              <a:rPr lang="uk-UA" sz="8800" dirty="0">
                <a:latin typeface="Arial Black" panose="020B0A04020102020204" pitchFamily="34" charset="0"/>
              </a:rPr>
              <a:t>100</a:t>
            </a:r>
            <a:r>
              <a:rPr lang="de-DE" sz="8800" dirty="0">
                <a:latin typeface="Arial Black" panose="020B0A04020102020204" pitchFamily="34" charset="0"/>
              </a:rPr>
              <a:t> — </a:t>
            </a:r>
            <a:r>
              <a:rPr lang="de-DE" sz="8800" dirty="0">
                <a:solidFill>
                  <a:srgbClr val="0070C0"/>
                </a:solidFill>
                <a:latin typeface="Arial Black" panose="020B0A04020102020204" pitchFamily="34" charset="0"/>
              </a:rPr>
              <a:t>hundert</a:t>
            </a:r>
            <a:endParaRPr lang="en-US" sz="8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025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1" y="609600"/>
            <a:ext cx="3099216" cy="1069298"/>
          </a:xfrm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de-DE" sz="6600" dirty="0">
                <a:latin typeface="Algerian" panose="04020705040A02060702" pitchFamily="82" charset="0"/>
              </a:rPr>
              <a:t>Zähle:</a:t>
            </a:r>
            <a:endParaRPr lang="en-US" sz="6600" dirty="0">
              <a:latin typeface="Algerian" panose="04020705040A020607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12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12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13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19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19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13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20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30</a:t>
            </a:r>
          </a:p>
          <a:p>
            <a:endParaRPr lang="en-US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5024784" cy="4023360"/>
          </a:xfrm>
        </p:spPr>
        <p:txBody>
          <a:bodyPr>
            <a:normAutofit lnSpcReduction="10000"/>
          </a:bodyPr>
          <a:lstStyle/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30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40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40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50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60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50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80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70</a:t>
            </a:r>
          </a:p>
          <a:p>
            <a:r>
              <a:rPr lang="de-DE" sz="4000" dirty="0">
                <a:latin typeface="Arial Black" panose="020B0A04020102020204" pitchFamily="34" charset="0"/>
              </a:rPr>
              <a:t> von </a:t>
            </a:r>
            <a:r>
              <a:rPr lang="de-DE" sz="4800" dirty="0">
                <a:solidFill>
                  <a:srgbClr val="0070C0"/>
                </a:solidFill>
                <a:latin typeface="Arial Black" panose="020B0A04020102020204" pitchFamily="34" charset="0"/>
              </a:rPr>
              <a:t>100</a:t>
            </a:r>
            <a:r>
              <a:rPr lang="de-DE" sz="4000" dirty="0">
                <a:latin typeface="Arial Black" panose="020B0A04020102020204" pitchFamily="34" charset="0"/>
              </a:rPr>
              <a:t> bis </a:t>
            </a:r>
            <a:r>
              <a:rPr lang="de-DE" sz="5200" dirty="0">
                <a:solidFill>
                  <a:srgbClr val="0070C0"/>
                </a:solidFill>
                <a:latin typeface="Arial Black" panose="020B0A04020102020204" pitchFamily="34" charset="0"/>
              </a:rPr>
              <a:t>90</a:t>
            </a:r>
            <a:endParaRPr lang="en-US" sz="5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830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solidFill>
            <a:srgbClr val="00B050"/>
          </a:solidFill>
        </p:spPr>
        <p:txBody>
          <a:bodyPr/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Wie viele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Blätter sind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auf dem Bild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485" y="741285"/>
            <a:ext cx="5504156" cy="550415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solidFill>
            <a:srgbClr val="92D050"/>
          </a:solidFill>
        </p:spPr>
        <p:txBody>
          <a:bodyPr anchor="ctr">
            <a:normAutofit/>
          </a:bodyPr>
          <a:lstStyle/>
          <a:p>
            <a:pPr algn="ctr"/>
            <a:r>
              <a:rPr lang="de-DE" sz="9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9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67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solidFill>
            <a:srgbClr val="00B050"/>
          </a:solidFill>
        </p:spPr>
        <p:txBody>
          <a:bodyPr/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Wie viele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Tiere sind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auf dem Bild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solidFill>
            <a:srgbClr val="92D050"/>
          </a:solidFill>
        </p:spPr>
        <p:txBody>
          <a:bodyPr anchor="ctr">
            <a:normAutofit/>
          </a:bodyPr>
          <a:lstStyle/>
          <a:p>
            <a:pPr algn="ctr"/>
            <a:r>
              <a:rPr lang="de-DE" sz="9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9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587" y="661387"/>
            <a:ext cx="5734974" cy="5734974"/>
          </a:xfrm>
        </p:spPr>
      </p:pic>
    </p:spTree>
    <p:extLst>
      <p:ext uri="{BB962C8B-B14F-4D97-AF65-F5344CB8AC3E}">
        <p14:creationId xmlns:p14="http://schemas.microsoft.com/office/powerpoint/2010/main" val="425143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solidFill>
            <a:srgbClr val="00B050"/>
          </a:solidFill>
        </p:spPr>
        <p:txBody>
          <a:bodyPr/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Wie viele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Dinos sind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auf dem Bild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solidFill>
            <a:srgbClr val="92D050"/>
          </a:solidFill>
        </p:spPr>
        <p:txBody>
          <a:bodyPr anchor="ctr">
            <a:normAutofit/>
          </a:bodyPr>
          <a:lstStyle/>
          <a:p>
            <a:pPr algn="ctr"/>
            <a:r>
              <a:rPr lang="de-DE" sz="9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9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577" y="296032"/>
            <a:ext cx="4643022" cy="6259981"/>
          </a:xfrm>
        </p:spPr>
      </p:pic>
    </p:spTree>
    <p:extLst>
      <p:ext uri="{BB962C8B-B14F-4D97-AF65-F5344CB8AC3E}">
        <p14:creationId xmlns:p14="http://schemas.microsoft.com/office/powerpoint/2010/main" val="825715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solidFill>
            <a:srgbClr val="00B050"/>
          </a:solidFill>
        </p:spPr>
        <p:txBody>
          <a:bodyPr/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Wie viele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Geschenke sind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auf dem Bild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solidFill>
            <a:srgbClr val="92D050"/>
          </a:solidFill>
        </p:spPr>
        <p:txBody>
          <a:bodyPr anchor="ctr">
            <a:normAutofit/>
          </a:bodyPr>
          <a:lstStyle/>
          <a:p>
            <a:pPr algn="ctr"/>
            <a:r>
              <a:rPr lang="de-DE" sz="9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9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443" y="599243"/>
            <a:ext cx="5526349" cy="5526349"/>
          </a:xfrm>
        </p:spPr>
      </p:pic>
    </p:spTree>
    <p:extLst>
      <p:ext uri="{BB962C8B-B14F-4D97-AF65-F5344CB8AC3E}">
        <p14:creationId xmlns:p14="http://schemas.microsoft.com/office/powerpoint/2010/main" val="67627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479395"/>
            <a:ext cx="4778115" cy="1004632"/>
          </a:xfrm>
          <a:solidFill>
            <a:srgbClr val="00B050"/>
          </a:solidFill>
        </p:spPr>
        <p:txBody>
          <a:bodyPr>
            <a:noAutofit/>
          </a:bodyPr>
          <a:lstStyle/>
          <a:p>
            <a:r>
              <a:rPr lang="de-DE" sz="6600" dirty="0">
                <a:latin typeface="Algerian" panose="04020705040A02060702" pitchFamily="82" charset="0"/>
              </a:rPr>
              <a:t>Antworte:</a:t>
            </a:r>
            <a:endParaRPr lang="en-US" sz="6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2" y="1811045"/>
            <a:ext cx="11061578" cy="4545367"/>
          </a:xfrm>
        </p:spPr>
        <p:txBody>
          <a:bodyPr>
            <a:normAutofit/>
          </a:bodyPr>
          <a:lstStyle/>
          <a:p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Wie alt bist du? 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</a:p>
          <a:p>
            <a:pPr marL="45720" indent="0">
              <a:buNone/>
            </a:pP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			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Ich bin … Jahre alt.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Wie alt sind deine Verwandten? 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</a:p>
          <a:p>
            <a:pPr marL="2271400" lvl="8" indent="0">
              <a:buNone/>
            </a:pP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	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Mein/Meine … ist … Jahre alt.</a:t>
            </a:r>
            <a:endParaRPr lang="de-DE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Wie viele Geschenke wünschst du dir zum Geburtstag? 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</a:p>
          <a:p>
            <a:pPr marL="45720" indent="0">
              <a:buNone/>
            </a:pP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</a:t>
            </a:r>
            <a:r>
              <a:rPr lang="de-DE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Zum Geburtstag wünsche ich mir … Geschenke.</a:t>
            </a:r>
            <a:endParaRPr lang="en-US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08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Базис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192</TotalTime>
  <Words>520</Words>
  <Application>Microsoft Office PowerPoint</Application>
  <PresentationFormat>Широкоэкранный</PresentationFormat>
  <Paragraphs>70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Algerian</vt:lpstr>
      <vt:lpstr>Arial</vt:lpstr>
      <vt:lpstr>Arial Black</vt:lpstr>
      <vt:lpstr>Book Antiqua</vt:lpstr>
      <vt:lpstr>Corbel</vt:lpstr>
      <vt:lpstr>Базис</vt:lpstr>
      <vt:lpstr>zahlen</vt:lpstr>
      <vt:lpstr>Zahlen von 1 bis 12</vt:lpstr>
      <vt:lpstr>Zahlen von 13 bis 19</vt:lpstr>
      <vt:lpstr>Zahlen 20, 30, 40 … 90</vt:lpstr>
      <vt:lpstr>Zahlen 21, 22, 23 … 29</vt:lpstr>
      <vt:lpstr>Merke dir:</vt:lpstr>
      <vt:lpstr>Zähle:</vt:lpstr>
      <vt:lpstr>Wie viele Blätter sind auf dem Bild</vt:lpstr>
      <vt:lpstr>Wie viele Tiere sind auf dem Bild</vt:lpstr>
      <vt:lpstr>Wie viele Dinos sind auf dem Bild</vt:lpstr>
      <vt:lpstr>Wie viele Geschenke sind auf dem Bild</vt:lpstr>
      <vt:lpstr>Antworte: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zahlen</dc:title>
  <dc:creator>Zaharchenko</dc:creator>
  <cp:lastModifiedBy>ADMIN</cp:lastModifiedBy>
  <cp:revision>18</cp:revision>
  <dcterms:created xsi:type="dcterms:W3CDTF">2020-08-27T12:48:33Z</dcterms:created>
  <dcterms:modified xsi:type="dcterms:W3CDTF">2020-08-31T10:36:23Z</dcterms:modified>
</cp:coreProperties>
</file>