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embeddedFontLst>
    <p:embeddedFont>
      <p:font typeface="Candara" panose="020E0502030303020204" pitchFamily="34" charset="0"/>
      <p:regular r:id="rId12"/>
      <p:bold r:id="rId13"/>
      <p:italic r:id="rId14"/>
      <p:boldItalic r:id="rId15"/>
    </p:embeddedFont>
    <p:embeddedFont>
      <p:font typeface="Georgia" panose="02040502050405020303" pitchFamily="18" charset="0"/>
      <p:regular r:id="rId16"/>
      <p:bold r:id="rId17"/>
      <p:italic r:id="rId18"/>
      <p:boldItalic r:id="rId19"/>
    </p:embeddedFont>
    <p:embeddedFont>
      <p:font typeface="Lora" panose="020B0604020202020204" charset="-52"/>
      <p:regular r:id="rId20"/>
      <p:bold r:id="rId21"/>
      <p:italic r:id="rId22"/>
      <p:boldItalic r:id="rId23"/>
    </p:embeddedFont>
    <p:embeddedFont>
      <p:font typeface="Roboto" panose="020B0604020202020204" charset="0"/>
      <p:regular r:id="rId24"/>
      <p:bold r:id="rId25"/>
      <p:italic r:id="rId26"/>
      <p:boldItalic r:id="rId2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78" y="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font" Target="fonts/font15.fntdata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font" Target="fonts/font16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8d54d2a81a_0_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8d54d2a81a_0_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8d54d2a81a_0_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8d54d2a81a_0_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8d54d2a81a_0_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8d54d2a81a_0_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8d54d2a81a_0_1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8d54d2a81a_0_1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8d54d2a81a_0_1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8d54d2a81a_0_1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8d54d2a81a_0_1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8d54d2a81a_0_1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8d54d2a81a_0_1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8d54d2a81a_0_1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8d54d2a81a_0_1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8d54d2a81a_0_1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6098378" y="7"/>
            <a:ext cx="3045625" cy="2707359"/>
            <a:chOff x="6098378" y="5"/>
            <a:chExt cx="3045625" cy="2030570"/>
          </a:xfrm>
        </p:grpSpPr>
        <p:sp>
          <p:nvSpPr>
            <p:cNvPr id="11" name="Google Shape;11;p2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2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598100" y="2366963"/>
            <a:ext cx="8222100" cy="1118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598088" y="3621217"/>
            <a:ext cx="8222100" cy="5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ldNum" idx="12"/>
          </p:nvPr>
        </p:nvSpPr>
        <p:spPr>
          <a:xfrm>
            <a:off x="8460431" y="6201587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3"/>
          <p:cNvGrpSpPr/>
          <p:nvPr/>
        </p:nvGrpSpPr>
        <p:grpSpPr>
          <a:xfrm>
            <a:off x="6098378" y="7"/>
            <a:ext cx="3045625" cy="2707359"/>
            <a:chOff x="6098378" y="5"/>
            <a:chExt cx="3045625" cy="2030570"/>
          </a:xfrm>
        </p:grpSpPr>
        <p:sp>
          <p:nvSpPr>
            <p:cNvPr id="21" name="Google Shape;21;p3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3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3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3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3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6" name="Google Shape;26;p3"/>
          <p:cNvSpPr txBox="1">
            <a:spLocks noGrp="1"/>
          </p:cNvSpPr>
          <p:nvPr>
            <p:ph type="title"/>
          </p:nvPr>
        </p:nvSpPr>
        <p:spPr>
          <a:xfrm>
            <a:off x="598100" y="2869796"/>
            <a:ext cx="8222100" cy="1118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sldNum" idx="12"/>
          </p:nvPr>
        </p:nvSpPr>
        <p:spPr>
          <a:xfrm>
            <a:off x="8460431" y="6201587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oogle Shape;29;p4"/>
          <p:cNvGrpSpPr/>
          <p:nvPr/>
        </p:nvGrpSpPr>
        <p:grpSpPr>
          <a:xfrm>
            <a:off x="0" y="5204762"/>
            <a:ext cx="9144000" cy="1653192"/>
            <a:chOff x="0" y="3903669"/>
            <a:chExt cx="9144000" cy="1239925"/>
          </a:xfrm>
        </p:grpSpPr>
        <p:sp>
          <p:nvSpPr>
            <p:cNvPr id="30" name="Google Shape;30;p4"/>
            <p:cNvSpPr/>
            <p:nvPr/>
          </p:nvSpPr>
          <p:spPr>
            <a:xfrm>
              <a:off x="8154895" y="3903669"/>
              <a:ext cx="989100" cy="9879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4"/>
            <p:cNvSpPr/>
            <p:nvPr/>
          </p:nvSpPr>
          <p:spPr>
            <a:xfrm flipH="1">
              <a:off x="6181163" y="3903669"/>
              <a:ext cx="989100" cy="9879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170274" y="3903669"/>
              <a:ext cx="989100" cy="9879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4"/>
            <p:cNvSpPr/>
            <p:nvPr/>
          </p:nvSpPr>
          <p:spPr>
            <a:xfrm rot="10800000">
              <a:off x="8154757" y="3903682"/>
              <a:ext cx="989100" cy="9879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4"/>
            <p:cNvSpPr/>
            <p:nvPr/>
          </p:nvSpPr>
          <p:spPr>
            <a:xfrm>
              <a:off x="0" y="4891594"/>
              <a:ext cx="9144000" cy="2520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5" name="Google Shape;35;p4"/>
          <p:cNvSpPr txBox="1">
            <a:spLocks noGrp="1"/>
          </p:cNvSpPr>
          <p:nvPr>
            <p:ph type="title"/>
          </p:nvPr>
        </p:nvSpPr>
        <p:spPr>
          <a:xfrm>
            <a:off x="311700" y="546667"/>
            <a:ext cx="8520600" cy="81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4"/>
          <p:cNvSpPr txBox="1">
            <a:spLocks noGrp="1"/>
          </p:cNvSpPr>
          <p:nvPr>
            <p:ph type="body" idx="1"/>
          </p:nvPr>
        </p:nvSpPr>
        <p:spPr>
          <a:xfrm>
            <a:off x="311700" y="1639833"/>
            <a:ext cx="8520600" cy="445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7" name="Google Shape;37;p4"/>
          <p:cNvSpPr txBox="1">
            <a:spLocks noGrp="1"/>
          </p:cNvSpPr>
          <p:nvPr>
            <p:ph type="sldNum" idx="12"/>
          </p:nvPr>
        </p:nvSpPr>
        <p:spPr>
          <a:xfrm>
            <a:off x="8460431" y="6201587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5"/>
          <p:cNvSpPr txBox="1">
            <a:spLocks noGrp="1"/>
          </p:cNvSpPr>
          <p:nvPr>
            <p:ph type="title"/>
          </p:nvPr>
        </p:nvSpPr>
        <p:spPr>
          <a:xfrm>
            <a:off x="311700" y="546667"/>
            <a:ext cx="8520600" cy="81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5"/>
          <p:cNvSpPr txBox="1">
            <a:spLocks noGrp="1"/>
          </p:cNvSpPr>
          <p:nvPr>
            <p:ph type="body" idx="1"/>
          </p:nvPr>
        </p:nvSpPr>
        <p:spPr>
          <a:xfrm>
            <a:off x="311700" y="1639967"/>
            <a:ext cx="3999900" cy="445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1" name="Google Shape;41;p5"/>
          <p:cNvSpPr txBox="1">
            <a:spLocks noGrp="1"/>
          </p:cNvSpPr>
          <p:nvPr>
            <p:ph type="body" idx="2"/>
          </p:nvPr>
        </p:nvSpPr>
        <p:spPr>
          <a:xfrm>
            <a:off x="4832400" y="1639967"/>
            <a:ext cx="3999900" cy="445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sldNum" idx="12"/>
          </p:nvPr>
        </p:nvSpPr>
        <p:spPr>
          <a:xfrm>
            <a:off x="8460431" y="6201587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6"/>
          <p:cNvSpPr txBox="1">
            <a:spLocks noGrp="1"/>
          </p:cNvSpPr>
          <p:nvPr>
            <p:ph type="title"/>
          </p:nvPr>
        </p:nvSpPr>
        <p:spPr>
          <a:xfrm>
            <a:off x="311700" y="546667"/>
            <a:ext cx="8520600" cy="81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sldNum" idx="12"/>
          </p:nvPr>
        </p:nvSpPr>
        <p:spPr>
          <a:xfrm>
            <a:off x="8460431" y="6201587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7"/>
          <p:cNvSpPr txBox="1">
            <a:spLocks noGrp="1"/>
          </p:cNvSpPr>
          <p:nvPr>
            <p:ph type="title"/>
          </p:nvPr>
        </p:nvSpPr>
        <p:spPr>
          <a:xfrm>
            <a:off x="311700" y="740800"/>
            <a:ext cx="2808000" cy="100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body" idx="1"/>
          </p:nvPr>
        </p:nvSpPr>
        <p:spPr>
          <a:xfrm>
            <a:off x="311700" y="1954405"/>
            <a:ext cx="2808000" cy="413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8460431" y="6201587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4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Google Shape;51;p8"/>
          <p:cNvGrpSpPr/>
          <p:nvPr/>
        </p:nvGrpSpPr>
        <p:grpSpPr>
          <a:xfrm>
            <a:off x="6098378" y="7"/>
            <a:ext cx="3045625" cy="2707359"/>
            <a:chOff x="6098378" y="5"/>
            <a:chExt cx="3045625" cy="2030570"/>
          </a:xfrm>
        </p:grpSpPr>
        <p:sp>
          <p:nvSpPr>
            <p:cNvPr id="52" name="Google Shape;52;p8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8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8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8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8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7" name="Google Shape;57;p8"/>
          <p:cNvSpPr txBox="1">
            <a:spLocks noGrp="1"/>
          </p:cNvSpPr>
          <p:nvPr>
            <p:ph type="title"/>
          </p:nvPr>
        </p:nvSpPr>
        <p:spPr>
          <a:xfrm>
            <a:off x="490250" y="701800"/>
            <a:ext cx="5618700" cy="545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8" name="Google Shape;58;p8"/>
          <p:cNvSpPr txBox="1">
            <a:spLocks noGrp="1"/>
          </p:cNvSpPr>
          <p:nvPr>
            <p:ph type="sldNum" idx="12"/>
          </p:nvPr>
        </p:nvSpPr>
        <p:spPr>
          <a:xfrm>
            <a:off x="8460431" y="6201587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9"/>
          <p:cNvSpPr/>
          <p:nvPr/>
        </p:nvSpPr>
        <p:spPr>
          <a:xfrm>
            <a:off x="4572000" y="-233"/>
            <a:ext cx="4572000" cy="6858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1" name="Google Shape;61;p9"/>
          <p:cNvCxnSpPr/>
          <p:nvPr/>
        </p:nvCxnSpPr>
        <p:spPr>
          <a:xfrm>
            <a:off x="5029675" y="59940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2" name="Google Shape;62;p9"/>
          <p:cNvSpPr txBox="1">
            <a:spLocks noGrp="1"/>
          </p:cNvSpPr>
          <p:nvPr>
            <p:ph type="title"/>
          </p:nvPr>
        </p:nvSpPr>
        <p:spPr>
          <a:xfrm>
            <a:off x="265500" y="1534800"/>
            <a:ext cx="4045200" cy="2085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subTitle" idx="1"/>
          </p:nvPr>
        </p:nvSpPr>
        <p:spPr>
          <a:xfrm>
            <a:off x="265500" y="3692002"/>
            <a:ext cx="4045200" cy="1692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body" idx="2"/>
          </p:nvPr>
        </p:nvSpPr>
        <p:spPr>
          <a:xfrm>
            <a:off x="4939500" y="965600"/>
            <a:ext cx="3837000" cy="4926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5" name="Google Shape;65;p9"/>
          <p:cNvSpPr txBox="1">
            <a:spLocks noGrp="1"/>
          </p:cNvSpPr>
          <p:nvPr>
            <p:ph type="sldNum" idx="12"/>
          </p:nvPr>
        </p:nvSpPr>
        <p:spPr>
          <a:xfrm>
            <a:off x="8460431" y="6201587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0"/>
          <p:cNvSpPr txBox="1">
            <a:spLocks noGrp="1"/>
          </p:cNvSpPr>
          <p:nvPr>
            <p:ph type="body" idx="1"/>
          </p:nvPr>
        </p:nvSpPr>
        <p:spPr>
          <a:xfrm>
            <a:off x="319500" y="5640767"/>
            <a:ext cx="5998800" cy="798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sldNum" idx="12"/>
          </p:nvPr>
        </p:nvSpPr>
        <p:spPr>
          <a:xfrm>
            <a:off x="8460431" y="6201587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dk1"/>
        </a:solid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oogle Shape;70;p11"/>
          <p:cNvGrpSpPr/>
          <p:nvPr/>
        </p:nvGrpSpPr>
        <p:grpSpPr>
          <a:xfrm>
            <a:off x="6098378" y="7"/>
            <a:ext cx="3045625" cy="2707359"/>
            <a:chOff x="6098378" y="5"/>
            <a:chExt cx="3045625" cy="2030570"/>
          </a:xfrm>
        </p:grpSpPr>
        <p:sp>
          <p:nvSpPr>
            <p:cNvPr id="71" name="Google Shape;71;p11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11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11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4;p11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11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6" name="Google Shape;76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674733"/>
            <a:ext cx="8520600" cy="2707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7" name="Google Shape;77;p11"/>
          <p:cNvSpPr txBox="1">
            <a:spLocks noGrp="1"/>
          </p:cNvSpPr>
          <p:nvPr>
            <p:ph type="body" idx="1"/>
          </p:nvPr>
        </p:nvSpPr>
        <p:spPr>
          <a:xfrm>
            <a:off x="311700" y="4492300"/>
            <a:ext cx="8520600" cy="170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8" name="Google Shape;78;p11"/>
          <p:cNvSpPr txBox="1">
            <a:spLocks noGrp="1"/>
          </p:cNvSpPr>
          <p:nvPr>
            <p:ph type="sldNum" idx="12"/>
          </p:nvPr>
        </p:nvSpPr>
        <p:spPr>
          <a:xfrm>
            <a:off x="8460431" y="6201587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2"/>
          <p:cNvSpPr txBox="1">
            <a:spLocks noGrp="1"/>
          </p:cNvSpPr>
          <p:nvPr>
            <p:ph type="sldNum" idx="12"/>
          </p:nvPr>
        </p:nvSpPr>
        <p:spPr>
          <a:xfrm>
            <a:off x="8460431" y="6201587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geometric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546667"/>
            <a:ext cx="8520600" cy="81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639833"/>
            <a:ext cx="8520600" cy="445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60431" y="6201587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3"/>
          <p:cNvSpPr txBox="1">
            <a:spLocks noGrp="1"/>
          </p:cNvSpPr>
          <p:nvPr>
            <p:ph type="ctrTitle"/>
          </p:nvPr>
        </p:nvSpPr>
        <p:spPr>
          <a:xfrm>
            <a:off x="598100" y="2366963"/>
            <a:ext cx="7836037" cy="1118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6600" i="1" dirty="0">
                <a:solidFill>
                  <a:srgbClr val="000000"/>
                </a:solidFill>
                <a:highlight>
                  <a:srgbClr val="6D9EEB"/>
                </a:highlight>
                <a:latin typeface="Candara" panose="020E0502030303020204" pitchFamily="34" charset="0"/>
                <a:ea typeface="Comic Sans MS"/>
                <a:cs typeface="Comic Sans MS"/>
                <a:sym typeface="Comic Sans MS"/>
              </a:rPr>
              <a:t>WOHER KOMMST DU?</a:t>
            </a:r>
            <a:endParaRPr sz="6600" i="1" dirty="0">
              <a:solidFill>
                <a:srgbClr val="000000"/>
              </a:solidFill>
              <a:highlight>
                <a:srgbClr val="6D9EEB"/>
              </a:highlight>
              <a:latin typeface="Candara" panose="020E0502030303020204" pitchFamily="34" charset="0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86" name="Google Shape;86;p13"/>
          <p:cNvSpPr txBox="1">
            <a:spLocks noGrp="1"/>
          </p:cNvSpPr>
          <p:nvPr>
            <p:ph type="subTitle" idx="1"/>
          </p:nvPr>
        </p:nvSpPr>
        <p:spPr>
          <a:xfrm>
            <a:off x="598088" y="3621217"/>
            <a:ext cx="8222100" cy="5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500"/>
              <a:t>Präsentation zu Stunde 1</a:t>
            </a:r>
            <a:endParaRPr sz="25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4"/>
          <p:cNvSpPr txBox="1">
            <a:spLocks noGrp="1"/>
          </p:cNvSpPr>
          <p:nvPr>
            <p:ph type="title"/>
          </p:nvPr>
        </p:nvSpPr>
        <p:spPr>
          <a:xfrm>
            <a:off x="311700" y="546667"/>
            <a:ext cx="8520600" cy="81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000" dirty="0"/>
              <a:t>Як правильно відповісти?</a:t>
            </a:r>
            <a:endParaRPr sz="4000" dirty="0"/>
          </a:p>
        </p:txBody>
      </p:sp>
      <p:sp>
        <p:nvSpPr>
          <p:cNvPr id="92" name="Google Shape;92;p14"/>
          <p:cNvSpPr txBox="1">
            <a:spLocks noGrp="1"/>
          </p:cNvSpPr>
          <p:nvPr>
            <p:ph type="body" idx="1"/>
          </p:nvPr>
        </p:nvSpPr>
        <p:spPr>
          <a:xfrm>
            <a:off x="311700" y="1639833"/>
            <a:ext cx="8520600" cy="445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100" dirty="0"/>
              <a:t>На запитання</a:t>
            </a:r>
            <a:endParaRPr sz="3100" dirty="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3500" b="1" dirty="0">
                <a:solidFill>
                  <a:srgbClr val="9900FF"/>
                </a:solidFill>
                <a:latin typeface="Lora"/>
                <a:ea typeface="Lora"/>
                <a:cs typeface="Lora"/>
                <a:sym typeface="Lora"/>
              </a:rPr>
              <a:t>Wie heißt du? / Wie ist dein Name?</a:t>
            </a:r>
            <a:endParaRPr sz="3500" b="1" dirty="0">
              <a:solidFill>
                <a:srgbClr val="9900FF"/>
              </a:solidFill>
              <a:latin typeface="Lora"/>
              <a:ea typeface="Lora"/>
              <a:cs typeface="Lora"/>
              <a:sym typeface="Lora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3100" dirty="0"/>
              <a:t>називаємо ім’я:</a:t>
            </a:r>
            <a:endParaRPr sz="3100" dirty="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ru" sz="3500" b="1" dirty="0">
                <a:solidFill>
                  <a:srgbClr val="9900FF"/>
                </a:solidFill>
                <a:latin typeface="Lora"/>
                <a:ea typeface="Lora"/>
                <a:cs typeface="Lora"/>
                <a:sym typeface="Lora"/>
              </a:rPr>
              <a:t>Ich heiße </a:t>
            </a:r>
            <a:r>
              <a:rPr lang="ru" sz="3500" b="1" dirty="0">
                <a:solidFill>
                  <a:srgbClr val="FF00FF"/>
                </a:solidFill>
                <a:latin typeface="Lora"/>
                <a:ea typeface="Lora"/>
                <a:cs typeface="Lora"/>
                <a:sym typeface="Lora"/>
              </a:rPr>
              <a:t>Anna</a:t>
            </a:r>
            <a:r>
              <a:rPr lang="ru" sz="3500" b="1" dirty="0">
                <a:solidFill>
                  <a:srgbClr val="9900FF"/>
                </a:solidFill>
                <a:latin typeface="Lora"/>
                <a:ea typeface="Lora"/>
                <a:cs typeface="Lora"/>
                <a:sym typeface="Lora"/>
              </a:rPr>
              <a:t>. / Mein Name ist </a:t>
            </a:r>
            <a:r>
              <a:rPr lang="ru" sz="3500" b="1" dirty="0">
                <a:solidFill>
                  <a:srgbClr val="FF00FF"/>
                </a:solidFill>
                <a:latin typeface="Lora"/>
                <a:ea typeface="Lora"/>
                <a:cs typeface="Lora"/>
                <a:sym typeface="Lora"/>
              </a:rPr>
              <a:t>Ben</a:t>
            </a:r>
            <a:r>
              <a:rPr lang="ru" sz="3500" b="1" dirty="0">
                <a:solidFill>
                  <a:srgbClr val="9900FF"/>
                </a:solidFill>
                <a:latin typeface="Lora"/>
                <a:ea typeface="Lora"/>
                <a:cs typeface="Lora"/>
                <a:sym typeface="Lora"/>
              </a:rPr>
              <a:t>.</a:t>
            </a:r>
            <a:endParaRPr sz="3500" b="1" dirty="0">
              <a:solidFill>
                <a:srgbClr val="9900FF"/>
              </a:solidFill>
              <a:latin typeface="Lora"/>
              <a:ea typeface="Lora"/>
              <a:cs typeface="Lora"/>
              <a:sym typeface="Lor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title"/>
          </p:nvPr>
        </p:nvSpPr>
        <p:spPr>
          <a:xfrm>
            <a:off x="311700" y="523692"/>
            <a:ext cx="8520600" cy="81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Zum Beispiel:</a:t>
            </a:r>
            <a:endParaRPr/>
          </a:p>
        </p:txBody>
      </p:sp>
      <p:sp>
        <p:nvSpPr>
          <p:cNvPr id="98" name="Google Shape;98;p15"/>
          <p:cNvSpPr txBox="1">
            <a:spLocks noGrp="1"/>
          </p:cNvSpPr>
          <p:nvPr>
            <p:ph type="body" idx="1"/>
          </p:nvPr>
        </p:nvSpPr>
        <p:spPr>
          <a:xfrm>
            <a:off x="311700" y="1639833"/>
            <a:ext cx="8520600" cy="445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 dirty="0"/>
          </a:p>
        </p:txBody>
      </p:sp>
      <p:pic>
        <p:nvPicPr>
          <p:cNvPr id="99" name="Google Shape;9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41438" y="1829700"/>
            <a:ext cx="3431374" cy="426212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Облачко с текстом: прямоугольное со скругленными углами 1">
            <a:extLst>
              <a:ext uri="{FF2B5EF4-FFF2-40B4-BE49-F238E27FC236}">
                <a16:creationId xmlns:a16="http://schemas.microsoft.com/office/drawing/2014/main" id="{AFE500F5-0668-45B4-8F3E-333C1988265A}"/>
              </a:ext>
            </a:extLst>
          </p:cNvPr>
          <p:cNvSpPr/>
          <p:nvPr/>
        </p:nvSpPr>
        <p:spPr>
          <a:xfrm>
            <a:off x="311700" y="1639833"/>
            <a:ext cx="2274350" cy="1428220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spcAft>
                <a:spcPts val="1600"/>
              </a:spcAft>
              <a:buNone/>
            </a:pPr>
            <a:r>
              <a:rPr lang="de-DE" sz="2800" i="1" dirty="0">
                <a:latin typeface="Georgia"/>
                <a:ea typeface="Georgia"/>
                <a:cs typeface="Georgia"/>
                <a:sym typeface="Georgia"/>
              </a:rPr>
              <a:t>Wie ist dein Name?</a:t>
            </a:r>
          </a:p>
        </p:txBody>
      </p:sp>
      <p:sp>
        <p:nvSpPr>
          <p:cNvPr id="3" name="Облачко с текстом: прямоугольное со скругленными углами 2">
            <a:extLst>
              <a:ext uri="{FF2B5EF4-FFF2-40B4-BE49-F238E27FC236}">
                <a16:creationId xmlns:a16="http://schemas.microsoft.com/office/drawing/2014/main" id="{E65AB46F-B99A-45A5-818B-7D7B283C0915}"/>
              </a:ext>
            </a:extLst>
          </p:cNvPr>
          <p:cNvSpPr/>
          <p:nvPr/>
        </p:nvSpPr>
        <p:spPr>
          <a:xfrm>
            <a:off x="6328201" y="2478506"/>
            <a:ext cx="2274350" cy="1395662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de-DE" sz="2800" i="1" dirty="0">
                <a:latin typeface="Georgia"/>
                <a:ea typeface="Georgia"/>
                <a:cs typeface="Georgia"/>
                <a:sym typeface="Georgia"/>
              </a:rPr>
              <a:t>Mein Name ist Eva.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311700" y="546667"/>
            <a:ext cx="8520600" cy="81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000" dirty="0"/>
              <a:t>Як правильно відповісти?</a:t>
            </a:r>
            <a:endParaRPr sz="4000" dirty="0"/>
          </a:p>
        </p:txBody>
      </p:sp>
      <p:sp>
        <p:nvSpPr>
          <p:cNvPr id="107" name="Google Shape;107;p16"/>
          <p:cNvSpPr txBox="1">
            <a:spLocks noGrp="1"/>
          </p:cNvSpPr>
          <p:nvPr>
            <p:ph type="body" idx="1"/>
          </p:nvPr>
        </p:nvSpPr>
        <p:spPr>
          <a:xfrm>
            <a:off x="311700" y="1639833"/>
            <a:ext cx="8520600" cy="445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100" dirty="0"/>
              <a:t>На запитання</a:t>
            </a:r>
            <a:endParaRPr sz="3100" dirty="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3200" b="1" dirty="0">
                <a:solidFill>
                  <a:srgbClr val="9900FF"/>
                </a:solidFill>
                <a:latin typeface="Lora"/>
                <a:ea typeface="Lora"/>
                <a:cs typeface="Lora"/>
                <a:sym typeface="Lora"/>
              </a:rPr>
              <a:t>Wo lebst du?</a:t>
            </a:r>
            <a:endParaRPr sz="3200" b="1" dirty="0">
              <a:solidFill>
                <a:srgbClr val="9900FF"/>
              </a:solidFill>
              <a:latin typeface="Lora"/>
              <a:ea typeface="Lora"/>
              <a:cs typeface="Lora"/>
              <a:sym typeface="Lora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3100" dirty="0"/>
              <a:t>називаємо країну або населений пункт, вживаємо слово з “IN”:</a:t>
            </a:r>
            <a:endParaRPr sz="3100" dirty="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ru" sz="3100" b="1" dirty="0">
                <a:solidFill>
                  <a:srgbClr val="9900FF"/>
                </a:solidFill>
                <a:latin typeface="Lora"/>
                <a:ea typeface="Lora"/>
                <a:cs typeface="Lora"/>
                <a:sym typeface="Lora"/>
              </a:rPr>
              <a:t>Ich lebe </a:t>
            </a:r>
            <a:r>
              <a:rPr lang="ru" sz="3100" b="1" dirty="0">
                <a:solidFill>
                  <a:srgbClr val="FF00FF"/>
                </a:solidFill>
                <a:latin typeface="Lora"/>
                <a:ea typeface="Lora"/>
                <a:cs typeface="Lora"/>
                <a:sym typeface="Lora"/>
              </a:rPr>
              <a:t>in Deutschland</a:t>
            </a:r>
            <a:r>
              <a:rPr lang="ru" sz="3100" b="1" dirty="0">
                <a:solidFill>
                  <a:srgbClr val="9900FF"/>
                </a:solidFill>
                <a:latin typeface="Lora"/>
                <a:ea typeface="Lora"/>
                <a:cs typeface="Lora"/>
                <a:sym typeface="Lora"/>
              </a:rPr>
              <a:t>. / Ich lebe </a:t>
            </a:r>
            <a:r>
              <a:rPr lang="ru" sz="3100" b="1" dirty="0">
                <a:solidFill>
                  <a:srgbClr val="FF00FF"/>
                </a:solidFill>
                <a:latin typeface="Lora"/>
                <a:ea typeface="Lora"/>
                <a:cs typeface="Lora"/>
                <a:sym typeface="Lora"/>
              </a:rPr>
              <a:t>in Bonn</a:t>
            </a:r>
            <a:r>
              <a:rPr lang="ru" sz="3100" b="1" dirty="0">
                <a:solidFill>
                  <a:srgbClr val="9900FF"/>
                </a:solidFill>
                <a:latin typeface="Lora"/>
                <a:ea typeface="Lora"/>
                <a:cs typeface="Lora"/>
                <a:sym typeface="Lora"/>
              </a:rPr>
              <a:t>.</a:t>
            </a:r>
            <a:endParaRPr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7"/>
          <p:cNvSpPr txBox="1">
            <a:spLocks noGrp="1"/>
          </p:cNvSpPr>
          <p:nvPr>
            <p:ph type="title"/>
          </p:nvPr>
        </p:nvSpPr>
        <p:spPr>
          <a:xfrm>
            <a:off x="311700" y="546667"/>
            <a:ext cx="8520600" cy="81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Zum Beispiel:</a:t>
            </a:r>
            <a:endParaRPr/>
          </a:p>
        </p:txBody>
      </p:sp>
      <p:sp>
        <p:nvSpPr>
          <p:cNvPr id="113" name="Google Shape;113;p17"/>
          <p:cNvSpPr txBox="1">
            <a:spLocks noGrp="1"/>
          </p:cNvSpPr>
          <p:nvPr>
            <p:ph type="body" idx="1"/>
          </p:nvPr>
        </p:nvSpPr>
        <p:spPr>
          <a:xfrm>
            <a:off x="311700" y="1639833"/>
            <a:ext cx="8520600" cy="445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 dirty="0"/>
          </a:p>
        </p:txBody>
      </p:sp>
      <p:pic>
        <p:nvPicPr>
          <p:cNvPr id="114" name="Google Shape;11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56801" y="1494825"/>
            <a:ext cx="3546425" cy="427017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Облачко с текстом: прямоугольное со скругленными углами 1">
            <a:extLst>
              <a:ext uri="{FF2B5EF4-FFF2-40B4-BE49-F238E27FC236}">
                <a16:creationId xmlns:a16="http://schemas.microsoft.com/office/drawing/2014/main" id="{CBEB7D32-EFF6-4321-A888-309DACDBD92D}"/>
              </a:ext>
            </a:extLst>
          </p:cNvPr>
          <p:cNvSpPr/>
          <p:nvPr/>
        </p:nvSpPr>
        <p:spPr>
          <a:xfrm>
            <a:off x="421104" y="1688407"/>
            <a:ext cx="1804738" cy="1126981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de-DE" sz="2800" i="1" dirty="0">
                <a:latin typeface="Georgia"/>
                <a:ea typeface="Georgia"/>
                <a:cs typeface="Georgia"/>
                <a:sym typeface="Georgia"/>
              </a:rPr>
              <a:t>Wo lebst du?</a:t>
            </a:r>
          </a:p>
        </p:txBody>
      </p:sp>
      <p:sp>
        <p:nvSpPr>
          <p:cNvPr id="3" name="Облачко с текстом: прямоугольное со скругленными углами 2">
            <a:extLst>
              <a:ext uri="{FF2B5EF4-FFF2-40B4-BE49-F238E27FC236}">
                <a16:creationId xmlns:a16="http://schemas.microsoft.com/office/drawing/2014/main" id="{D28BC052-2EA5-473D-984D-243DCA48C61E}"/>
              </a:ext>
            </a:extLst>
          </p:cNvPr>
          <p:cNvSpPr/>
          <p:nvPr/>
        </p:nvSpPr>
        <p:spPr>
          <a:xfrm>
            <a:off x="6533147" y="821561"/>
            <a:ext cx="1780674" cy="1127555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de-DE" sz="2800" i="1" dirty="0">
                <a:latin typeface="Georgia"/>
                <a:ea typeface="Georgia"/>
                <a:cs typeface="Georgia"/>
                <a:sym typeface="Georgia"/>
              </a:rPr>
              <a:t>Ich lebe in Köln.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8"/>
          <p:cNvSpPr txBox="1">
            <a:spLocks noGrp="1"/>
          </p:cNvSpPr>
          <p:nvPr>
            <p:ph type="title"/>
          </p:nvPr>
        </p:nvSpPr>
        <p:spPr>
          <a:xfrm>
            <a:off x="311700" y="546667"/>
            <a:ext cx="8520600" cy="81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000" dirty="0"/>
              <a:t>Як правильно відповісти?</a:t>
            </a:r>
            <a:endParaRPr sz="4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22" name="Google Shape;122;p18"/>
          <p:cNvSpPr txBox="1">
            <a:spLocks noGrp="1"/>
          </p:cNvSpPr>
          <p:nvPr>
            <p:ph type="body" idx="1"/>
          </p:nvPr>
        </p:nvSpPr>
        <p:spPr>
          <a:xfrm>
            <a:off x="311700" y="1639833"/>
            <a:ext cx="8520600" cy="445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100" dirty="0"/>
              <a:t>На запитання</a:t>
            </a:r>
            <a:endParaRPr sz="3100" dirty="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3200" b="1" dirty="0">
                <a:solidFill>
                  <a:srgbClr val="9900FF"/>
                </a:solidFill>
                <a:latin typeface="Lora"/>
                <a:ea typeface="Lora"/>
                <a:cs typeface="Lora"/>
                <a:sym typeface="Lora"/>
              </a:rPr>
              <a:t>Woher kommst du?</a:t>
            </a:r>
            <a:endParaRPr sz="3200" b="1" dirty="0">
              <a:solidFill>
                <a:srgbClr val="9900FF"/>
              </a:solidFill>
              <a:latin typeface="Lora"/>
              <a:ea typeface="Lora"/>
              <a:cs typeface="Lora"/>
              <a:sym typeface="Lora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3100" dirty="0"/>
              <a:t>називаємо країну або населений пункт, вживаємо слово з “AUS”:</a:t>
            </a:r>
            <a:endParaRPr sz="3100" dirty="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3100" b="1" dirty="0">
                <a:solidFill>
                  <a:srgbClr val="9900FF"/>
                </a:solidFill>
                <a:latin typeface="Lora"/>
                <a:ea typeface="Lora"/>
                <a:cs typeface="Lora"/>
                <a:sym typeface="Lora"/>
              </a:rPr>
              <a:t>Ich komme </a:t>
            </a:r>
            <a:r>
              <a:rPr lang="ru" sz="3100" b="1" dirty="0">
                <a:solidFill>
                  <a:srgbClr val="FF00FF"/>
                </a:solidFill>
                <a:latin typeface="Lora"/>
                <a:ea typeface="Lora"/>
                <a:cs typeface="Lora"/>
                <a:sym typeface="Lora"/>
              </a:rPr>
              <a:t>aus Polen</a:t>
            </a:r>
            <a:r>
              <a:rPr lang="ru" sz="3100" b="1" dirty="0">
                <a:solidFill>
                  <a:srgbClr val="9900FF"/>
                </a:solidFill>
                <a:latin typeface="Lora"/>
                <a:ea typeface="Lora"/>
                <a:cs typeface="Lora"/>
                <a:sym typeface="Lora"/>
              </a:rPr>
              <a:t>. / Ich komme </a:t>
            </a:r>
            <a:r>
              <a:rPr lang="ru" sz="3100" b="1" dirty="0">
                <a:solidFill>
                  <a:srgbClr val="FF00FF"/>
                </a:solidFill>
                <a:latin typeface="Lora"/>
                <a:ea typeface="Lora"/>
                <a:cs typeface="Lora"/>
                <a:sym typeface="Lora"/>
              </a:rPr>
              <a:t>aus London</a:t>
            </a:r>
            <a:r>
              <a:rPr lang="ru" sz="3100" b="1" dirty="0">
                <a:solidFill>
                  <a:srgbClr val="9900FF"/>
                </a:solidFill>
                <a:latin typeface="Lora"/>
                <a:ea typeface="Lora"/>
                <a:cs typeface="Lora"/>
                <a:sym typeface="Lora"/>
              </a:rPr>
              <a:t>.</a:t>
            </a:r>
            <a:endParaRPr sz="1400" dirty="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9"/>
          <p:cNvSpPr txBox="1">
            <a:spLocks noGrp="1"/>
          </p:cNvSpPr>
          <p:nvPr>
            <p:ph type="title"/>
          </p:nvPr>
        </p:nvSpPr>
        <p:spPr>
          <a:xfrm>
            <a:off x="311700" y="546667"/>
            <a:ext cx="8520600" cy="81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Zum Beispiel:</a:t>
            </a:r>
            <a:endParaRPr/>
          </a:p>
        </p:txBody>
      </p:sp>
      <p:sp>
        <p:nvSpPr>
          <p:cNvPr id="128" name="Google Shape;128;p19"/>
          <p:cNvSpPr txBox="1">
            <a:spLocks noGrp="1"/>
          </p:cNvSpPr>
          <p:nvPr>
            <p:ph type="body" idx="1"/>
          </p:nvPr>
        </p:nvSpPr>
        <p:spPr>
          <a:xfrm>
            <a:off x="311700" y="1639833"/>
            <a:ext cx="8520600" cy="445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 dirty="0"/>
          </a:p>
        </p:txBody>
      </p:sp>
      <p:pic>
        <p:nvPicPr>
          <p:cNvPr id="129" name="Google Shape;12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31425" y="1356975"/>
            <a:ext cx="4063700" cy="454520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Облачко с текстом: прямоугольное со скругленными углами 1">
            <a:extLst>
              <a:ext uri="{FF2B5EF4-FFF2-40B4-BE49-F238E27FC236}">
                <a16:creationId xmlns:a16="http://schemas.microsoft.com/office/drawing/2014/main" id="{069671E1-5628-4AB5-BAC2-4DD4A56CEAF5}"/>
              </a:ext>
            </a:extLst>
          </p:cNvPr>
          <p:cNvSpPr/>
          <p:nvPr/>
        </p:nvSpPr>
        <p:spPr>
          <a:xfrm>
            <a:off x="426598" y="1539325"/>
            <a:ext cx="1689929" cy="1251285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de-DE" sz="2800" i="1" dirty="0">
                <a:latin typeface="Georgia"/>
                <a:ea typeface="Georgia"/>
                <a:cs typeface="Georgia"/>
                <a:sym typeface="Georgia"/>
              </a:rPr>
              <a:t>Woher kommst  du?</a:t>
            </a:r>
            <a:endParaRPr lang="de-DE" sz="2800" dirty="0"/>
          </a:p>
        </p:txBody>
      </p:sp>
      <p:sp>
        <p:nvSpPr>
          <p:cNvPr id="3" name="Облачко с текстом: прямоугольное со скругленными углами 2">
            <a:extLst>
              <a:ext uri="{FF2B5EF4-FFF2-40B4-BE49-F238E27FC236}">
                <a16:creationId xmlns:a16="http://schemas.microsoft.com/office/drawing/2014/main" id="{7472B4B4-749A-4E45-951A-08163560EAB4}"/>
              </a:ext>
            </a:extLst>
          </p:cNvPr>
          <p:cNvSpPr/>
          <p:nvPr/>
        </p:nvSpPr>
        <p:spPr>
          <a:xfrm>
            <a:off x="6410023" y="2009273"/>
            <a:ext cx="1891766" cy="2177716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de-DE" sz="2800" i="1" dirty="0">
                <a:latin typeface="Georgia"/>
                <a:ea typeface="Georgia"/>
                <a:cs typeface="Georgia"/>
                <a:sym typeface="Georgia"/>
              </a:rPr>
              <a:t>Ich komme aus Spanien.</a:t>
            </a:r>
            <a:endParaRPr lang="de-DE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0"/>
          <p:cNvSpPr txBox="1">
            <a:spLocks noGrp="1"/>
          </p:cNvSpPr>
          <p:nvPr>
            <p:ph type="title"/>
          </p:nvPr>
        </p:nvSpPr>
        <p:spPr>
          <a:xfrm>
            <a:off x="265500" y="1534800"/>
            <a:ext cx="4045200" cy="2085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100"/>
              <a:t>Назви населених пунктів, континентів і більшості країн вживаються </a:t>
            </a:r>
            <a:endParaRPr sz="3100"/>
          </a:p>
        </p:txBody>
      </p:sp>
      <p:sp>
        <p:nvSpPr>
          <p:cNvPr id="137" name="Google Shape;137;p20"/>
          <p:cNvSpPr txBox="1">
            <a:spLocks noGrp="1"/>
          </p:cNvSpPr>
          <p:nvPr>
            <p:ph type="body" idx="2"/>
          </p:nvPr>
        </p:nvSpPr>
        <p:spPr>
          <a:xfrm>
            <a:off x="4663900" y="781150"/>
            <a:ext cx="4273500" cy="607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2800" dirty="0">
                <a:solidFill>
                  <a:srgbClr val="FFFF00"/>
                </a:solidFill>
              </a:rPr>
              <a:t>Berlin —</a:t>
            </a:r>
            <a:r>
              <a:rPr lang="ru" sz="2800" dirty="0"/>
              <a:t> </a:t>
            </a:r>
            <a:endParaRPr sz="2800" dirty="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2800" dirty="0">
                <a:solidFill>
                  <a:srgbClr val="FFFF00"/>
                </a:solidFill>
              </a:rPr>
              <a:t>in Berlin —</a:t>
            </a:r>
            <a:r>
              <a:rPr lang="ru" sz="2800" dirty="0"/>
              <a:t> </a:t>
            </a:r>
            <a:endParaRPr sz="2800" dirty="0"/>
          </a:p>
          <a:p>
            <a:pPr marL="0" lvl="0" indent="0" algn="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2800" dirty="0">
                <a:solidFill>
                  <a:srgbClr val="FFFF00"/>
                </a:solidFill>
              </a:rPr>
              <a:t>aus Berlin</a:t>
            </a:r>
            <a:endParaRPr sz="2800" dirty="0">
              <a:solidFill>
                <a:srgbClr val="FFFF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2800" dirty="0">
                <a:solidFill>
                  <a:srgbClr val="4A86E8"/>
                </a:solidFill>
              </a:rPr>
              <a:t>Europa  —</a:t>
            </a:r>
            <a:r>
              <a:rPr lang="ru" sz="2800" dirty="0"/>
              <a:t> </a:t>
            </a:r>
            <a:endParaRPr sz="2800" dirty="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2800" dirty="0">
                <a:solidFill>
                  <a:srgbClr val="4A86E8"/>
                </a:solidFill>
              </a:rPr>
              <a:t>in Europa —</a:t>
            </a:r>
            <a:r>
              <a:rPr lang="ru" sz="2800" dirty="0"/>
              <a:t> </a:t>
            </a:r>
            <a:endParaRPr sz="2800" dirty="0"/>
          </a:p>
          <a:p>
            <a:pPr marL="0" lvl="0" indent="0" algn="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2800" dirty="0">
                <a:solidFill>
                  <a:srgbClr val="4A86E8"/>
                </a:solidFill>
              </a:rPr>
              <a:t>aus Europa</a:t>
            </a:r>
            <a:endParaRPr sz="2800" dirty="0">
              <a:solidFill>
                <a:srgbClr val="4A86E8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2800" dirty="0">
                <a:solidFill>
                  <a:srgbClr val="000000"/>
                </a:solidFill>
              </a:rPr>
              <a:t>Deutschland —</a:t>
            </a:r>
            <a:endParaRPr sz="2800" dirty="0">
              <a:solidFill>
                <a:srgbClr val="000000"/>
              </a:solidFill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2800" dirty="0"/>
              <a:t> </a:t>
            </a:r>
            <a:r>
              <a:rPr lang="ru" sz="2800" dirty="0">
                <a:solidFill>
                  <a:srgbClr val="FF0000"/>
                </a:solidFill>
              </a:rPr>
              <a:t>in Deutschland —</a:t>
            </a:r>
            <a:r>
              <a:rPr lang="ru" sz="2800" dirty="0"/>
              <a:t> </a:t>
            </a:r>
            <a:endParaRPr sz="2800" dirty="0"/>
          </a:p>
          <a:p>
            <a:pPr marL="0" lvl="0" indent="0" algn="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2800" dirty="0">
                <a:solidFill>
                  <a:srgbClr val="F1C232"/>
                </a:solidFill>
              </a:rPr>
              <a:t>aus Deutschland</a:t>
            </a:r>
            <a:endParaRPr sz="2800" dirty="0">
              <a:solidFill>
                <a:srgbClr val="F1C232"/>
              </a:solidFill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2500" dirty="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2500" dirty="0"/>
          </a:p>
        </p:txBody>
      </p:sp>
      <p:sp>
        <p:nvSpPr>
          <p:cNvPr id="138" name="Google Shape;138;p20"/>
          <p:cNvSpPr txBox="1">
            <a:spLocks noGrp="1"/>
          </p:cNvSpPr>
          <p:nvPr>
            <p:ph type="subTitle" idx="1"/>
          </p:nvPr>
        </p:nvSpPr>
        <p:spPr>
          <a:xfrm>
            <a:off x="265500" y="3692002"/>
            <a:ext cx="4045200" cy="169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5000">
                <a:solidFill>
                  <a:srgbClr val="FF00FF"/>
                </a:solidFill>
              </a:rPr>
              <a:t>без артикля</a:t>
            </a:r>
            <a:endParaRPr sz="4000">
              <a:solidFill>
                <a:srgbClr val="FF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/>
                                        <p:tgtEl>
                                          <p:spTgt spid="1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/>
                                        <p:tgtEl>
                                          <p:spTgt spid="1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/>
                                        <p:tgtEl>
                                          <p:spTgt spid="1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/>
                                        <p:tgtEl>
                                          <p:spTgt spid="1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/>
                                        <p:tgtEl>
                                          <p:spTgt spid="1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0"/>
                                        <p:tgtEl>
                                          <p:spTgt spid="1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13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4000"/>
                                        <p:tgtEl>
                                          <p:spTgt spid="13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000"/>
                                        <p:tgtEl>
                                          <p:spTgt spid="13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1"/>
          <p:cNvSpPr txBox="1">
            <a:spLocks noGrp="1"/>
          </p:cNvSpPr>
          <p:nvPr>
            <p:ph type="title"/>
          </p:nvPr>
        </p:nvSpPr>
        <p:spPr>
          <a:xfrm>
            <a:off x="265500" y="1534800"/>
            <a:ext cx="4045200" cy="2085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100"/>
              <a:t>Кілька країн належать до жіночого роду</a:t>
            </a:r>
            <a:endParaRPr sz="31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100"/>
              <a:t>й вживаються</a:t>
            </a:r>
            <a:endParaRPr sz="3100"/>
          </a:p>
        </p:txBody>
      </p:sp>
      <p:sp>
        <p:nvSpPr>
          <p:cNvPr id="144" name="Google Shape;144;p21"/>
          <p:cNvSpPr txBox="1">
            <a:spLocks noGrp="1"/>
          </p:cNvSpPr>
          <p:nvPr>
            <p:ph type="subTitle" idx="1"/>
          </p:nvPr>
        </p:nvSpPr>
        <p:spPr>
          <a:xfrm>
            <a:off x="265500" y="3692002"/>
            <a:ext cx="4045200" cy="169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5000" dirty="0">
                <a:solidFill>
                  <a:srgbClr val="FF00FF"/>
                </a:solidFill>
              </a:rPr>
              <a:t>з артиклем</a:t>
            </a:r>
            <a:endParaRPr sz="5000" dirty="0">
              <a:solidFill>
                <a:srgbClr val="FF00FF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5000" b="1" dirty="0">
                <a:solidFill>
                  <a:srgbClr val="FF00FF"/>
                </a:solidFill>
              </a:rPr>
              <a:t>die</a:t>
            </a:r>
            <a:endParaRPr sz="5000" b="1" dirty="0">
              <a:solidFill>
                <a:srgbClr val="FF00FF"/>
              </a:solidFill>
            </a:endParaRPr>
          </a:p>
        </p:txBody>
      </p:sp>
      <p:sp>
        <p:nvSpPr>
          <p:cNvPr id="145" name="Google Shape;145;p21"/>
          <p:cNvSpPr txBox="1">
            <a:spLocks noGrp="1"/>
          </p:cNvSpPr>
          <p:nvPr>
            <p:ph type="body" idx="2"/>
          </p:nvPr>
        </p:nvSpPr>
        <p:spPr>
          <a:xfrm>
            <a:off x="4663900" y="206775"/>
            <a:ext cx="4342200" cy="645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dirty="0"/>
              <a:t>Запам’ятай:</a:t>
            </a:r>
            <a:endParaRPr sz="3000"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2800" dirty="0">
                <a:solidFill>
                  <a:srgbClr val="FFFF00"/>
                </a:solidFill>
              </a:rPr>
              <a:t>die</a:t>
            </a:r>
            <a:r>
              <a:rPr lang="ru" sz="2800" dirty="0"/>
              <a:t> </a:t>
            </a:r>
            <a:r>
              <a:rPr lang="ru" sz="2800" dirty="0">
                <a:solidFill>
                  <a:srgbClr val="00FFFF"/>
                </a:solidFill>
              </a:rPr>
              <a:t>Ukraine —</a:t>
            </a:r>
            <a:r>
              <a:rPr lang="ru" sz="2800" dirty="0"/>
              <a:t> </a:t>
            </a:r>
            <a:endParaRPr sz="2800" dirty="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2800" dirty="0">
                <a:solidFill>
                  <a:srgbClr val="FFFF00"/>
                </a:solidFill>
              </a:rPr>
              <a:t>in der</a:t>
            </a:r>
            <a:r>
              <a:rPr lang="ru" sz="2800" dirty="0"/>
              <a:t> </a:t>
            </a:r>
            <a:r>
              <a:rPr lang="ru" sz="2800" dirty="0">
                <a:solidFill>
                  <a:srgbClr val="00FFFF"/>
                </a:solidFill>
              </a:rPr>
              <a:t>Ukraine —</a:t>
            </a:r>
            <a:endParaRPr sz="2800" dirty="0">
              <a:solidFill>
                <a:srgbClr val="00FFFF"/>
              </a:solidFill>
            </a:endParaRPr>
          </a:p>
          <a:p>
            <a:pPr marL="0" lvl="0" indent="0" algn="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2800" dirty="0">
                <a:solidFill>
                  <a:srgbClr val="FFFF00"/>
                </a:solidFill>
              </a:rPr>
              <a:t>aus der</a:t>
            </a:r>
            <a:r>
              <a:rPr lang="ru" sz="2800" dirty="0"/>
              <a:t> </a:t>
            </a:r>
            <a:r>
              <a:rPr lang="ru" sz="2800" dirty="0">
                <a:solidFill>
                  <a:srgbClr val="00FFFF"/>
                </a:solidFill>
              </a:rPr>
              <a:t>Ukraine</a:t>
            </a:r>
            <a:endParaRPr sz="2800" dirty="0">
              <a:solidFill>
                <a:srgbClr val="00FFFF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800" dirty="0">
              <a:solidFill>
                <a:srgbClr val="FF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2800" dirty="0">
                <a:solidFill>
                  <a:srgbClr val="FF0000"/>
                </a:solidFill>
              </a:rPr>
              <a:t>die</a:t>
            </a:r>
            <a:r>
              <a:rPr lang="ru" sz="2800" dirty="0"/>
              <a:t> Schweiz — </a:t>
            </a:r>
            <a:endParaRPr sz="2800" dirty="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2800" dirty="0">
                <a:solidFill>
                  <a:srgbClr val="FF0000"/>
                </a:solidFill>
              </a:rPr>
              <a:t>in der</a:t>
            </a:r>
            <a:r>
              <a:rPr lang="ru" sz="2800" dirty="0"/>
              <a:t> Schweiz —</a:t>
            </a:r>
            <a:endParaRPr sz="2800" dirty="0"/>
          </a:p>
          <a:p>
            <a:pPr marL="0" lvl="0" indent="0" algn="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2800" dirty="0">
                <a:solidFill>
                  <a:srgbClr val="FF0000"/>
                </a:solidFill>
              </a:rPr>
              <a:t>aus der</a:t>
            </a:r>
            <a:r>
              <a:rPr lang="ru" sz="2800" dirty="0">
                <a:solidFill>
                  <a:srgbClr val="FF00FF"/>
                </a:solidFill>
              </a:rPr>
              <a:t> </a:t>
            </a:r>
            <a:r>
              <a:rPr lang="ru" sz="2800" dirty="0"/>
              <a:t>Schweiz</a:t>
            </a:r>
            <a:endParaRPr sz="2800" dirty="0">
              <a:solidFill>
                <a:srgbClr val="FF0000"/>
              </a:solidFill>
            </a:endParaRPr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7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700"/>
                                        <p:tgtEl>
                                          <p:spTgt spid="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700"/>
                                        <p:tgtEl>
                                          <p:spTgt spid="1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700"/>
                                        <p:tgtEl>
                                          <p:spTgt spid="1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700"/>
                                        <p:tgtEl>
                                          <p:spTgt spid="1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700"/>
                                        <p:tgtEl>
                                          <p:spTgt spid="14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700"/>
                                        <p:tgtEl>
                                          <p:spTgt spid="14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Geometric">
  <a:themeElements>
    <a:clrScheme name="Geometric">
      <a:dk1>
        <a:srgbClr val="2A3990"/>
      </a:dk1>
      <a:lt1>
        <a:srgbClr val="FFFFFF"/>
      </a:lt1>
      <a:dk2>
        <a:srgbClr val="434343"/>
      </a:dk2>
      <a:lt2>
        <a:srgbClr val="999999"/>
      </a:lt2>
      <a:accent1>
        <a:srgbClr val="212D74"/>
      </a:accent1>
      <a:accent2>
        <a:srgbClr val="3949AB"/>
      </a:accent2>
      <a:accent3>
        <a:srgbClr val="9C254D"/>
      </a:accent3>
      <a:accent4>
        <a:srgbClr val="D23369"/>
      </a:accent4>
      <a:accent5>
        <a:srgbClr val="F06292"/>
      </a:accent5>
      <a:accent6>
        <a:srgbClr val="7890CD"/>
      </a:accent6>
      <a:hlink>
        <a:srgbClr val="F06292"/>
      </a:hlink>
      <a:folHlink>
        <a:srgbClr val="F0629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206</Words>
  <Application>Microsoft Office PowerPoint</Application>
  <PresentationFormat>Экран (4:3)</PresentationFormat>
  <Paragraphs>50</Paragraphs>
  <Slides>9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Roboto</vt:lpstr>
      <vt:lpstr>Candara</vt:lpstr>
      <vt:lpstr>Georgia</vt:lpstr>
      <vt:lpstr>Arial</vt:lpstr>
      <vt:lpstr>Lora</vt:lpstr>
      <vt:lpstr>Geometric</vt:lpstr>
      <vt:lpstr>WOHER KOMMST DU?</vt:lpstr>
      <vt:lpstr>Як правильно відповісти?</vt:lpstr>
      <vt:lpstr>Zum Beispiel:</vt:lpstr>
      <vt:lpstr>Як правильно відповісти?</vt:lpstr>
      <vt:lpstr>Zum Beispiel:</vt:lpstr>
      <vt:lpstr>Як правильно відповісти? </vt:lpstr>
      <vt:lpstr>Zum Beispiel:</vt:lpstr>
      <vt:lpstr>Назви населених пунктів, континентів і більшості країн вживаються </vt:lpstr>
      <vt:lpstr>Кілька країн належать до жіночого роду й вживаються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WOHER KOMMST DU?</dc:title>
  <dc:creator>Redaktor</dc:creator>
  <cp:lastModifiedBy>ADMIN</cp:lastModifiedBy>
  <cp:revision>7</cp:revision>
  <dcterms:modified xsi:type="dcterms:W3CDTF">2020-08-26T13:37:16Z</dcterms:modified>
</cp:coreProperties>
</file>