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7" r:id="rId4"/>
    <p:sldId id="259" r:id="rId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6" d="100"/>
          <a:sy n="96" d="100"/>
        </p:scale>
        <p:origin x="-1350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24.02.2021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24.02.2021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24.02.2021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24.02.2021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24.02.2021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24.02.2021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24.02.2021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24.02.2021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24.02.2021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24.02.2021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24.02.2021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24.02.2021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199585" y="141824"/>
            <a:ext cx="274600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uk-UA" sz="2400" b="1" dirty="0" smtClean="0">
                <a:solidFill>
                  <a:srgbClr val="002060"/>
                </a:solidFill>
              </a:rPr>
              <a:t>КРАКІВСКА ШОПКА</a:t>
            </a:r>
            <a:endParaRPr lang="ru-RU" sz="2400" dirty="0"/>
          </a:p>
        </p:txBody>
      </p:sp>
      <p:sp>
        <p:nvSpPr>
          <p:cNvPr id="5" name="TextBox 4"/>
          <p:cNvSpPr txBox="1"/>
          <p:nvPr/>
        </p:nvSpPr>
        <p:spPr>
          <a:xfrm>
            <a:off x="179512" y="620688"/>
            <a:ext cx="8841779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400" dirty="0" smtClean="0"/>
              <a:t>У польському місті Краків щороку напередодні Різдва проходить </a:t>
            </a:r>
            <a:br>
              <a:rPr lang="uk-UA" sz="2400" dirty="0" smtClean="0"/>
            </a:br>
            <a:r>
              <a:rPr lang="uk-UA" sz="2400" dirty="0" smtClean="0"/>
              <a:t>виставка-ярмарок чудових творів народного мистецтва — </a:t>
            </a:r>
            <a:r>
              <a:rPr lang="uk-UA" sz="2400" dirty="0" err="1" smtClean="0"/>
              <a:t>шопок</a:t>
            </a:r>
            <a:r>
              <a:rPr lang="uk-UA" sz="2400" dirty="0" smtClean="0"/>
              <a:t>, </a:t>
            </a:r>
            <a:br>
              <a:rPr lang="uk-UA" sz="2400" dirty="0" smtClean="0"/>
            </a:br>
            <a:r>
              <a:rPr lang="uk-UA" sz="2400" dirty="0" smtClean="0"/>
              <a:t>яскравих макетів храмових будівель. Кожна </a:t>
            </a:r>
            <a:r>
              <a:rPr lang="uk-UA" sz="2400" dirty="0" err="1" smtClean="0"/>
              <a:t>шопка</a:t>
            </a:r>
            <a:r>
              <a:rPr lang="uk-UA" sz="2400" dirty="0" smtClean="0"/>
              <a:t> є особливою, </a:t>
            </a:r>
            <a:br>
              <a:rPr lang="uk-UA" sz="2400" dirty="0" smtClean="0"/>
            </a:br>
            <a:r>
              <a:rPr lang="uk-UA" sz="2400" dirty="0" smtClean="0"/>
              <a:t>тож мешканці міста влаштовують навіть конкурс, яка з них </a:t>
            </a:r>
            <a:br>
              <a:rPr lang="uk-UA" sz="2400" dirty="0" smtClean="0"/>
            </a:br>
            <a:r>
              <a:rPr lang="uk-UA" sz="2400" dirty="0" smtClean="0"/>
              <a:t>виготовлена наймайстерніше.</a:t>
            </a:r>
          </a:p>
        </p:txBody>
      </p:sp>
      <p:pic>
        <p:nvPicPr>
          <p:cNvPr id="1028" name="Picture 4" descr="https://polonia.dn.ua/wp-content/uploads/2013/12/przeglad-szopki-krakowskie-muzeum-historyczne-miasta-krakowa-2013-12-02-00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2567424"/>
            <a:ext cx="6048672" cy="4029928"/>
          </a:xfrm>
          <a:prstGeom prst="rect">
            <a:avLst/>
          </a:prstGeom>
          <a:ln w="38100" cap="sq">
            <a:solidFill>
              <a:schemeClr val="accent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0501459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3563888" y="548680"/>
            <a:ext cx="5400600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dirty="0" smtClean="0"/>
              <a:t>Фантазія і майстерність </a:t>
            </a:r>
            <a:r>
              <a:rPr lang="uk-UA" sz="2400" dirty="0" err="1" smtClean="0"/>
              <a:t>шопкарів</a:t>
            </a:r>
            <a:r>
              <a:rPr lang="uk-UA" sz="2400" dirty="0" smtClean="0"/>
              <a:t> вражають і викликають здивування</a:t>
            </a:r>
            <a:r>
              <a:rPr lang="uk-UA" sz="2400" dirty="0" smtClean="0"/>
              <a:t>. Кожен твір є особливим і неповторним за побудовою та оздобленням. Окрім того, н</a:t>
            </a:r>
            <a:r>
              <a:rPr lang="uk-UA" sz="2400" dirty="0" smtClean="0"/>
              <a:t>а</a:t>
            </a:r>
            <a:r>
              <a:rPr lang="uk-UA" sz="2400" dirty="0" smtClean="0"/>
              <a:t> різдвяній виставці можна побачити </a:t>
            </a:r>
            <a:r>
              <a:rPr lang="uk-UA" sz="2400" dirty="0" err="1" smtClean="0"/>
              <a:t>шопки</a:t>
            </a:r>
            <a:r>
              <a:rPr lang="uk-UA" sz="2400" dirty="0"/>
              <a:t> </a:t>
            </a:r>
            <a:r>
              <a:rPr lang="uk-UA" sz="2400" dirty="0" smtClean="0"/>
              <a:t>різних розмірів — від мініатюрних сувенірів до великих макетів.</a:t>
            </a:r>
            <a:endParaRPr lang="uk-UA" sz="2400" dirty="0" smtClean="0"/>
          </a:p>
        </p:txBody>
      </p:sp>
      <p:pic>
        <p:nvPicPr>
          <p:cNvPr id="3074" name="Picture 2" descr="Краковские рождественские «шопки» в списке ЮНЕСКО - КРАКОВ ОТКРЫТЫЙ ДЛЯ МИРА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9146" y="178945"/>
            <a:ext cx="3036710" cy="2024474"/>
          </a:xfrm>
          <a:prstGeom prst="rect">
            <a:avLst/>
          </a:prstGeom>
          <a:ln w="38100" cap="sq">
            <a:solidFill>
              <a:srgbClr val="0070C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Kraków Christmas Cribs | Szopki Krakowski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0242" y="2492896"/>
            <a:ext cx="3102830" cy="4142128"/>
          </a:xfrm>
          <a:prstGeom prst="rect">
            <a:avLst/>
          </a:prstGeom>
          <a:ln w="38100" cap="sq">
            <a:solidFill>
              <a:srgbClr val="0070C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Krakowska szopka naszego ucznia nagrodzona! | IV LO w Krakowie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942" r="20586"/>
          <a:stretch/>
        </p:blipFill>
        <p:spPr bwMode="auto">
          <a:xfrm>
            <a:off x="6013571" y="3362261"/>
            <a:ext cx="2802836" cy="3257550"/>
          </a:xfrm>
          <a:prstGeom prst="rect">
            <a:avLst/>
          </a:prstGeom>
          <a:ln w="38100" cap="sq">
            <a:solidFill>
              <a:srgbClr val="0070C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0" name="Picture 8" descr="Portfolio – Kolory Krakowa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238" t="8846" r="8029" b="7327"/>
          <a:stretch/>
        </p:blipFill>
        <p:spPr bwMode="auto">
          <a:xfrm>
            <a:off x="3563889" y="3835585"/>
            <a:ext cx="2232248" cy="2833775"/>
          </a:xfrm>
          <a:prstGeom prst="rect">
            <a:avLst/>
          </a:prstGeom>
          <a:ln w="38100" cap="sq">
            <a:solidFill>
              <a:srgbClr val="0070C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0242462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Краковские «шопки» — удивительные рождественские декорации | Статья |  Culture.pl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7055" y="327918"/>
            <a:ext cx="4180929" cy="6269434"/>
          </a:xfrm>
          <a:prstGeom prst="rect">
            <a:avLst/>
          </a:prstGeom>
          <a:ln w="38100" cap="sq">
            <a:solidFill>
              <a:schemeClr val="accent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4" descr="Краковские «шопки» — удивительные рождественские декорации | Статья |  Culture.pl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697" t="63385" r="40012" b="24022"/>
          <a:stretch/>
        </p:blipFill>
        <p:spPr bwMode="auto">
          <a:xfrm>
            <a:off x="4634379" y="3212976"/>
            <a:ext cx="1630017" cy="1682857"/>
          </a:xfrm>
          <a:prstGeom prst="rect">
            <a:avLst/>
          </a:prstGeom>
          <a:ln w="38100" cap="sq">
            <a:solidFill>
              <a:schemeClr val="accent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4" descr="Краковские «шопки» — удивительные рождественские декорации | Статья |  Culture.pl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5740" t="79990" r="17412" b="8732"/>
          <a:stretch/>
        </p:blipFill>
        <p:spPr bwMode="auto">
          <a:xfrm>
            <a:off x="4622518" y="5090160"/>
            <a:ext cx="3283756" cy="1507192"/>
          </a:xfrm>
          <a:prstGeom prst="rect">
            <a:avLst/>
          </a:prstGeom>
          <a:ln w="38100" cap="sq">
            <a:solidFill>
              <a:schemeClr val="accent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extBox 9"/>
          <p:cNvSpPr txBox="1"/>
          <p:nvPr/>
        </p:nvSpPr>
        <p:spPr>
          <a:xfrm>
            <a:off x="4603448" y="327918"/>
            <a:ext cx="443304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dirty="0" smtClean="0"/>
              <a:t>Особливу увагу глядачів привертають маленькі фігурки, які розташовані на різних поверхах </a:t>
            </a:r>
            <a:r>
              <a:rPr lang="uk-UA" sz="2400" dirty="0" err="1" smtClean="0"/>
              <a:t>шопки</a:t>
            </a:r>
            <a:r>
              <a:rPr lang="uk-UA" sz="2400" dirty="0" smtClean="0"/>
              <a:t>.</a:t>
            </a:r>
          </a:p>
        </p:txBody>
      </p:sp>
      <p:pic>
        <p:nvPicPr>
          <p:cNvPr id="2056" name="Picture 8" descr="Anioły drewniane i szopka krakowska – rękodzieło w naszych domach - Biznes  z nurtem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981" r="26135"/>
          <a:stretch/>
        </p:blipFill>
        <p:spPr bwMode="auto">
          <a:xfrm>
            <a:off x="6516216" y="2134608"/>
            <a:ext cx="2304256" cy="2748852"/>
          </a:xfrm>
          <a:prstGeom prst="rect">
            <a:avLst/>
          </a:prstGeom>
          <a:ln w="38100" cap="sq">
            <a:solidFill>
              <a:srgbClr val="0070C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5168549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Wiano.eu, Wyroby ludow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19" y="332656"/>
            <a:ext cx="4710757" cy="6264696"/>
          </a:xfrm>
          <a:prstGeom prst="rect">
            <a:avLst/>
          </a:prstGeom>
          <a:ln w="38100" cap="sq">
            <a:solidFill>
              <a:srgbClr val="0070C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5220072" y="332656"/>
            <a:ext cx="3744416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dirty="0" smtClean="0"/>
              <a:t>Цікаво, що героями та героїнями краківського вертепу є не лише персонажі Різдвяної історії (Діва Марія, Ісус, Янгол, Йосип та ін.), а й історичні особи та навіть відомі політичні діячі Польщі.</a:t>
            </a:r>
            <a:endParaRPr lang="uk-UA" sz="2400" dirty="0" smtClean="0"/>
          </a:p>
        </p:txBody>
      </p:sp>
      <p:pic>
        <p:nvPicPr>
          <p:cNvPr id="4100" name="Picture 4" descr="Szopki krakowskie są blisko tradycji, ale i współczesności [ZDJĘCIA] |  Dziennik Polski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97792" y="4149080"/>
            <a:ext cx="3668625" cy="2447662"/>
          </a:xfrm>
          <a:prstGeom prst="rect">
            <a:avLst/>
          </a:prstGeom>
          <a:ln w="38100" cap="sq">
            <a:solidFill>
              <a:srgbClr val="0070C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9606248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127</TotalTime>
  <Words>100</Words>
  <Application>Microsoft Office PowerPoint</Application>
  <PresentationFormat>Экран (4:3)</PresentationFormat>
  <Paragraphs>5</Paragraphs>
  <Slides>4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4</vt:i4>
      </vt:variant>
    </vt:vector>
  </HeadingPairs>
  <TitlesOfParts>
    <vt:vector size="5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Elena</dc:creator>
  <cp:lastModifiedBy>Elena</cp:lastModifiedBy>
  <cp:revision>17</cp:revision>
  <dcterms:created xsi:type="dcterms:W3CDTF">2019-06-27T09:44:52Z</dcterms:created>
  <dcterms:modified xsi:type="dcterms:W3CDTF">2021-02-24T14:49:38Z</dcterms:modified>
</cp:coreProperties>
</file>