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1" r:id="rId3"/>
    <p:sldId id="262" r:id="rId4"/>
    <p:sldId id="263" r:id="rId5"/>
    <p:sldId id="264" r:id="rId6"/>
    <p:sldId id="266" r:id="rId7"/>
    <p:sldId id="265" r:id="rId8"/>
    <p:sldId id="267" r:id="rId9"/>
    <p:sldId id="268" r:id="rId10"/>
  </p:sldIdLst>
  <p:sldSz cx="9144000" cy="5143500" type="screen16x9"/>
  <p:notesSz cx="6858000" cy="9144000"/>
  <p:defaultTextStyle>
    <a:defPPr>
      <a:defRPr lang="ru-RU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8" d="100"/>
          <a:sy n="138" d="100"/>
        </p:scale>
        <p:origin x="228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60683F-831C-4436-BC21-58B81C0C7F02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E24C3-887E-493B-8E8A-F2E90656FC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346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E24C3-887E-493B-8E8A-F2E90656FCD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951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E24C3-887E-493B-8E8A-F2E90656FCD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951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E24C3-887E-493B-8E8A-F2E90656FCD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951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E24C3-887E-493B-8E8A-F2E90656FCD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951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1E24C3-887E-493B-8E8A-F2E90656FCD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951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159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726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943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997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789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010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91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783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210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82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245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DC9A0-4675-4996-93F7-C52429C2CADE}" type="datetimeFigureOut">
              <a:rPr lang="ru-RU" smtClean="0"/>
              <a:t>17.08.2020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F2D99-1045-4310-8BA8-16C1E0319E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84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rgbClr val="DBEE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rgbClr val="93C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rgbClr val="93C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10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Прямоугольник 10"/>
          <p:cNvSpPr/>
          <p:nvPr/>
        </p:nvSpPr>
        <p:spPr>
          <a:xfrm>
            <a:off x="431219" y="627534"/>
            <a:ext cx="8281561" cy="11772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uk-UA" sz="3600" dirty="0">
                <a:latin typeface="Arial" panose="020B0604020202020204" pitchFamily="34" charset="0"/>
                <a:cs typeface="Arial" panose="020B0604020202020204" pitchFamily="34" charset="0"/>
              </a:rPr>
              <a:t>Відкриваємо спосіб множення 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3600" dirty="0">
                <a:latin typeface="Arial" panose="020B0604020202020204" pitchFamily="34" charset="0"/>
                <a:cs typeface="Arial" panose="020B0604020202020204" pitchFamily="34" charset="0"/>
              </a:rPr>
              <a:t>трицифрового числа на одноцифрове</a:t>
            </a:r>
            <a:endParaRPr lang="ru-RU" sz="3600" dirty="0">
              <a:ln w="22225">
                <a:noFill/>
                <a:prstDash val="solid"/>
              </a:ln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268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16976"/>
            <a:ext cx="80648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Подай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кожне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у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вигляді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суми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розрядних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доданків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95686"/>
            <a:ext cx="6355556" cy="1042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44966" y="196585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49797" y="232462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42857" y="2690578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6156" y="1965071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83662" y="2329279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3662" y="2693805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59070" y="1951405"/>
            <a:ext cx="621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5471" y="1953346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88842" y="1961967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19033" y="1948867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06134" y="1948867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164603" y="2311101"/>
            <a:ext cx="72908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71938" y="231972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74650" y="231972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24982" y="2323316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71114" y="2683391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70990" y="2683391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880599" y="2690578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25689" y="2690578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10795" y="1948867"/>
            <a:ext cx="6750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22594" y="196585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630608" y="1948867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67217" y="1950290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905036" y="2319722"/>
            <a:ext cx="9451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22594" y="2331603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628956" y="231972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67217" y="2323316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906329" y="2690445"/>
            <a:ext cx="64807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08236" y="2697764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14598" y="2690445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967217" y="2684271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421366" y="231972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413572" y="2683391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158096" y="1965071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164641" y="2326910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153170" y="2683391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43" name="Группа 42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45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17763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6" grpId="0"/>
      <p:bldP spid="37" grpId="0"/>
      <p:bldP spid="38" grpId="0"/>
      <p:bldP spid="39" grpId="0"/>
      <p:bldP spid="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6545" y="421813"/>
            <a:ext cx="81369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Згадай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як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помножити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суму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двох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чисел на число. 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Поміркуй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якщо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доданків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сумі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збільшиться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то як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вплине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розв’язування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Помнож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суму на число.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259" y="2121701"/>
            <a:ext cx="6487095" cy="1429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3093018" y="2087511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113838" y="2471924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06605" y="283686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343278" y="2084817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849627" y="2086713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092654" y="2088609"/>
            <a:ext cx="8100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92295" y="2075229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28016" y="2461056"/>
            <a:ext cx="72908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842394" y="2464755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058812" y="245898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409982" y="246252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328016" y="2823778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849122" y="2822256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051708" y="2834551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416678" y="2828142"/>
            <a:ext cx="4793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808319" y="2088609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145771" y="2086713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382090" y="2081143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635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619265" y="2460345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969722" y="2465456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190297" y="2452343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478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625973" y="2828398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976932" y="2823077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212668" y="2837154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945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13838" y="3201820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349632" y="3201820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855818" y="3200041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071842" y="320326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590926" y="3191966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01416" y="3210831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152448" y="3195576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395475" y="3201820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992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37" name="Группа 36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38" name="Прямоугольник 37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39" name="Рисунок 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4370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8902" y="552376"/>
            <a:ext cx="68587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Знайди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значення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добутків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виконавши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скорочений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запис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за схемами.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059" y="1383619"/>
            <a:ext cx="6243752" cy="2160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2404946" y="1355215"/>
            <a:ext cx="8100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31343" y="1355215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642000" y="1363159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140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55776" y="1724204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311860" y="1724204"/>
            <a:ext cx="8100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013938" y="1724204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553998" y="1724204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940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391135" y="2070494"/>
            <a:ext cx="8100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931195" y="2070494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471255" y="2070493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54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590151" y="2413984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292229" y="2413984"/>
            <a:ext cx="8100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3778283" y="2413984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372349" y="2413984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854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348256" y="2787774"/>
            <a:ext cx="8100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888316" y="2787774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48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482382" y="2787774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108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590151" y="3143562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600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3292229" y="3143562"/>
            <a:ext cx="8100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ru-RU" sz="2000" i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832289" y="3143562"/>
            <a:ext cx="48605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48</a:t>
            </a:r>
            <a:endParaRPr lang="ru-RU" sz="2000" i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372349" y="3143562"/>
            <a:ext cx="702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708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26" name="Группа 25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27" name="Прямоугольник 26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28" name="Рисунок 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85557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631" y="473493"/>
            <a:ext cx="775404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Як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доцільно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міркувати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множенні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одноцифрового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числа 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двоцифрове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Переконайся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так само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міркувати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й при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множенні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одноцифрового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числа </a:t>
            </a:r>
          </a:p>
          <a:p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трицифрове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Виконай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обчислення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058" y="2341343"/>
            <a:ext cx="6183306" cy="1382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2205025" y="2336779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05361" y="232043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750288" y="233469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23432" y="231507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85450" y="233469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88159" y="232043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71545" y="231363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24706" y="232774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09159" y="2320430"/>
            <a:ext cx="260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71784" y="232043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55976" y="231360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13972" y="232043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80012" y="231360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71035" y="2321125"/>
            <a:ext cx="756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16050" y="231360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21131" y="2320249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48094" y="231289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955843" y="2320249"/>
            <a:ext cx="756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108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84757" y="266952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92751" y="2662945"/>
            <a:ext cx="945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05763" y="268316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73632" y="268316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443523" y="267651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74211" y="2662967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504816" y="2669525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66485" y="2676518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358174" y="2671949"/>
            <a:ext cx="224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713563" y="267742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057963" y="268316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226515" y="267705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387605" y="266952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919237" y="2671124"/>
            <a:ext cx="756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577510" y="266346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772100" y="2678788"/>
            <a:ext cx="172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96206" y="2678035"/>
            <a:ext cx="42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20179" y="2684341"/>
            <a:ext cx="918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525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952544" y="2543585"/>
            <a:ext cx="6850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400" i="1" dirty="0">
                <a:latin typeface="Arial" panose="020B0604020202020204" pitchFamily="34" charset="0"/>
                <a:cs typeface="Arial" panose="020B0604020202020204" pitchFamily="34" charset="0"/>
              </a:rPr>
              <a:t>210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703070" y="2540949"/>
            <a:ext cx="9181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400" i="1" dirty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391156" y="301992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606208" y="3019925"/>
            <a:ext cx="945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125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119265" y="301992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274527" y="302022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443315" y="3026809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659325" y="3026809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517994" y="3013233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166277" y="3019852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313221" y="301913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698856" y="3028906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058054" y="301323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220072" y="301323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382090" y="3013233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935651" y="3026809"/>
            <a:ext cx="235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598023" y="3026809"/>
            <a:ext cx="378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814138" y="3027606"/>
            <a:ext cx="162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114372" y="3039260"/>
            <a:ext cx="378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300192" y="3026809"/>
            <a:ext cx="918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625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391065" y="3373606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625824" y="3380538"/>
            <a:ext cx="945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246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118629" y="3386204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287705" y="3379829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436500" y="3379829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645499" y="338620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200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517994" y="3366015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172382" y="337959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349635" y="337959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713356" y="3372660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058054" y="336601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220072" y="336601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085636" y="2535287"/>
            <a:ext cx="5172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400" i="1" dirty="0">
                <a:latin typeface="Arial" panose="020B0604020202020204" pitchFamily="34" charset="0"/>
                <a:cs typeface="Arial" panose="020B0604020202020204" pitchFamily="34" charset="0"/>
              </a:rPr>
              <a:t>300</a:t>
            </a:r>
            <a:endParaRPr lang="ru-RU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382090" y="336601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919237" y="3371998"/>
            <a:ext cx="756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598114" y="3366015"/>
            <a:ext cx="486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760132" y="3380388"/>
            <a:ext cx="270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6094756" y="3387250"/>
            <a:ext cx="4050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i="1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320179" y="3386204"/>
            <a:ext cx="918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800" i="1" dirty="0">
                <a:latin typeface="Arial" panose="020B0604020202020204" pitchFamily="34" charset="0"/>
                <a:cs typeface="Arial" panose="020B0604020202020204" pitchFamily="34" charset="0"/>
              </a:rPr>
              <a:t>984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077548" y="2899657"/>
            <a:ext cx="4860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400" i="1" dirty="0">
                <a:latin typeface="Arial" panose="020B0604020202020204" pitchFamily="34" charset="0"/>
                <a:cs typeface="Arial" panose="020B0604020202020204" pitchFamily="34" charset="0"/>
              </a:rPr>
              <a:t>500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950042" y="2914368"/>
            <a:ext cx="9181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400" i="1" dirty="0"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60132" y="2881679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400" i="1" dirty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086925" y="3254495"/>
            <a:ext cx="4860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400" i="1" dirty="0">
                <a:latin typeface="Arial" panose="020B0604020202020204" pitchFamily="34" charset="0"/>
                <a:cs typeface="Arial" panose="020B0604020202020204" pitchFamily="34" charset="0"/>
              </a:rPr>
              <a:t>800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968838" y="3248887"/>
            <a:ext cx="5130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400" i="1" dirty="0">
                <a:latin typeface="Arial" panose="020B0604020202020204" pitchFamily="34" charset="0"/>
                <a:cs typeface="Arial" panose="020B0604020202020204" pitchFamily="34" charset="0"/>
              </a:rPr>
              <a:t>160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744266" y="3248277"/>
            <a:ext cx="5940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1400" i="1" dirty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endParaRPr lang="ru-RU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4" name="Рисунок 9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95" name="Группа 94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96" name="Прямоугольник 95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97" name="Рисунок 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861851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>
                      <p:stCondLst>
                        <p:cond delay="indefinite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5" grpId="0"/>
      <p:bldP spid="46" grpId="0"/>
      <p:bldP spid="47" grpId="0"/>
      <p:bldP spid="48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49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1515" y="506210"/>
            <a:ext cx="75608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Знайди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периметр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прямокутника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сторонами 6 см і 8 см.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813" y="2107001"/>
            <a:ext cx="7434375" cy="104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88175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766701"/>
            <a:ext cx="85689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Полічи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скріпок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кожного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кольору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Познач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їх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</a:t>
            </a:r>
            <a:r>
              <a:rPr lang="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діаграмі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смужкою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відповідного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кольору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052" y="1974362"/>
            <a:ext cx="6233290" cy="1821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24180" y="2193494"/>
            <a:ext cx="162018" cy="33900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94" name="Прямоугольник 93"/>
          <p:cNvSpPr/>
          <p:nvPr/>
        </p:nvSpPr>
        <p:spPr>
          <a:xfrm>
            <a:off x="4896036" y="2193494"/>
            <a:ext cx="162018" cy="33900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" sz="1013"/>
          </a:p>
          <a:p>
            <a:pPr algn="ctr"/>
            <a:endParaRPr lang="ru-RU" sz="1013" dirty="0"/>
          </a:p>
        </p:txBody>
      </p:sp>
      <p:sp>
        <p:nvSpPr>
          <p:cNvPr id="95" name="Прямоугольник 94"/>
          <p:cNvSpPr/>
          <p:nvPr/>
        </p:nvSpPr>
        <p:spPr>
          <a:xfrm>
            <a:off x="5058054" y="2193494"/>
            <a:ext cx="162018" cy="33900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7" name="Прямоугольник 6"/>
          <p:cNvSpPr/>
          <p:nvPr/>
        </p:nvSpPr>
        <p:spPr>
          <a:xfrm>
            <a:off x="5220072" y="2193494"/>
            <a:ext cx="162018" cy="33900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8" name="Прямоугольник 7"/>
          <p:cNvSpPr/>
          <p:nvPr/>
        </p:nvSpPr>
        <p:spPr>
          <a:xfrm>
            <a:off x="5382090" y="2193494"/>
            <a:ext cx="162018" cy="33900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9" name="Прямоугольник 8"/>
          <p:cNvSpPr/>
          <p:nvPr/>
        </p:nvSpPr>
        <p:spPr>
          <a:xfrm>
            <a:off x="5760132" y="2193494"/>
            <a:ext cx="162018" cy="33900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0" name="Прямоугольник 9"/>
          <p:cNvSpPr/>
          <p:nvPr/>
        </p:nvSpPr>
        <p:spPr>
          <a:xfrm>
            <a:off x="5922150" y="2193494"/>
            <a:ext cx="162018" cy="33900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1" name="Прямоугольник 10"/>
          <p:cNvSpPr/>
          <p:nvPr/>
        </p:nvSpPr>
        <p:spPr>
          <a:xfrm>
            <a:off x="6084168" y="2193494"/>
            <a:ext cx="162018" cy="33900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2" name="Прямоугольник 11"/>
          <p:cNvSpPr/>
          <p:nvPr/>
        </p:nvSpPr>
        <p:spPr>
          <a:xfrm>
            <a:off x="6246186" y="2193494"/>
            <a:ext cx="162018" cy="33900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3" name="Прямоугольник 12"/>
          <p:cNvSpPr/>
          <p:nvPr/>
        </p:nvSpPr>
        <p:spPr>
          <a:xfrm>
            <a:off x="5544108" y="2193494"/>
            <a:ext cx="216024" cy="33900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4" name="Прямоугольник 13"/>
          <p:cNvSpPr/>
          <p:nvPr/>
        </p:nvSpPr>
        <p:spPr>
          <a:xfrm>
            <a:off x="4734018" y="2625542"/>
            <a:ext cx="162018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5" name="Прямоугольник 14"/>
          <p:cNvSpPr/>
          <p:nvPr/>
        </p:nvSpPr>
        <p:spPr>
          <a:xfrm>
            <a:off x="4896036" y="2625542"/>
            <a:ext cx="162018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" sz="1013" dirty="0"/>
          </a:p>
          <a:p>
            <a:pPr algn="ctr"/>
            <a:endParaRPr lang="ru-RU" sz="1013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058054" y="2625542"/>
            <a:ext cx="162018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7" name="Прямоугольник 16"/>
          <p:cNvSpPr/>
          <p:nvPr/>
        </p:nvSpPr>
        <p:spPr>
          <a:xfrm>
            <a:off x="5220072" y="2625542"/>
            <a:ext cx="162018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8" name="Прямоугольник 17"/>
          <p:cNvSpPr/>
          <p:nvPr/>
        </p:nvSpPr>
        <p:spPr>
          <a:xfrm>
            <a:off x="5382090" y="2625542"/>
            <a:ext cx="162018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19" name="Прямоугольник 18"/>
          <p:cNvSpPr/>
          <p:nvPr/>
        </p:nvSpPr>
        <p:spPr>
          <a:xfrm>
            <a:off x="5760132" y="2625542"/>
            <a:ext cx="162018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0" name="Прямоугольник 19"/>
          <p:cNvSpPr/>
          <p:nvPr/>
        </p:nvSpPr>
        <p:spPr>
          <a:xfrm>
            <a:off x="5922150" y="2625542"/>
            <a:ext cx="162018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1" name="Прямоугольник 20"/>
          <p:cNvSpPr/>
          <p:nvPr/>
        </p:nvSpPr>
        <p:spPr>
          <a:xfrm>
            <a:off x="6084168" y="2625542"/>
            <a:ext cx="162018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2" name="Прямоугольник 21"/>
          <p:cNvSpPr/>
          <p:nvPr/>
        </p:nvSpPr>
        <p:spPr>
          <a:xfrm>
            <a:off x="6246186" y="2625542"/>
            <a:ext cx="162018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3" name="Прямоугольник 22"/>
          <p:cNvSpPr/>
          <p:nvPr/>
        </p:nvSpPr>
        <p:spPr>
          <a:xfrm>
            <a:off x="5544108" y="2625542"/>
            <a:ext cx="216024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4" name="Прямоугольник 23"/>
          <p:cNvSpPr/>
          <p:nvPr/>
        </p:nvSpPr>
        <p:spPr>
          <a:xfrm>
            <a:off x="6408204" y="2625542"/>
            <a:ext cx="214679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5" name="Прямоугольник 24"/>
          <p:cNvSpPr/>
          <p:nvPr/>
        </p:nvSpPr>
        <p:spPr>
          <a:xfrm>
            <a:off x="6570222" y="2625542"/>
            <a:ext cx="214679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" sz="1013"/>
          </a:p>
          <a:p>
            <a:pPr algn="ctr"/>
            <a:endParaRPr lang="ru-RU" sz="1013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6732240" y="2625542"/>
            <a:ext cx="214679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7" name="Прямоугольник 26"/>
          <p:cNvSpPr/>
          <p:nvPr/>
        </p:nvSpPr>
        <p:spPr>
          <a:xfrm>
            <a:off x="6894258" y="2625542"/>
            <a:ext cx="214679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28" name="Прямоугольник 27"/>
          <p:cNvSpPr/>
          <p:nvPr/>
        </p:nvSpPr>
        <p:spPr>
          <a:xfrm>
            <a:off x="7056276" y="2625542"/>
            <a:ext cx="214679" cy="33900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34" name="Прямоугольник 33"/>
          <p:cNvSpPr/>
          <p:nvPr/>
        </p:nvSpPr>
        <p:spPr>
          <a:xfrm>
            <a:off x="4734018" y="3057590"/>
            <a:ext cx="162018" cy="33900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35" name="Прямоугольник 34"/>
          <p:cNvSpPr/>
          <p:nvPr/>
        </p:nvSpPr>
        <p:spPr>
          <a:xfrm>
            <a:off x="4896036" y="3057590"/>
            <a:ext cx="162018" cy="33900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" sz="1013" dirty="0"/>
          </a:p>
          <a:p>
            <a:pPr algn="ctr"/>
            <a:endParaRPr lang="ru-RU" sz="1013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5058054" y="3057590"/>
            <a:ext cx="162018" cy="33900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37" name="Прямоугольник 36"/>
          <p:cNvSpPr/>
          <p:nvPr/>
        </p:nvSpPr>
        <p:spPr>
          <a:xfrm>
            <a:off x="5220072" y="3057590"/>
            <a:ext cx="162018" cy="33900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sp>
        <p:nvSpPr>
          <p:cNvPr id="38" name="Прямоугольник 37"/>
          <p:cNvSpPr/>
          <p:nvPr/>
        </p:nvSpPr>
        <p:spPr>
          <a:xfrm>
            <a:off x="5382090" y="3057590"/>
            <a:ext cx="162018" cy="33900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13"/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40" name="Группа 39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42" name="Рисунок 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36835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4" grpId="0" animBg="1"/>
      <p:bldP spid="9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54771"/>
            <a:ext cx="563922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Розв’яжи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задачу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двома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способами.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779662"/>
            <a:ext cx="88569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магазині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квітів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зробили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кілька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букетів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кожний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із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3 гербер і 2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троянд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Ціна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гербери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— 30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грн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ціна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троянди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— 40 грн. </a:t>
            </a: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Скільки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коштують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такі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букети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441533"/>
            <a:ext cx="1570697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8" name="Рисунок 6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843195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7754" y="433203"/>
            <a:ext cx="11881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2200" dirty="0">
                <a:latin typeface="Arial" panose="020B0604020202020204" pitchFamily="34" charset="0"/>
                <a:cs typeface="Arial" panose="020B0604020202020204" pitchFamily="34" charset="0"/>
              </a:rPr>
              <a:t>І спосіб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3648" y="1135281"/>
            <a:ext cx="37444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" sz="2000" dirty="0">
                <a:latin typeface="Arial" panose="020B0604020202020204" pitchFamily="34" charset="0"/>
                <a:cs typeface="Arial" panose="020B0604020202020204" pitchFamily="34" charset="0"/>
              </a:rPr>
              <a:t>Яка вартість гербер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arenR"/>
            </a:pPr>
            <a:r>
              <a:rPr lang="" sz="2000" dirty="0">
                <a:latin typeface="Arial" panose="020B0604020202020204" pitchFamily="34" charset="0"/>
                <a:cs typeface="Arial" panose="020B0604020202020204" pitchFamily="34" charset="0"/>
              </a:rPr>
              <a:t>Яка вартість троянд?</a:t>
            </a:r>
          </a:p>
          <a:p>
            <a:pPr marL="342900" indent="-342900">
              <a:buAutoNum type="arabicParenR"/>
            </a:pPr>
            <a:r>
              <a:rPr lang="" sz="2000" dirty="0">
                <a:latin typeface="Arial" panose="020B0604020202020204" pitchFamily="34" charset="0"/>
                <a:cs typeface="Arial" panose="020B0604020202020204" pitchFamily="34" charset="0"/>
              </a:rPr>
              <a:t>Яка вартість 1 букета?</a:t>
            </a:r>
          </a:p>
          <a:p>
            <a:pPr marL="342900" indent="-342900">
              <a:buAutoNum type="arabicParenR"/>
            </a:pPr>
            <a:r>
              <a:rPr lang="" sz="2000" dirty="0">
                <a:latin typeface="Arial" panose="020B0604020202020204" pitchFamily="34" charset="0"/>
                <a:cs typeface="Arial" panose="020B0604020202020204" pitchFamily="34" charset="0"/>
              </a:rPr>
              <a:t>Яка вартість 4 таких букетів?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60132" y="411511"/>
            <a:ext cx="1404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" sz="2200" dirty="0">
                <a:latin typeface="Arial" panose="020B0604020202020204" pitchFamily="34" charset="0"/>
                <a:cs typeface="Arial" panose="020B0604020202020204" pitchFamily="34" charset="0"/>
              </a:rPr>
              <a:t>ІІ спосіб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27441" y="1113589"/>
            <a:ext cx="382102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" sz="2000" dirty="0">
                <a:latin typeface="Arial" panose="020B0604020202020204" pitchFamily="34" charset="0"/>
                <a:cs typeface="Arial" panose="020B0604020202020204" pitchFamily="34" charset="0"/>
              </a:rPr>
              <a:t>Скільки гербер потрібно для 4 букетів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arenR"/>
            </a:pPr>
            <a:r>
              <a:rPr lang="" sz="2000" dirty="0">
                <a:latin typeface="Arial" panose="020B0604020202020204" pitchFamily="34" charset="0"/>
                <a:cs typeface="Arial" panose="020B0604020202020204" pitchFamily="34" charset="0"/>
              </a:rPr>
              <a:t>Скільки троянд потрібно для 4 букетів?</a:t>
            </a:r>
          </a:p>
          <a:p>
            <a:pPr marL="342900" indent="-342900">
              <a:buAutoNum type="arabicParenR"/>
            </a:pPr>
            <a:r>
              <a:rPr lang="" sz="2000" dirty="0">
                <a:latin typeface="Arial" panose="020B0604020202020204" pitchFamily="34" charset="0"/>
                <a:cs typeface="Arial" panose="020B0604020202020204" pitchFamily="34" charset="0"/>
              </a:rPr>
              <a:t>Яка вартість гербер?</a:t>
            </a:r>
          </a:p>
          <a:p>
            <a:pPr marL="342900" indent="-342900">
              <a:buAutoNum type="arabicParenR"/>
            </a:pPr>
            <a:r>
              <a:rPr lang="" sz="2000" dirty="0">
                <a:latin typeface="Arial" panose="020B0604020202020204" pitchFamily="34" charset="0"/>
                <a:cs typeface="Arial" panose="020B0604020202020204" pitchFamily="34" charset="0"/>
              </a:rPr>
              <a:t>Яка вартість троянд?</a:t>
            </a:r>
          </a:p>
          <a:p>
            <a:pPr marL="342900" indent="-342900">
              <a:buAutoNum type="arabicParenR"/>
            </a:pPr>
            <a:r>
              <a:rPr lang="" sz="2000" dirty="0">
                <a:latin typeface="Arial" panose="020B0604020202020204" pitchFamily="34" charset="0"/>
                <a:cs typeface="Arial" panose="020B0604020202020204" pitchFamily="34" charset="0"/>
              </a:rPr>
              <a:t>Яка загальна вартість букетів?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7" y="-3399"/>
            <a:ext cx="9144000" cy="342901"/>
          </a:xfrm>
          <a:prstGeom prst="rect">
            <a:avLst/>
          </a:prstGeom>
        </p:spPr>
      </p:pic>
      <p:grpSp>
        <p:nvGrpSpPr>
          <p:cNvPr id="8" name="Группа 7"/>
          <p:cNvGrpSpPr/>
          <p:nvPr/>
        </p:nvGrpSpPr>
        <p:grpSpPr>
          <a:xfrm>
            <a:off x="7861549" y="0"/>
            <a:ext cx="1030931" cy="1104900"/>
            <a:chOff x="7861549" y="0"/>
            <a:chExt cx="1030931" cy="110490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7861549" y="0"/>
              <a:ext cx="1030931" cy="1104900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uk-UA"/>
            </a:p>
          </p:txBody>
        </p:sp>
        <p:pic>
          <p:nvPicPr>
            <p:cNvPr id="10" name="Рисунок 6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962554" y="627534"/>
              <a:ext cx="835099" cy="309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676545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378</Words>
  <Application>Microsoft Office PowerPoint</Application>
  <PresentationFormat>Экран (16:9)</PresentationFormat>
  <Paragraphs>203</Paragraphs>
  <Slides>9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Відкриваємо спосіб множення трицифрового числа                        на одноцифрове</dc:title>
  <dc:creator>Vika</dc:creator>
  <cp:lastModifiedBy>Phizmat</cp:lastModifiedBy>
  <cp:revision>25</cp:revision>
  <dcterms:created xsi:type="dcterms:W3CDTF">2020-05-05T18:23:54Z</dcterms:created>
  <dcterms:modified xsi:type="dcterms:W3CDTF">2020-08-17T11:47:40Z</dcterms:modified>
</cp:coreProperties>
</file>