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58" r:id="rId4"/>
    <p:sldId id="259" r:id="rId5"/>
    <p:sldId id="266" r:id="rId6"/>
    <p:sldId id="265" r:id="rId7"/>
    <p:sldId id="268" r:id="rId8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00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228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641D3-525C-4FA9-8521-02ECC68038D0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C32BA-C62D-4D05-9E5F-874B2BF4CE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464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C32BA-C62D-4D05-9E5F-874B2BF4CE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365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C32BA-C62D-4D05-9E5F-874B2BF4CE2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177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29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683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929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253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402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20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058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19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253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198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274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5DD0A-7D4E-471F-B1B7-16D2DE1A9BE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80F44-3D73-470F-A0D2-78C463E3B0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372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rgbClr val="DBEE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0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411374" y="627534"/>
            <a:ext cx="8321252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Відкриваємо спосіб множення </a:t>
            </a:r>
          </a:p>
          <a:p>
            <a:pPr algn="ctr"/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двоцифрового числа на одноцифрове</a:t>
            </a:r>
            <a:endParaRPr lang="ru-RU" sz="3600" dirty="0">
              <a:ln w="22225">
                <a:noFill/>
                <a:prstDash val="solid"/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680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392389"/>
            <a:ext cx="71030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Знайди значення виразів, застосувавши правило множення суми на число.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731" y="1279489"/>
            <a:ext cx="639563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" name="TextBox 115"/>
          <p:cNvSpPr txBox="1"/>
          <p:nvPr/>
        </p:nvSpPr>
        <p:spPr>
          <a:xfrm>
            <a:off x="2332534" y="127560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2528751" y="12621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2705162" y="126690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878007" y="126690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079434" y="125536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3263247" y="126885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3468444" y="126167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619494" y="125536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3795288" y="127560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023305" y="125678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4342022" y="127560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4570217" y="126210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4902411" y="126885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5108362" y="126210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91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2519772" y="163143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739968" y="1617661"/>
            <a:ext cx="554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3100715" y="161526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3275856" y="163143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3452267" y="163513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3632246" y="163143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835518" y="161706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4006720" y="163143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4190187" y="1638188"/>
            <a:ext cx="299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4414574" y="1624275"/>
            <a:ext cx="56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4904499" y="163100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5116855" y="162427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5464882" y="163818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5684981" y="1638188"/>
            <a:ext cx="5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144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2351817" y="198960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2543786" y="1988475"/>
            <a:ext cx="38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2742375" y="200476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2895278" y="198847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3100392" y="199700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3261351" y="19941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3478029" y="198258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3640934" y="198847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3815916" y="199586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4015479" y="199586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4358014" y="198960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4556730" y="199586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4896036" y="199989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5096024" y="199608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395536" y="2550843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допоможуть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розв’язання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знайти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добутків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поданих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нижче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Обґрунтуй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свою думку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добутків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3" y="3447090"/>
            <a:ext cx="6430132" cy="106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" name="TextBox 188"/>
          <p:cNvSpPr txBox="1"/>
          <p:nvPr/>
        </p:nvSpPr>
        <p:spPr>
          <a:xfrm>
            <a:off x="2210129" y="34535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2224522" y="381388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2210129" y="41844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2343876" y="3446710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2579171" y="34535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2741911" y="3445878"/>
            <a:ext cx="435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2969780" y="34535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3146191" y="34600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3308967" y="346764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3504489" y="344671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3697837" y="34600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3871543" y="34535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4037289" y="34600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4234820" y="34535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4423472" y="34600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4585982" y="344671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4774003" y="346764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4983420" y="344671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5320866" y="344671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5522664" y="345358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869193" y="346764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6064520" y="344671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91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2346095" y="3806877"/>
            <a:ext cx="532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2743874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2917239" y="3806877"/>
            <a:ext cx="424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3163445" y="380687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7" name="TextBox 216"/>
          <p:cNvSpPr txBox="1"/>
          <p:nvPr/>
        </p:nvSpPr>
        <p:spPr>
          <a:xfrm>
            <a:off x="3317668" y="381371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3491166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TextBox 218"/>
          <p:cNvSpPr txBox="1"/>
          <p:nvPr/>
        </p:nvSpPr>
        <p:spPr>
          <a:xfrm>
            <a:off x="3698681" y="3813629"/>
            <a:ext cx="554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TextBox 219"/>
          <p:cNvSpPr txBox="1"/>
          <p:nvPr/>
        </p:nvSpPr>
        <p:spPr>
          <a:xfrm>
            <a:off x="4065498" y="382038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1" name="TextBox 220"/>
          <p:cNvSpPr txBox="1"/>
          <p:nvPr/>
        </p:nvSpPr>
        <p:spPr>
          <a:xfrm>
            <a:off x="4220875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2" name="TextBox 221"/>
          <p:cNvSpPr txBox="1"/>
          <p:nvPr/>
        </p:nvSpPr>
        <p:spPr>
          <a:xfrm>
            <a:off x="4417176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4597692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4801431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" name="TextBox 224"/>
          <p:cNvSpPr txBox="1"/>
          <p:nvPr/>
        </p:nvSpPr>
        <p:spPr>
          <a:xfrm>
            <a:off x="4950587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6" name="TextBox 225"/>
          <p:cNvSpPr txBox="1"/>
          <p:nvPr/>
        </p:nvSpPr>
        <p:spPr>
          <a:xfrm>
            <a:off x="5139999" y="382941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7" name="TextBox 226"/>
          <p:cNvSpPr txBox="1"/>
          <p:nvPr/>
        </p:nvSpPr>
        <p:spPr>
          <a:xfrm>
            <a:off x="5374406" y="3806714"/>
            <a:ext cx="5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8" name="TextBox 227"/>
          <p:cNvSpPr txBox="1"/>
          <p:nvPr/>
        </p:nvSpPr>
        <p:spPr>
          <a:xfrm>
            <a:off x="5869179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6080332" y="381362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6410855" y="38136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TextBox 230"/>
          <p:cNvSpPr txBox="1"/>
          <p:nvPr/>
        </p:nvSpPr>
        <p:spPr>
          <a:xfrm>
            <a:off x="6637482" y="3813629"/>
            <a:ext cx="63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144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2" name="TextBox 231"/>
          <p:cNvSpPr txBox="1"/>
          <p:nvPr/>
        </p:nvSpPr>
        <p:spPr>
          <a:xfrm>
            <a:off x="3308967" y="418586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3" name="TextBox 232"/>
          <p:cNvSpPr txBox="1"/>
          <p:nvPr/>
        </p:nvSpPr>
        <p:spPr>
          <a:xfrm>
            <a:off x="3500923" y="4191931"/>
            <a:ext cx="38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3700814" y="41884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" name="TextBox 234"/>
          <p:cNvSpPr txBox="1"/>
          <p:nvPr/>
        </p:nvSpPr>
        <p:spPr>
          <a:xfrm>
            <a:off x="3882066" y="41849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4032921" y="41849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4220634" y="419193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8" name="TextBox 237"/>
          <p:cNvSpPr txBox="1"/>
          <p:nvPr/>
        </p:nvSpPr>
        <p:spPr>
          <a:xfrm>
            <a:off x="4436658" y="417811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9" name="TextBox 238"/>
          <p:cNvSpPr txBox="1"/>
          <p:nvPr/>
        </p:nvSpPr>
        <p:spPr>
          <a:xfrm>
            <a:off x="4592408" y="41849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0" name="TextBox 239"/>
          <p:cNvSpPr txBox="1"/>
          <p:nvPr/>
        </p:nvSpPr>
        <p:spPr>
          <a:xfrm>
            <a:off x="4761021" y="41849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1" name="TextBox 240"/>
          <p:cNvSpPr txBox="1"/>
          <p:nvPr/>
        </p:nvSpPr>
        <p:spPr>
          <a:xfrm>
            <a:off x="4982543" y="417811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2" name="TextBox 241"/>
          <p:cNvSpPr txBox="1"/>
          <p:nvPr/>
        </p:nvSpPr>
        <p:spPr>
          <a:xfrm>
            <a:off x="5314236" y="416917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3" name="TextBox 242"/>
          <p:cNvSpPr txBox="1"/>
          <p:nvPr/>
        </p:nvSpPr>
        <p:spPr>
          <a:xfrm>
            <a:off x="5521478" y="418442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" name="TextBox 243"/>
          <p:cNvSpPr txBox="1"/>
          <p:nvPr/>
        </p:nvSpPr>
        <p:spPr>
          <a:xfrm>
            <a:off x="5855050" y="419193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" name="TextBox 244"/>
          <p:cNvSpPr txBox="1"/>
          <p:nvPr/>
        </p:nvSpPr>
        <p:spPr>
          <a:xfrm>
            <a:off x="6070620" y="417811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6" name="TextBox 245"/>
          <p:cNvSpPr txBox="1"/>
          <p:nvPr/>
        </p:nvSpPr>
        <p:spPr>
          <a:xfrm>
            <a:off x="2352787" y="4171443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2585829" y="418517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8" name="TextBox 247"/>
          <p:cNvSpPr txBox="1"/>
          <p:nvPr/>
        </p:nvSpPr>
        <p:spPr>
          <a:xfrm>
            <a:off x="2739105" y="4171617"/>
            <a:ext cx="410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9" name="TextBox 248"/>
          <p:cNvSpPr txBox="1"/>
          <p:nvPr/>
        </p:nvSpPr>
        <p:spPr>
          <a:xfrm>
            <a:off x="2978756" y="419193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0" name="TextBox 249"/>
          <p:cNvSpPr txBox="1"/>
          <p:nvPr/>
        </p:nvSpPr>
        <p:spPr>
          <a:xfrm>
            <a:off x="3142908" y="417811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8" name="Рисунок 10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109" name="Группа 108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10" name="Прямоугольник 109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11" name="Рисунок 6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84734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6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7" fill="hold">
                      <p:stCondLst>
                        <p:cond delay="indefinite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6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1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1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1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1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6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6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1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2" fill="hold">
                      <p:stCondLst>
                        <p:cond delay="indefinite"/>
                      </p:stCondLst>
                      <p:childTnLst>
                        <p:par>
                          <p:cTn id="513" fill="hold">
                            <p:stCondLst>
                              <p:cond delay="0"/>
                            </p:stCondLst>
                            <p:childTnLst>
                              <p:par>
                                <p:cTn id="5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6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/>
      <p:bldP spid="117" grpId="0"/>
      <p:bldP spid="119" grpId="0"/>
      <p:bldP spid="134" grpId="0"/>
      <p:bldP spid="135" grpId="0"/>
      <p:bldP spid="150" grpId="0"/>
      <p:bldP spid="151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  <p:bldP spid="205" grpId="0"/>
      <p:bldP spid="206" grpId="0"/>
      <p:bldP spid="207" grpId="0"/>
      <p:bldP spid="208" grpId="0"/>
      <p:bldP spid="209" grpId="0"/>
      <p:bldP spid="210" grpId="0"/>
      <p:bldP spid="211" grpId="0"/>
      <p:bldP spid="213" grpId="0"/>
      <p:bldP spid="214" grpId="0"/>
      <p:bldP spid="215" grpId="0"/>
      <p:bldP spid="216" grpId="0"/>
      <p:bldP spid="217" grpId="0"/>
      <p:bldP spid="218" grpId="0"/>
      <p:bldP spid="219" grpId="0"/>
      <p:bldP spid="220" grpId="0"/>
      <p:bldP spid="221" grpId="0"/>
      <p:bldP spid="222" grpId="0"/>
      <p:bldP spid="223" grpId="0"/>
      <p:bldP spid="224" grpId="0"/>
      <p:bldP spid="225" grpId="0"/>
      <p:bldP spid="226" grpId="0"/>
      <p:bldP spid="227" grpId="0"/>
      <p:bldP spid="228" grpId="0"/>
      <p:bldP spid="229" grpId="0"/>
      <p:bldP spid="230" grpId="0"/>
      <p:bldP spid="231" grpId="0"/>
      <p:bldP spid="232" grpId="0"/>
      <p:bldP spid="233" grpId="0"/>
      <p:bldP spid="234" grpId="0"/>
      <p:bldP spid="235" grpId="0"/>
      <p:bldP spid="236" grpId="0"/>
      <p:bldP spid="237" grpId="0"/>
      <p:bldP spid="238" grpId="0"/>
      <p:bldP spid="239" grpId="0"/>
      <p:bldP spid="240" grpId="0"/>
      <p:bldP spid="241" grpId="0"/>
      <p:bldP spid="242" grpId="0"/>
      <p:bldP spid="243" grpId="0"/>
      <p:bldP spid="244" grpId="0"/>
      <p:bldP spid="245" grpId="0"/>
      <p:bldP spid="246" grpId="0"/>
      <p:bldP spid="247" grpId="0"/>
      <p:bldP spid="248" grpId="0"/>
      <p:bldP spid="249" grpId="0"/>
      <p:bldP spid="2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99792" y="1995686"/>
            <a:ext cx="56706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Тарасик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вважа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є: при множенні двоцифрового числа на одноцифрове зручно замінювати двоцифрове число сумою розрядних доданків. Чи можна з ним </a:t>
            </a:r>
            <a:r>
              <a:rPr lang="uk-UA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погодит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27584" y="1923678"/>
            <a:ext cx="1381125" cy="2533650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8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026583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5536" y="434157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Заміни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двоцифрове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сумою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розрядних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доданків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добутків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251" y="1781403"/>
            <a:ext cx="6300104" cy="141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2195736" y="17814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346379" y="1781403"/>
            <a:ext cx="554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903444" y="1789777"/>
            <a:ext cx="403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275856" y="17814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459128" y="1785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680259" y="1789777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052381" y="178719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182725" y="17814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370777" y="17814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59390" y="177703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747442" y="178149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904124" y="178719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084454" y="178815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5290297" y="178140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619437" y="177465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5827237" y="178815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166873" y="178815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6422309" y="1774652"/>
            <a:ext cx="612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114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2735796" y="17814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3140321" y="1790535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2203620" y="213723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2331784" y="2143984"/>
            <a:ext cx="522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2904398" y="2135626"/>
            <a:ext cx="403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3275856" y="213723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3452734" y="215073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3666924" y="2138616"/>
            <a:ext cx="50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4036462" y="214398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4174152" y="214398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4371183" y="213640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4565814" y="214398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4754045" y="214423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4908151" y="213725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5090935" y="214398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5333476" y="2150735"/>
            <a:ext cx="56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150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5800362" y="214398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6009357" y="213752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6166960" y="213723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6402883" y="2137232"/>
            <a:ext cx="622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159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2728866" y="215073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3146520" y="2143984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2195581" y="250495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2331117" y="2511693"/>
            <a:ext cx="536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2903683" y="2503428"/>
            <a:ext cx="403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3269551" y="249658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3458385" y="251169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3672708" y="249658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4037433" y="249000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4181772" y="251106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4367047" y="250368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4558895" y="250342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4768195" y="249667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4908956" y="249658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5090935" y="251768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5326918" y="2515274"/>
            <a:ext cx="56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350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5800362" y="24944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6009357" y="250209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6341149" y="251527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6577283" y="2502093"/>
            <a:ext cx="56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370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2728865" y="249658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3153408" y="2496584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2210030" y="286753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2331158" y="2854297"/>
            <a:ext cx="522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2917362" y="2854635"/>
            <a:ext cx="403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3275856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3453231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3672708" y="2861523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4038238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188099" y="286813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379416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4566019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4781612" y="285453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4929237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5097143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7" name="TextBox 216"/>
          <p:cNvSpPr txBox="1"/>
          <p:nvPr/>
        </p:nvSpPr>
        <p:spPr>
          <a:xfrm>
            <a:off x="5314182" y="2861523"/>
            <a:ext cx="56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280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5807187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TextBox 218"/>
          <p:cNvSpPr txBox="1"/>
          <p:nvPr/>
        </p:nvSpPr>
        <p:spPr>
          <a:xfrm>
            <a:off x="6030162" y="286152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TextBox 219"/>
          <p:cNvSpPr txBox="1"/>
          <p:nvPr/>
        </p:nvSpPr>
        <p:spPr>
          <a:xfrm>
            <a:off x="6355956" y="2861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1" name="TextBox 220"/>
          <p:cNvSpPr txBox="1"/>
          <p:nvPr/>
        </p:nvSpPr>
        <p:spPr>
          <a:xfrm>
            <a:off x="6569930" y="2861523"/>
            <a:ext cx="600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294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2" name="TextBox 221"/>
          <p:cNvSpPr txBox="1"/>
          <p:nvPr/>
        </p:nvSpPr>
        <p:spPr>
          <a:xfrm>
            <a:off x="2743771" y="286813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3144980" y="2861523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323528" y="380808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Зістав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міркування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кожному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розв’язування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було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першим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кроком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обчисленні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 другим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кроком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третім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кроком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?..</a:t>
            </a:r>
          </a:p>
        </p:txBody>
      </p:sp>
      <p:pic>
        <p:nvPicPr>
          <p:cNvPr id="85" name="Рисунок 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86" name="Группа 85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87" name="Прямоугольник 86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88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34826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93" grpId="0"/>
      <p:bldP spid="98" grpId="0"/>
      <p:bldP spid="104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  <p:bldP spid="205" grpId="0"/>
      <p:bldP spid="206" grpId="0"/>
      <p:bldP spid="207" grpId="0"/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  <p:bldP spid="217" grpId="0"/>
      <p:bldP spid="218" grpId="0"/>
      <p:bldP spid="219" grpId="0"/>
      <p:bldP spid="220" grpId="0"/>
      <p:bldP spid="221" grpId="0"/>
      <p:bldP spid="222" grpId="0"/>
      <p:bldP spid="223" grpId="0"/>
      <p:bldP spid="2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543638" y="1635646"/>
            <a:ext cx="8060998" cy="2215991"/>
            <a:chOff x="591875" y="3503891"/>
            <a:chExt cx="8060998" cy="2215991"/>
          </a:xfrm>
        </p:grpSpPr>
        <p:sp>
          <p:nvSpPr>
            <p:cNvPr id="5" name="TextBox 12"/>
            <p:cNvSpPr txBox="1"/>
            <p:nvPr/>
          </p:nvSpPr>
          <p:spPr>
            <a:xfrm>
              <a:off x="1818832" y="3811941"/>
              <a:ext cx="6830864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2000" dirty="0">
                  <a:solidFill>
                    <a:srgbClr val="F2007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Множення двоцифрового числа на одноцифрове число</a:t>
              </a:r>
            </a:p>
            <a:p>
              <a:pPr marL="457200" indent="-457200">
                <a:buAutoNum type="arabicPeriod"/>
              </a:pP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Замінюю двоцифрове число сумою розрядних доданків.</a:t>
              </a:r>
            </a:p>
            <a:p>
              <a:pPr marL="457200" indent="-457200">
                <a:buAutoNum type="arabicPeriod"/>
              </a:pP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Множу кожний доданок на одноцифрове число.</a:t>
              </a:r>
            </a:p>
            <a:p>
              <a:pPr marL="457200" indent="-457200">
                <a:buAutoNum type="arabicPeriod"/>
              </a:pP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Додаю одержані добутки.</a:t>
              </a:r>
            </a:p>
            <a:p>
              <a:pPr marL="457200" indent="-457200">
                <a:buAutoNum type="arabicPeriod"/>
              </a:pP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Називаю результат.</a:t>
              </a:r>
            </a:p>
            <a:p>
              <a:r>
                <a:rPr lang="uk-UA" sz="1800" i="1" dirty="0">
                  <a:latin typeface="Arial" panose="020B0604020202020204" pitchFamily="34" charset="0"/>
                  <a:cs typeface="Arial" panose="020B0604020202020204" pitchFamily="34" charset="0"/>
                </a:rPr>
                <a:t>Наприклад: </a:t>
              </a:r>
              <a:r>
                <a:rPr lang="uk-UA" sz="1800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uk-UA" sz="1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·</a:t>
              </a:r>
              <a:r>
                <a:rPr lang="uk-UA" sz="1800" i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800" dirty="0">
                  <a:solidFill>
                    <a:srgbClr val="F2007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ru-RU" sz="1800" dirty="0">
                  <a:latin typeface="Arial" panose="020B0604020202020204" pitchFamily="34" charset="0"/>
                  <a:cs typeface="Arial" panose="020B0604020202020204" pitchFamily="34" charset="0"/>
                </a:rPr>
                <a:t> = (</a:t>
              </a:r>
              <a:r>
                <a:rPr lang="ru-RU" sz="1800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30</a:t>
              </a:r>
              <a:r>
                <a:rPr lang="ru-RU" sz="1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800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</a:t>
              </a:r>
              <a:r>
                <a:rPr lang="ru-RU" sz="1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r>
                <a:rPr lang="ru-RU" sz="1800" dirty="0">
                  <a:latin typeface="Arial" panose="020B0604020202020204" pitchFamily="34" charset="0"/>
                  <a:cs typeface="Arial" panose="020B0604020202020204" pitchFamily="34" charset="0"/>
                </a:rPr>
                <a:t>) 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· </a:t>
              </a:r>
              <a:r>
                <a:rPr lang="uk-UA" sz="1800" dirty="0">
                  <a:solidFill>
                    <a:srgbClr val="F2007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= </a:t>
              </a:r>
              <a:r>
                <a:rPr lang="uk-UA" sz="1800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30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· </a:t>
              </a:r>
              <a:r>
                <a:rPr lang="uk-UA" sz="1800" dirty="0">
                  <a:solidFill>
                    <a:srgbClr val="F2007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+ </a:t>
              </a:r>
              <a:r>
                <a:rPr lang="uk-UA" sz="1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· </a:t>
              </a:r>
              <a:r>
                <a:rPr lang="uk-UA" sz="1800" dirty="0">
                  <a:solidFill>
                    <a:srgbClr val="F2007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uk-UA" sz="1800" dirty="0">
                  <a:latin typeface="Arial" panose="020B0604020202020204" pitchFamily="34" charset="0"/>
                  <a:cs typeface="Arial" panose="020B0604020202020204" pitchFamily="34" charset="0"/>
                </a:rPr>
                <a:t> = 120 + 24 = 144</a:t>
              </a:r>
              <a:endParaRPr lang="ru-RU" sz="1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591875" y="3503891"/>
              <a:ext cx="8060998" cy="2215991"/>
              <a:chOff x="755374" y="4168137"/>
              <a:chExt cx="10754139" cy="2689640"/>
            </a:xfrm>
          </p:grpSpPr>
          <p:grpSp>
            <p:nvGrpSpPr>
              <p:cNvPr id="7" name="Группа 6"/>
              <p:cNvGrpSpPr/>
              <p:nvPr/>
            </p:nvGrpSpPr>
            <p:grpSpPr>
              <a:xfrm>
                <a:off x="755374" y="4422913"/>
                <a:ext cx="10754139" cy="2285774"/>
                <a:chOff x="755374" y="4422913"/>
                <a:chExt cx="10754139" cy="2285774"/>
              </a:xfrm>
            </p:grpSpPr>
            <p:sp>
              <p:nvSpPr>
                <p:cNvPr id="9" name="Прямоугольник 8"/>
                <p:cNvSpPr/>
                <p:nvPr/>
              </p:nvSpPr>
              <p:spPr>
                <a:xfrm>
                  <a:off x="755374" y="4422913"/>
                  <a:ext cx="10754139" cy="2285774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/>
                </a:p>
              </p:txBody>
            </p:sp>
            <p:sp>
              <p:nvSpPr>
                <p:cNvPr id="10" name="Прямоугольник 9"/>
                <p:cNvSpPr/>
                <p:nvPr/>
              </p:nvSpPr>
              <p:spPr>
                <a:xfrm>
                  <a:off x="755374" y="4445605"/>
                  <a:ext cx="1510748" cy="2263078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/>
                </a:p>
              </p:txBody>
            </p:sp>
          </p:grpSp>
          <p:sp>
            <p:nvSpPr>
              <p:cNvPr id="8" name="TextBox 15"/>
              <p:cNvSpPr txBox="1"/>
              <p:nvPr/>
            </p:nvSpPr>
            <p:spPr>
              <a:xfrm>
                <a:off x="1043571" y="4168137"/>
                <a:ext cx="987313" cy="26896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uk-UA" sz="13800" dirty="0">
                    <a:solidFill>
                      <a:srgbClr val="FF0000"/>
                    </a:solidFill>
                    <a:latin typeface="Century" panose="02040604050505020304" pitchFamily="18" charset="0"/>
                    <a:cs typeface="Arial" panose="020B0604020202020204" pitchFamily="34" charset="0"/>
                  </a:rPr>
                  <a:t>!</a:t>
                </a:r>
                <a:endParaRPr lang="ru-RU" sz="13800" dirty="0">
                  <a:solidFill>
                    <a:srgbClr val="FF0000"/>
                  </a:solidFill>
                  <a:latin typeface="Century" panose="02040604050505020304" pitchFamily="18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Группа 10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3" name="Рисунок 6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62056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66726" y="2284960"/>
            <a:ext cx="7020709" cy="1698771"/>
            <a:chOff x="1466726" y="2284960"/>
            <a:chExt cx="7020709" cy="1698771"/>
          </a:xfrm>
        </p:grpSpPr>
        <p:pic>
          <p:nvPicPr>
            <p:cNvPr id="9234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726" y="2287391"/>
              <a:ext cx="6156684" cy="1696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" name="Picture 18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182"/>
            <a:stretch/>
          </p:blipFill>
          <p:spPr bwMode="auto">
            <a:xfrm>
              <a:off x="7513544" y="2284960"/>
              <a:ext cx="973891" cy="1696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TextBox 7"/>
          <p:cNvSpPr txBox="1"/>
          <p:nvPr/>
        </p:nvSpPr>
        <p:spPr>
          <a:xfrm>
            <a:off x="358382" y="426970"/>
            <a:ext cx="8784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одноцифрового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 </a:t>
            </a:r>
          </a:p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двоцифрове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Юля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вважає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цього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зручно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спочатку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переставити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місцями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множники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нею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погодитись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195736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195736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188705" y="29300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95736" y="330184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195736" y="365361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399151" y="2242269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757386" y="2242269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906794" y="2249455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059832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184020" y="2237914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574672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3747517" y="223551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986913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140253" y="2242269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301970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498187" y="2242533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854569" y="224249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5025125" y="2235517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5180459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374941" y="224226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574677" y="224226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5715153" y="2249455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5890179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6091211" y="224945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6393298" y="224945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613230" y="2242269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939947" y="226336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145359" y="2235517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96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2396775" y="2595704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757989" y="2595704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913728" y="2588953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059832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194669" y="2588057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575926" y="25886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3748144" y="258805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3971551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147996" y="2588057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4294350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4526223" y="2588406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4861391" y="258176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5011843" y="2596843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5194804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354423" y="258875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5566433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5727777" y="2588406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5876461" y="258840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083608" y="259570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395207" y="258842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6611058" y="2595704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948264" y="259570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7151506" y="2588615"/>
            <a:ext cx="617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126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2398971" y="2944347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2762524" y="2944427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2913388" y="2944347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3067534" y="294968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3194269" y="2930073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588730" y="293767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3754868" y="293625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3994158" y="295338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4118735" y="2945506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4301883" y="295588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4498276" y="2930073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4862477" y="294968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5009671" y="2942612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5194124" y="294968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5382090" y="295153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5577079" y="295117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5711628" y="2949680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5890323" y="295117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6117139" y="29514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6599008" y="295153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6794028" y="2950005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7111359" y="294550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7332645" y="2937595"/>
            <a:ext cx="635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115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2391728" y="3297782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2750190" y="3297782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2913388" y="3290951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3067365" y="32838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3215159" y="3297782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3594390" y="329095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3753549" y="328384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3978825" y="32977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4134572" y="3290951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4295528" y="3295929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4496994" y="3305041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4868309" y="329778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5025052" y="3290918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5188853" y="329581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5375171" y="329778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5572863" y="329091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5705490" y="3290918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5890647" y="33031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6110642" y="329091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140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6599008" y="329091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6778065" y="3297782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7118463" y="330504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7334555" y="3290918"/>
            <a:ext cx="61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156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2195736" y="365361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2384070" y="3646425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2750190" y="3653611"/>
            <a:ext cx="147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2905988" y="3646470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3058262" y="365398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3193756" y="3653418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3581538" y="3653418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3747937" y="364684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985622" y="364689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147996" y="3653652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294350" y="364684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4496994" y="3652335"/>
            <a:ext cx="94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4849849" y="366051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5018414" y="3653001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5179910" y="365267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7" name="TextBox 216"/>
          <p:cNvSpPr txBox="1"/>
          <p:nvPr/>
        </p:nvSpPr>
        <p:spPr>
          <a:xfrm>
            <a:off x="5367511" y="364493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5557287" y="3653327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TextBox 218"/>
          <p:cNvSpPr txBox="1"/>
          <p:nvPr/>
        </p:nvSpPr>
        <p:spPr>
          <a:xfrm>
            <a:off x="5722001" y="3652840"/>
            <a:ext cx="4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TextBox 219"/>
          <p:cNvSpPr txBox="1"/>
          <p:nvPr/>
        </p:nvSpPr>
        <p:spPr>
          <a:xfrm>
            <a:off x="5867070" y="3638090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1" name="TextBox 220"/>
          <p:cNvSpPr txBox="1"/>
          <p:nvPr/>
        </p:nvSpPr>
        <p:spPr>
          <a:xfrm>
            <a:off x="6098561" y="3652571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180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2" name="TextBox 221"/>
          <p:cNvSpPr txBox="1"/>
          <p:nvPr/>
        </p:nvSpPr>
        <p:spPr>
          <a:xfrm>
            <a:off x="6578030" y="365633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6782859" y="3649071"/>
            <a:ext cx="511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7096741" y="364642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" name="TextBox 224"/>
          <p:cNvSpPr txBox="1"/>
          <p:nvPr/>
        </p:nvSpPr>
        <p:spPr>
          <a:xfrm>
            <a:off x="7326639" y="3652335"/>
            <a:ext cx="646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243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4" name="Рисунок 1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227" name="Группа 22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228" name="Прямоугольник 22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229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94619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8" fill="hold">
                      <p:stCondLst>
                        <p:cond delay="indefinite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7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3" fill="hold">
                      <p:stCondLst>
                        <p:cond delay="indefinite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3" fill="hold">
                      <p:stCondLst>
                        <p:cond delay="indefinite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8" fill="hold">
                      <p:stCondLst>
                        <p:cond delay="indefinite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8" fill="hold">
                      <p:stCondLst>
                        <p:cond delay="indefinite"/>
                      </p:stCondLst>
                      <p:childTnLst>
                        <p:par>
                          <p:cTn id="589" fill="hold">
                            <p:stCondLst>
                              <p:cond delay="0"/>
                            </p:stCondLst>
                            <p:childTnLst>
                              <p:par>
                                <p:cTn id="5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8" fill="hold">
                      <p:stCondLst>
                        <p:cond delay="indefinite"/>
                      </p:stCondLst>
                      <p:childTnLst>
                        <p:par>
                          <p:cTn id="599" fill="hold">
                            <p:stCondLst>
                              <p:cond delay="0"/>
                            </p:stCondLst>
                            <p:childTnLst>
                              <p:par>
                                <p:cTn id="6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2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3" fill="hold">
                      <p:stCondLst>
                        <p:cond delay="indefinite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6" grpId="0"/>
      <p:bldP spid="93" grpId="0"/>
      <p:bldP spid="98" grpId="0"/>
      <p:bldP spid="104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  <p:bldP spid="205" grpId="0"/>
      <p:bldP spid="206" grpId="0"/>
      <p:bldP spid="207" grpId="0"/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  <p:bldP spid="217" grpId="0"/>
      <p:bldP spid="218" grpId="0"/>
      <p:bldP spid="219" grpId="0"/>
      <p:bldP spid="220" grpId="0"/>
      <p:bldP spid="221" grpId="0"/>
      <p:bldP spid="222" grpId="0"/>
      <p:bldP spid="223" grpId="0"/>
      <p:bldP spid="224" grpId="0"/>
      <p:bldP spid="2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283" y="511376"/>
            <a:ext cx="73718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Прокоментуй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розв’язування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задачі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двома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способами.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39752" y="1545025"/>
            <a:ext cx="6590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призерів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шкільного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конкурсу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бальних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танців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купили 3 машинки, по 60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кожна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і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стільки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ж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ляльок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по 70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кожна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Яка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вартість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усієї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покупки?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34" y="1622766"/>
            <a:ext cx="1978819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05" y="3075806"/>
            <a:ext cx="5883566" cy="108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9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9965991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538</Words>
  <Application>Microsoft Office PowerPoint</Application>
  <PresentationFormat>Экран (16:9)</PresentationFormat>
  <Paragraphs>329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Century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Відкриваємо спосіб множення двоцифрового числа                          на одноцифрове</dc:title>
  <dc:creator>Vika</dc:creator>
  <cp:lastModifiedBy>Phizmat</cp:lastModifiedBy>
  <cp:revision>26</cp:revision>
  <dcterms:created xsi:type="dcterms:W3CDTF">2020-05-05T16:59:09Z</dcterms:created>
  <dcterms:modified xsi:type="dcterms:W3CDTF">2020-08-17T11:01:28Z</dcterms:modified>
</cp:coreProperties>
</file>